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5.xml" ContentType="application/vnd.openxmlformats-officedocument.presentationml.tags+xml"/>
  <Override PartName="/ppt/notesSlides/notesSlide18.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9.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2.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23.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24.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25.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26.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27.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28.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29.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30.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notesSlides/notesSlide31.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8" r:id="rId2"/>
    <p:sldId id="294" r:id="rId3"/>
    <p:sldId id="287" r:id="rId4"/>
    <p:sldId id="288" r:id="rId5"/>
    <p:sldId id="289" r:id="rId6"/>
    <p:sldId id="290" r:id="rId7"/>
    <p:sldId id="291" r:id="rId8"/>
    <p:sldId id="292" r:id="rId9"/>
    <p:sldId id="319" r:id="rId10"/>
    <p:sldId id="296" r:id="rId11"/>
    <p:sldId id="297" r:id="rId12"/>
    <p:sldId id="298" r:id="rId13"/>
    <p:sldId id="293" r:id="rId14"/>
    <p:sldId id="259" r:id="rId15"/>
    <p:sldId id="300" r:id="rId16"/>
    <p:sldId id="301" r:id="rId17"/>
    <p:sldId id="260" r:id="rId18"/>
    <p:sldId id="261" r:id="rId19"/>
    <p:sldId id="286" r:id="rId20"/>
    <p:sldId id="295" r:id="rId21"/>
    <p:sldId id="302" r:id="rId22"/>
    <p:sldId id="264" r:id="rId23"/>
    <p:sldId id="304" r:id="rId24"/>
    <p:sldId id="265" r:id="rId25"/>
    <p:sldId id="305" r:id="rId26"/>
    <p:sldId id="306" r:id="rId27"/>
    <p:sldId id="266" r:id="rId28"/>
    <p:sldId id="303" r:id="rId29"/>
    <p:sldId id="268" r:id="rId30"/>
    <p:sldId id="269" r:id="rId31"/>
    <p:sldId id="270" r:id="rId32"/>
    <p:sldId id="271" r:id="rId33"/>
    <p:sldId id="273" r:id="rId34"/>
    <p:sldId id="274" r:id="rId35"/>
    <p:sldId id="275" r:id="rId36"/>
    <p:sldId id="307" r:id="rId37"/>
    <p:sldId id="277" r:id="rId38"/>
    <p:sldId id="308" r:id="rId39"/>
    <p:sldId id="310" r:id="rId40"/>
    <p:sldId id="311" r:id="rId41"/>
    <p:sldId id="312" r:id="rId42"/>
    <p:sldId id="313" r:id="rId43"/>
    <p:sldId id="317" r:id="rId44"/>
    <p:sldId id="314" r:id="rId45"/>
    <p:sldId id="316" r:id="rId46"/>
    <p:sldId id="315" r:id="rId47"/>
    <p:sldId id="278" r:id="rId48"/>
    <p:sldId id="279" r:id="rId49"/>
    <p:sldId id="280" r:id="rId50"/>
    <p:sldId id="299" r:id="rId51"/>
    <p:sldId id="282" r:id="rId52"/>
    <p:sldId id="281" r:id="rId53"/>
    <p:sldId id="283" r:id="rId54"/>
    <p:sldId id="285" r:id="rId5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EE8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14" autoAdjust="0"/>
    <p:restoredTop sz="95048" autoAdjust="0"/>
  </p:normalViewPr>
  <p:slideViewPr>
    <p:cSldViewPr>
      <p:cViewPr varScale="1">
        <p:scale>
          <a:sx n="95" d="100"/>
          <a:sy n="95" d="100"/>
        </p:scale>
        <p:origin x="396"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wmf"/><Relationship Id="rId1" Type="http://schemas.openxmlformats.org/officeDocument/2006/relationships/image" Target="../media/image3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image" Target="../media/image71.png"/></Relationships>
</file>

<file path=ppt/drawings/_rels/vmlDrawing9.v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image" Target="../media/image7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B8051E3-479C-4531-9215-15504E54B2F2}" type="datetimeFigureOut">
              <a:rPr lang="zh-CN" altLang="en-US" smtClean="0"/>
              <a:t>2016/9/7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A1CA71-F2B3-4122-A1A0-E1C6467C8230}" type="slidenum">
              <a:rPr lang="zh-CN" altLang="en-US" smtClean="0"/>
              <a:t>‹#›</a:t>
            </a:fld>
            <a:endParaRPr lang="zh-CN" altLang="en-US"/>
          </a:p>
        </p:txBody>
      </p:sp>
    </p:spTree>
    <p:extLst>
      <p:ext uri="{BB962C8B-B14F-4D97-AF65-F5344CB8AC3E}">
        <p14:creationId xmlns:p14="http://schemas.microsoft.com/office/powerpoint/2010/main" val="20963309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baike.baidu.com/view/8754.htm"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幻灯片图像占位符 1"/>
          <p:cNvSpPr>
            <a:spLocks noGrp="1" noRot="1" noChangeAspect="1" noTextEdit="1"/>
          </p:cNvSpPr>
          <p:nvPr>
            <p:ph type="sldImg"/>
          </p:nvPr>
        </p:nvSpPr>
        <p:spPr>
          <a:ln/>
        </p:spPr>
      </p:sp>
      <p:sp>
        <p:nvSpPr>
          <p:cNvPr id="1433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
        <p:nvSpPr>
          <p:cNvPr id="1433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a:solidFill>
                  <a:schemeClr val="tx1"/>
                </a:solidFill>
                <a:latin typeface="Tahoma" pitchFamily="34" charset="0"/>
                <a:ea typeface="宋体" charset="-122"/>
              </a:defRPr>
            </a:lvl1pPr>
            <a:lvl2pPr marL="742950" indent="-285750" eaLnBrk="0" hangingPunct="0">
              <a:defRPr kumimoji="1" sz="2800">
                <a:solidFill>
                  <a:schemeClr val="tx1"/>
                </a:solidFill>
                <a:latin typeface="Tahoma" pitchFamily="34" charset="0"/>
                <a:ea typeface="宋体" charset="-122"/>
              </a:defRPr>
            </a:lvl2pPr>
            <a:lvl3pPr marL="1143000" indent="-228600" eaLnBrk="0" hangingPunct="0">
              <a:defRPr kumimoji="1" sz="2800">
                <a:solidFill>
                  <a:schemeClr val="tx1"/>
                </a:solidFill>
                <a:latin typeface="Tahoma" pitchFamily="34" charset="0"/>
                <a:ea typeface="宋体" charset="-122"/>
              </a:defRPr>
            </a:lvl3pPr>
            <a:lvl4pPr marL="1600200" indent="-228600" eaLnBrk="0" hangingPunct="0">
              <a:defRPr kumimoji="1" sz="2800">
                <a:solidFill>
                  <a:schemeClr val="tx1"/>
                </a:solidFill>
                <a:latin typeface="Tahoma" pitchFamily="34" charset="0"/>
                <a:ea typeface="宋体" charset="-122"/>
              </a:defRPr>
            </a:lvl4pPr>
            <a:lvl5pPr marL="2057400" indent="-228600" eaLnBrk="0" hangingPunct="0">
              <a:defRPr kumimoji="1" sz="28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9pPr>
          </a:lstStyle>
          <a:p>
            <a:pPr eaLnBrk="1" hangingPunct="1"/>
            <a:fld id="{EB2090C8-17F0-4CC3-AD3E-D071DAAE77DA}" type="slidenum">
              <a:rPr lang="en-US" altLang="zh-CN" sz="1200" smtClean="0"/>
              <a:pPr eaLnBrk="1" hangingPunct="1"/>
              <a:t>1</a:t>
            </a:fld>
            <a:endParaRPr lang="en-US" altLang="zh-CN" sz="1200" smtClean="0"/>
          </a:p>
        </p:txBody>
      </p:sp>
    </p:spTree>
    <p:extLst>
      <p:ext uri="{BB962C8B-B14F-4D97-AF65-F5344CB8AC3E}">
        <p14:creationId xmlns:p14="http://schemas.microsoft.com/office/powerpoint/2010/main" val="2380179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Times New Roman" pitchFamily="18" charset="0"/>
              </a:rPr>
              <a:t>Hiding details when they aren’t important</a:t>
            </a:r>
            <a:r>
              <a:rPr lang="en-US" altLang="zh-CN" sz="1200" dirty="0" smtClean="0">
                <a:latin typeface="+mn-lt"/>
              </a:rPr>
              <a:t>.</a:t>
            </a:r>
            <a:endParaRPr lang="en-US" altLang="zh-CN" sz="1200" dirty="0" smtClean="0">
              <a:latin typeface="Times New Roman" pitchFamily="18" charset="0"/>
            </a:endParaRPr>
          </a:p>
        </p:txBody>
      </p:sp>
      <p:sp>
        <p:nvSpPr>
          <p:cNvPr id="4" name="灯片编号占位符 3"/>
          <p:cNvSpPr>
            <a:spLocks noGrp="1"/>
          </p:cNvSpPr>
          <p:nvPr>
            <p:ph type="sldNum" sz="quarter" idx="10"/>
          </p:nvPr>
        </p:nvSpPr>
        <p:spPr/>
        <p:txBody>
          <a:bodyPr/>
          <a:lstStyle/>
          <a:p>
            <a:fld id="{06D02D3F-085F-44A9-A8EA-011E6F724127}" type="slidenum">
              <a:rPr lang="zh-CN" altLang="en-US" smtClean="0"/>
              <a:t>13</a:t>
            </a:fld>
            <a:endParaRPr lang="zh-CN" altLang="en-US"/>
          </a:p>
        </p:txBody>
      </p:sp>
    </p:spTree>
    <p:extLst>
      <p:ext uri="{BB962C8B-B14F-4D97-AF65-F5344CB8AC3E}">
        <p14:creationId xmlns:p14="http://schemas.microsoft.com/office/powerpoint/2010/main" val="3782118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幻灯片图像占位符 1"/>
          <p:cNvSpPr>
            <a:spLocks noGrp="1" noRot="1" noChangeAspect="1" noTextEdit="1"/>
          </p:cNvSpPr>
          <p:nvPr>
            <p:ph type="sldImg"/>
          </p:nvPr>
        </p:nvSpPr>
        <p:spPr>
          <a:ln/>
        </p:spPr>
      </p:sp>
      <p:sp>
        <p:nvSpPr>
          <p:cNvPr id="1443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
        <p:nvSpPr>
          <p:cNvPr id="1443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a:solidFill>
                  <a:schemeClr val="tx1"/>
                </a:solidFill>
                <a:latin typeface="Tahoma" pitchFamily="34" charset="0"/>
                <a:ea typeface="宋体" charset="-122"/>
              </a:defRPr>
            </a:lvl1pPr>
            <a:lvl2pPr marL="742950" indent="-285750" eaLnBrk="0" hangingPunct="0">
              <a:defRPr kumimoji="1" sz="2800">
                <a:solidFill>
                  <a:schemeClr val="tx1"/>
                </a:solidFill>
                <a:latin typeface="Tahoma" pitchFamily="34" charset="0"/>
                <a:ea typeface="宋体" charset="-122"/>
              </a:defRPr>
            </a:lvl2pPr>
            <a:lvl3pPr marL="1143000" indent="-228600" eaLnBrk="0" hangingPunct="0">
              <a:defRPr kumimoji="1" sz="2800">
                <a:solidFill>
                  <a:schemeClr val="tx1"/>
                </a:solidFill>
                <a:latin typeface="Tahoma" pitchFamily="34" charset="0"/>
                <a:ea typeface="宋体" charset="-122"/>
              </a:defRPr>
            </a:lvl3pPr>
            <a:lvl4pPr marL="1600200" indent="-228600" eaLnBrk="0" hangingPunct="0">
              <a:defRPr kumimoji="1" sz="2800">
                <a:solidFill>
                  <a:schemeClr val="tx1"/>
                </a:solidFill>
                <a:latin typeface="Tahoma" pitchFamily="34" charset="0"/>
                <a:ea typeface="宋体" charset="-122"/>
              </a:defRPr>
            </a:lvl4pPr>
            <a:lvl5pPr marL="2057400" indent="-228600" eaLnBrk="0" hangingPunct="0">
              <a:defRPr kumimoji="1" sz="28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9pPr>
          </a:lstStyle>
          <a:p>
            <a:pPr eaLnBrk="1" hangingPunct="1"/>
            <a:fld id="{C479CD80-7895-4A8C-9083-3D9E086CF245}" type="slidenum">
              <a:rPr lang="en-US" altLang="zh-CN" sz="1200" smtClean="0"/>
              <a:pPr eaLnBrk="1" hangingPunct="1"/>
              <a:t>14</a:t>
            </a:fld>
            <a:endParaRPr lang="en-US" altLang="zh-CN" sz="1200" smtClean="0"/>
          </a:p>
        </p:txBody>
      </p:sp>
    </p:spTree>
    <p:extLst>
      <p:ext uri="{BB962C8B-B14F-4D97-AF65-F5344CB8AC3E}">
        <p14:creationId xmlns:p14="http://schemas.microsoft.com/office/powerpoint/2010/main" val="92945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幻灯片图像占位符 1"/>
          <p:cNvSpPr>
            <a:spLocks noGrp="1" noRot="1" noChangeAspect="1" noTextEdit="1"/>
          </p:cNvSpPr>
          <p:nvPr>
            <p:ph type="sldImg"/>
          </p:nvPr>
        </p:nvSpPr>
        <p:spPr>
          <a:ln/>
        </p:spPr>
      </p:sp>
      <p:sp>
        <p:nvSpPr>
          <p:cNvPr id="1443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
        <p:nvSpPr>
          <p:cNvPr id="1443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a:solidFill>
                  <a:schemeClr val="tx1"/>
                </a:solidFill>
                <a:latin typeface="Tahoma" pitchFamily="34" charset="0"/>
                <a:ea typeface="宋体" charset="-122"/>
              </a:defRPr>
            </a:lvl1pPr>
            <a:lvl2pPr marL="742950" indent="-285750" eaLnBrk="0" hangingPunct="0">
              <a:defRPr kumimoji="1" sz="2800">
                <a:solidFill>
                  <a:schemeClr val="tx1"/>
                </a:solidFill>
                <a:latin typeface="Tahoma" pitchFamily="34" charset="0"/>
                <a:ea typeface="宋体" charset="-122"/>
              </a:defRPr>
            </a:lvl2pPr>
            <a:lvl3pPr marL="1143000" indent="-228600" eaLnBrk="0" hangingPunct="0">
              <a:defRPr kumimoji="1" sz="2800">
                <a:solidFill>
                  <a:schemeClr val="tx1"/>
                </a:solidFill>
                <a:latin typeface="Tahoma" pitchFamily="34" charset="0"/>
                <a:ea typeface="宋体" charset="-122"/>
              </a:defRPr>
            </a:lvl3pPr>
            <a:lvl4pPr marL="1600200" indent="-228600" eaLnBrk="0" hangingPunct="0">
              <a:defRPr kumimoji="1" sz="2800">
                <a:solidFill>
                  <a:schemeClr val="tx1"/>
                </a:solidFill>
                <a:latin typeface="Tahoma" pitchFamily="34" charset="0"/>
                <a:ea typeface="宋体" charset="-122"/>
              </a:defRPr>
            </a:lvl4pPr>
            <a:lvl5pPr marL="2057400" indent="-228600" eaLnBrk="0" hangingPunct="0">
              <a:defRPr kumimoji="1" sz="28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9pPr>
          </a:lstStyle>
          <a:p>
            <a:pPr eaLnBrk="1" hangingPunct="1"/>
            <a:fld id="{C479CD80-7895-4A8C-9083-3D9E086CF245}" type="slidenum">
              <a:rPr lang="en-US" altLang="zh-CN" sz="1200" smtClean="0"/>
              <a:pPr eaLnBrk="1" hangingPunct="1"/>
              <a:t>15</a:t>
            </a:fld>
            <a:endParaRPr lang="en-US" altLang="zh-CN" sz="1200" smtClean="0"/>
          </a:p>
        </p:txBody>
      </p:sp>
    </p:spTree>
    <p:extLst>
      <p:ext uri="{BB962C8B-B14F-4D97-AF65-F5344CB8AC3E}">
        <p14:creationId xmlns:p14="http://schemas.microsoft.com/office/powerpoint/2010/main" val="1356408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幻灯片图像占位符 1"/>
          <p:cNvSpPr>
            <a:spLocks noGrp="1" noRot="1" noChangeAspect="1" noTextEdit="1"/>
          </p:cNvSpPr>
          <p:nvPr>
            <p:ph type="sldImg"/>
          </p:nvPr>
        </p:nvSpPr>
        <p:spPr>
          <a:ln/>
        </p:spPr>
      </p:sp>
      <p:sp>
        <p:nvSpPr>
          <p:cNvPr id="1443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
        <p:nvSpPr>
          <p:cNvPr id="1443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a:solidFill>
                  <a:schemeClr val="tx1"/>
                </a:solidFill>
                <a:latin typeface="Tahoma" pitchFamily="34" charset="0"/>
                <a:ea typeface="宋体" charset="-122"/>
              </a:defRPr>
            </a:lvl1pPr>
            <a:lvl2pPr marL="742950" indent="-285750" eaLnBrk="0" hangingPunct="0">
              <a:defRPr kumimoji="1" sz="2800">
                <a:solidFill>
                  <a:schemeClr val="tx1"/>
                </a:solidFill>
                <a:latin typeface="Tahoma" pitchFamily="34" charset="0"/>
                <a:ea typeface="宋体" charset="-122"/>
              </a:defRPr>
            </a:lvl2pPr>
            <a:lvl3pPr marL="1143000" indent="-228600" eaLnBrk="0" hangingPunct="0">
              <a:defRPr kumimoji="1" sz="2800">
                <a:solidFill>
                  <a:schemeClr val="tx1"/>
                </a:solidFill>
                <a:latin typeface="Tahoma" pitchFamily="34" charset="0"/>
                <a:ea typeface="宋体" charset="-122"/>
              </a:defRPr>
            </a:lvl3pPr>
            <a:lvl4pPr marL="1600200" indent="-228600" eaLnBrk="0" hangingPunct="0">
              <a:defRPr kumimoji="1" sz="2800">
                <a:solidFill>
                  <a:schemeClr val="tx1"/>
                </a:solidFill>
                <a:latin typeface="Tahoma" pitchFamily="34" charset="0"/>
                <a:ea typeface="宋体" charset="-122"/>
              </a:defRPr>
            </a:lvl4pPr>
            <a:lvl5pPr marL="2057400" indent="-228600" eaLnBrk="0" hangingPunct="0">
              <a:defRPr kumimoji="1" sz="28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9pPr>
          </a:lstStyle>
          <a:p>
            <a:pPr eaLnBrk="1" hangingPunct="1"/>
            <a:fld id="{C479CD80-7895-4A8C-9083-3D9E086CF245}" type="slidenum">
              <a:rPr lang="en-US" altLang="zh-CN" sz="1200" smtClean="0"/>
              <a:pPr eaLnBrk="1" hangingPunct="1"/>
              <a:t>16</a:t>
            </a:fld>
            <a:endParaRPr lang="en-US" altLang="zh-CN" sz="1200" smtClean="0"/>
          </a:p>
        </p:txBody>
      </p:sp>
    </p:spTree>
    <p:extLst>
      <p:ext uri="{BB962C8B-B14F-4D97-AF65-F5344CB8AC3E}">
        <p14:creationId xmlns:p14="http://schemas.microsoft.com/office/powerpoint/2010/main" val="3162165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a:solidFill>
                  <a:schemeClr val="tx1"/>
                </a:solidFill>
                <a:latin typeface="Tahoma" pitchFamily="34" charset="0"/>
                <a:ea typeface="宋体" charset="-122"/>
              </a:defRPr>
            </a:lvl1pPr>
            <a:lvl2pPr marL="742950" indent="-285750" eaLnBrk="0" hangingPunct="0">
              <a:defRPr kumimoji="1" sz="2800">
                <a:solidFill>
                  <a:schemeClr val="tx1"/>
                </a:solidFill>
                <a:latin typeface="Tahoma" pitchFamily="34" charset="0"/>
                <a:ea typeface="宋体" charset="-122"/>
              </a:defRPr>
            </a:lvl2pPr>
            <a:lvl3pPr marL="1143000" indent="-228600" eaLnBrk="0" hangingPunct="0">
              <a:defRPr kumimoji="1" sz="2800">
                <a:solidFill>
                  <a:schemeClr val="tx1"/>
                </a:solidFill>
                <a:latin typeface="Tahoma" pitchFamily="34" charset="0"/>
                <a:ea typeface="宋体" charset="-122"/>
              </a:defRPr>
            </a:lvl3pPr>
            <a:lvl4pPr marL="1600200" indent="-228600" eaLnBrk="0" hangingPunct="0">
              <a:defRPr kumimoji="1" sz="2800">
                <a:solidFill>
                  <a:schemeClr val="tx1"/>
                </a:solidFill>
                <a:latin typeface="Tahoma" pitchFamily="34" charset="0"/>
                <a:ea typeface="宋体" charset="-122"/>
              </a:defRPr>
            </a:lvl4pPr>
            <a:lvl5pPr marL="2057400" indent="-228600" eaLnBrk="0" hangingPunct="0">
              <a:defRPr kumimoji="1" sz="28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9pPr>
          </a:lstStyle>
          <a:p>
            <a:pPr eaLnBrk="1" hangingPunct="1"/>
            <a:fld id="{623AC262-3D0F-49A2-8A9E-A7694B628F0D}" type="slidenum">
              <a:rPr lang="en-US" altLang="zh-CN" sz="1200" smtClean="0"/>
              <a:pPr eaLnBrk="1" hangingPunct="1"/>
              <a:t>17</a:t>
            </a:fld>
            <a:endParaRPr lang="en-US" altLang="zh-CN" sz="1200" smtClean="0"/>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TW" smtClean="0">
                <a:ea typeface="宋体" charset="-122"/>
              </a:rPr>
              <a:t>Digital computers</a:t>
            </a:r>
          </a:p>
          <a:p>
            <a:pPr lvl="1" eaLnBrk="1" hangingPunct="1"/>
            <a:r>
              <a:rPr lang="en-US" altLang="zh-TW" smtClean="0">
                <a:ea typeface="宋体" charset="-122"/>
              </a:rPr>
              <a:t>many scientific, industrial and commercial applications</a:t>
            </a:r>
          </a:p>
          <a:p>
            <a:pPr lvl="1" eaLnBrk="1" hangingPunct="1"/>
            <a:r>
              <a:rPr lang="en-US" altLang="zh-TW" smtClean="0">
                <a:ea typeface="宋体" charset="-122"/>
              </a:rPr>
              <a:t>space program</a:t>
            </a:r>
          </a:p>
          <a:p>
            <a:pPr eaLnBrk="1" hangingPunct="1"/>
            <a:r>
              <a:rPr lang="en-US" altLang="zh-TW" smtClean="0">
                <a:ea typeface="宋体" charset="-122"/>
              </a:rPr>
              <a:t>Digital systems</a:t>
            </a:r>
          </a:p>
          <a:p>
            <a:pPr lvl="1" eaLnBrk="1" hangingPunct="1"/>
            <a:r>
              <a:rPr lang="en-US" altLang="zh-TW" smtClean="0">
                <a:ea typeface="宋体" charset="-122"/>
              </a:rPr>
              <a:t>telephone switching exchanges</a:t>
            </a:r>
          </a:p>
          <a:p>
            <a:pPr lvl="1" eaLnBrk="1" hangingPunct="1"/>
            <a:r>
              <a:rPr lang="en-US" altLang="zh-TW" smtClean="0">
                <a:ea typeface="宋体" charset="-122"/>
              </a:rPr>
              <a:t>digital camera</a:t>
            </a:r>
          </a:p>
          <a:p>
            <a:pPr lvl="1" eaLnBrk="1" hangingPunct="1"/>
            <a:r>
              <a:rPr lang="en-US" altLang="zh-TW" smtClean="0">
                <a:ea typeface="宋体" charset="-122"/>
              </a:rPr>
              <a:t>electronic calculators, PDA's</a:t>
            </a:r>
          </a:p>
          <a:p>
            <a:pPr lvl="1" eaLnBrk="1" hangingPunct="1"/>
            <a:r>
              <a:rPr lang="en-US" altLang="zh-TW" smtClean="0">
                <a:ea typeface="宋体" charset="-122"/>
              </a:rPr>
              <a:t>digital TV</a:t>
            </a:r>
            <a:endParaRPr lang="en-US" altLang="zh-CN" smtClean="0">
              <a:ea typeface="宋体" charset="-122"/>
            </a:endParaRPr>
          </a:p>
        </p:txBody>
      </p:sp>
    </p:spTree>
    <p:extLst>
      <p:ext uri="{BB962C8B-B14F-4D97-AF65-F5344CB8AC3E}">
        <p14:creationId xmlns:p14="http://schemas.microsoft.com/office/powerpoint/2010/main" val="21545913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a:solidFill>
                  <a:schemeClr val="tx1"/>
                </a:solidFill>
                <a:latin typeface="Tahoma" pitchFamily="34" charset="0"/>
                <a:ea typeface="宋体" charset="-122"/>
              </a:defRPr>
            </a:lvl1pPr>
            <a:lvl2pPr marL="742950" indent="-285750" eaLnBrk="0" hangingPunct="0">
              <a:defRPr kumimoji="1" sz="2800">
                <a:solidFill>
                  <a:schemeClr val="tx1"/>
                </a:solidFill>
                <a:latin typeface="Tahoma" pitchFamily="34" charset="0"/>
                <a:ea typeface="宋体" charset="-122"/>
              </a:defRPr>
            </a:lvl2pPr>
            <a:lvl3pPr marL="1143000" indent="-228600" eaLnBrk="0" hangingPunct="0">
              <a:defRPr kumimoji="1" sz="2800">
                <a:solidFill>
                  <a:schemeClr val="tx1"/>
                </a:solidFill>
                <a:latin typeface="Tahoma" pitchFamily="34" charset="0"/>
                <a:ea typeface="宋体" charset="-122"/>
              </a:defRPr>
            </a:lvl3pPr>
            <a:lvl4pPr marL="1600200" indent="-228600" eaLnBrk="0" hangingPunct="0">
              <a:defRPr kumimoji="1" sz="2800">
                <a:solidFill>
                  <a:schemeClr val="tx1"/>
                </a:solidFill>
                <a:latin typeface="Tahoma" pitchFamily="34" charset="0"/>
                <a:ea typeface="宋体" charset="-122"/>
              </a:defRPr>
            </a:lvl4pPr>
            <a:lvl5pPr marL="2057400" indent="-228600" eaLnBrk="0" hangingPunct="0">
              <a:defRPr kumimoji="1" sz="28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9pPr>
          </a:lstStyle>
          <a:p>
            <a:pPr eaLnBrk="1" hangingPunct="1"/>
            <a:fld id="{1500FE9F-FEEE-47BF-ACD6-519122D5B372}" type="slidenum">
              <a:rPr lang="en-US" altLang="zh-CN" sz="1200" smtClean="0"/>
              <a:pPr eaLnBrk="1" hangingPunct="1"/>
              <a:t>18</a:t>
            </a:fld>
            <a:endParaRPr lang="en-US" altLang="zh-CN" sz="1200" smtClean="0"/>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charset="-122"/>
            </a:endParaRPr>
          </a:p>
        </p:txBody>
      </p:sp>
    </p:spTree>
    <p:extLst>
      <p:ext uri="{BB962C8B-B14F-4D97-AF65-F5344CB8AC3E}">
        <p14:creationId xmlns:p14="http://schemas.microsoft.com/office/powerpoint/2010/main" val="18643308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幻灯片图像占位符 1"/>
          <p:cNvSpPr>
            <a:spLocks noGrp="1" noRot="1" noChangeAspect="1" noTextEdit="1"/>
          </p:cNvSpPr>
          <p:nvPr>
            <p:ph type="sldImg"/>
          </p:nvPr>
        </p:nvSpPr>
        <p:spPr>
          <a:ln/>
        </p:spPr>
      </p:sp>
      <p:sp>
        <p:nvSpPr>
          <p:cNvPr id="1443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
        <p:nvSpPr>
          <p:cNvPr id="1443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a:solidFill>
                  <a:schemeClr val="tx1"/>
                </a:solidFill>
                <a:latin typeface="Tahoma" pitchFamily="34" charset="0"/>
                <a:ea typeface="宋体" charset="-122"/>
              </a:defRPr>
            </a:lvl1pPr>
            <a:lvl2pPr marL="742950" indent="-285750" eaLnBrk="0" hangingPunct="0">
              <a:defRPr kumimoji="1" sz="2800">
                <a:solidFill>
                  <a:schemeClr val="tx1"/>
                </a:solidFill>
                <a:latin typeface="Tahoma" pitchFamily="34" charset="0"/>
                <a:ea typeface="宋体" charset="-122"/>
              </a:defRPr>
            </a:lvl2pPr>
            <a:lvl3pPr marL="1143000" indent="-228600" eaLnBrk="0" hangingPunct="0">
              <a:defRPr kumimoji="1" sz="2800">
                <a:solidFill>
                  <a:schemeClr val="tx1"/>
                </a:solidFill>
                <a:latin typeface="Tahoma" pitchFamily="34" charset="0"/>
                <a:ea typeface="宋体" charset="-122"/>
              </a:defRPr>
            </a:lvl3pPr>
            <a:lvl4pPr marL="1600200" indent="-228600" eaLnBrk="0" hangingPunct="0">
              <a:defRPr kumimoji="1" sz="2800">
                <a:solidFill>
                  <a:schemeClr val="tx1"/>
                </a:solidFill>
                <a:latin typeface="Tahoma" pitchFamily="34" charset="0"/>
                <a:ea typeface="宋体" charset="-122"/>
              </a:defRPr>
            </a:lvl4pPr>
            <a:lvl5pPr marL="2057400" indent="-228600" eaLnBrk="0" hangingPunct="0">
              <a:defRPr kumimoji="1" sz="28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9pPr>
          </a:lstStyle>
          <a:p>
            <a:pPr eaLnBrk="1" hangingPunct="1"/>
            <a:fld id="{C479CD80-7895-4A8C-9083-3D9E086CF245}" type="slidenum">
              <a:rPr lang="en-US" altLang="zh-CN" sz="1200" smtClean="0"/>
              <a:pPr eaLnBrk="1" hangingPunct="1"/>
              <a:t>21</a:t>
            </a:fld>
            <a:endParaRPr lang="en-US" altLang="zh-CN" sz="1200" smtClean="0"/>
          </a:p>
        </p:txBody>
      </p:sp>
    </p:spTree>
    <p:extLst>
      <p:ext uri="{BB962C8B-B14F-4D97-AF65-F5344CB8AC3E}">
        <p14:creationId xmlns:p14="http://schemas.microsoft.com/office/powerpoint/2010/main" val="39656655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倒数第</a:t>
            </a:r>
            <a:r>
              <a:rPr lang="en-US" altLang="zh-CN" dirty="0" smtClean="0"/>
              <a:t>3</a:t>
            </a:r>
            <a:r>
              <a:rPr lang="zh-CN" altLang="en-US" dirty="0" smtClean="0"/>
              <a:t>行：</a:t>
            </a:r>
            <a:r>
              <a:rPr lang="en-US" altLang="zh-CN" dirty="0" smtClean="0"/>
              <a:t>=</a:t>
            </a:r>
            <a:r>
              <a:rPr lang="zh-CN" altLang="en-US" dirty="0" smtClean="0"/>
              <a:t>（</a:t>
            </a:r>
            <a:r>
              <a:rPr lang="en-US" altLang="zh-CN" dirty="0" smtClean="0"/>
              <a:t>)10</a:t>
            </a:r>
            <a:r>
              <a:rPr lang="zh-CN" altLang="en-US" dirty="0" smtClean="0"/>
              <a:t>，是因为</a:t>
            </a:r>
            <a:r>
              <a:rPr lang="en-US" altLang="zh-CN" dirty="0" smtClean="0"/>
              <a:t>2</a:t>
            </a:r>
            <a:r>
              <a:rPr lang="zh-CN" altLang="en-US" dirty="0" smtClean="0"/>
              <a:t>的</a:t>
            </a:r>
            <a:r>
              <a:rPr lang="en-US" altLang="zh-CN" dirty="0" smtClean="0"/>
              <a:t>n</a:t>
            </a:r>
            <a:r>
              <a:rPr lang="zh-CN" altLang="en-US" dirty="0" smtClean="0"/>
              <a:t>次方表达的就是</a:t>
            </a:r>
            <a:r>
              <a:rPr lang="en-US" altLang="zh-CN" dirty="0" smtClean="0"/>
              <a:t>10</a:t>
            </a:r>
            <a:r>
              <a:rPr lang="zh-CN" altLang="en-US" dirty="0" smtClean="0"/>
              <a:t>进制的值。</a:t>
            </a:r>
            <a:endParaRPr lang="en-US" altLang="zh-CN" dirty="0" smtClean="0"/>
          </a:p>
          <a:p>
            <a:r>
              <a:rPr lang="zh-CN" altLang="en-US" dirty="0" smtClean="0"/>
              <a:t>最后一行：</a:t>
            </a:r>
            <a:r>
              <a:rPr lang="en-US" altLang="zh-CN" dirty="0" smtClean="0"/>
              <a:t>r</a:t>
            </a:r>
            <a:r>
              <a:rPr lang="zh-CN" altLang="en-US" dirty="0" smtClean="0"/>
              <a:t>进制展开为</a:t>
            </a:r>
            <a:r>
              <a:rPr lang="en-US" altLang="zh-CN" dirty="0" smtClean="0"/>
              <a:t>r</a:t>
            </a:r>
            <a:r>
              <a:rPr lang="zh-CN" altLang="en-US" dirty="0" smtClean="0"/>
              <a:t>进制十分简单，按</a:t>
            </a:r>
            <a:r>
              <a:rPr lang="zh-CN" altLang="en-US" b="1" dirty="0" smtClean="0"/>
              <a:t>位置</a:t>
            </a:r>
            <a:r>
              <a:rPr lang="zh-CN" altLang="en-US" dirty="0" smtClean="0"/>
              <a:t>重新写一遍就是了。</a:t>
            </a:r>
            <a:endParaRPr lang="en-US" altLang="zh-CN" dirty="0" smtClean="0"/>
          </a:p>
          <a:p>
            <a:r>
              <a:rPr lang="zh-CN" altLang="en-US" dirty="0" smtClean="0"/>
              <a:t>以上：参见八进制</a:t>
            </a:r>
            <a:r>
              <a:rPr lang="en-US" altLang="zh-CN" dirty="0" smtClean="0"/>
              <a:t>(127)8</a:t>
            </a:r>
            <a:r>
              <a:rPr lang="zh-CN" altLang="en-US" dirty="0" smtClean="0"/>
              <a:t>的书写。</a:t>
            </a:r>
            <a:endParaRPr lang="zh-CN" altLang="en-US" dirty="0"/>
          </a:p>
        </p:txBody>
      </p:sp>
      <p:sp>
        <p:nvSpPr>
          <p:cNvPr id="4" name="灯片编号占位符 3"/>
          <p:cNvSpPr>
            <a:spLocks noGrp="1"/>
          </p:cNvSpPr>
          <p:nvPr>
            <p:ph type="sldNum" sz="quarter" idx="10"/>
          </p:nvPr>
        </p:nvSpPr>
        <p:spPr/>
        <p:txBody>
          <a:bodyPr/>
          <a:lstStyle/>
          <a:p>
            <a:pPr>
              <a:defRPr/>
            </a:pPr>
            <a:fld id="{47C60EAA-A39D-4823-8C9D-3B33E96C39FC}" type="slidenum">
              <a:rPr lang="en-US" altLang="zh-CN" smtClean="0"/>
              <a:pPr>
                <a:defRPr/>
              </a:pPr>
              <a:t>22</a:t>
            </a:fld>
            <a:endParaRPr lang="en-US" altLang="zh-CN"/>
          </a:p>
        </p:txBody>
      </p:sp>
    </p:spTree>
    <p:extLst>
      <p:ext uri="{BB962C8B-B14F-4D97-AF65-F5344CB8AC3E}">
        <p14:creationId xmlns:p14="http://schemas.microsoft.com/office/powerpoint/2010/main" val="1358705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a:solidFill>
                  <a:schemeClr val="tx1"/>
                </a:solidFill>
                <a:latin typeface="Tahoma" pitchFamily="34" charset="0"/>
                <a:ea typeface="宋体" charset="-122"/>
              </a:defRPr>
            </a:lvl1pPr>
            <a:lvl2pPr marL="742950" indent="-285750" eaLnBrk="0" hangingPunct="0">
              <a:defRPr kumimoji="1" sz="2800">
                <a:solidFill>
                  <a:schemeClr val="tx1"/>
                </a:solidFill>
                <a:latin typeface="Tahoma" pitchFamily="34" charset="0"/>
                <a:ea typeface="宋体" charset="-122"/>
              </a:defRPr>
            </a:lvl2pPr>
            <a:lvl3pPr marL="1143000" indent="-228600" eaLnBrk="0" hangingPunct="0">
              <a:defRPr kumimoji="1" sz="2800">
                <a:solidFill>
                  <a:schemeClr val="tx1"/>
                </a:solidFill>
                <a:latin typeface="Tahoma" pitchFamily="34" charset="0"/>
                <a:ea typeface="宋体" charset="-122"/>
              </a:defRPr>
            </a:lvl3pPr>
            <a:lvl4pPr marL="1600200" indent="-228600" eaLnBrk="0" hangingPunct="0">
              <a:defRPr kumimoji="1" sz="2800">
                <a:solidFill>
                  <a:schemeClr val="tx1"/>
                </a:solidFill>
                <a:latin typeface="Tahoma" pitchFamily="34" charset="0"/>
                <a:ea typeface="宋体" charset="-122"/>
              </a:defRPr>
            </a:lvl4pPr>
            <a:lvl5pPr marL="2057400" indent="-228600" eaLnBrk="0" hangingPunct="0">
              <a:defRPr kumimoji="1" sz="28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9pPr>
          </a:lstStyle>
          <a:p>
            <a:pPr eaLnBrk="1" hangingPunct="1"/>
            <a:fld id="{F8647A91-219E-421F-B8BE-7992102C0D15}" type="slidenum">
              <a:rPr lang="en-US" altLang="zh-CN" sz="1200" smtClean="0"/>
              <a:pPr eaLnBrk="1" hangingPunct="1"/>
              <a:t>24</a:t>
            </a:fld>
            <a:endParaRPr lang="en-US" altLang="zh-CN" sz="1200" smtClean="0"/>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smtClean="0">
                <a:ea typeface="宋体" charset="-122"/>
              </a:rPr>
              <a:t>Two popular words:</a:t>
            </a:r>
          </a:p>
          <a:p>
            <a:pPr eaLnBrk="1" hangingPunct="1"/>
            <a:r>
              <a:rPr lang="en-US" altLang="zh-CN" dirty="0" smtClean="0">
                <a:ea typeface="宋体" charset="-122"/>
              </a:rPr>
              <a:t>Electronic: E-mail, E-commerce, E-learning</a:t>
            </a:r>
          </a:p>
          <a:p>
            <a:pPr eaLnBrk="1" hangingPunct="1"/>
            <a:r>
              <a:rPr lang="en-US" altLang="zh-CN" dirty="0" smtClean="0">
                <a:ea typeface="宋体" charset="-122"/>
              </a:rPr>
              <a:t>Digital: DAB, DVD, DV, DA</a:t>
            </a:r>
            <a:endParaRPr lang="zh-CN" altLang="en-US" dirty="0" smtClean="0">
              <a:ea typeface="宋体" charset="-122"/>
            </a:endParaRPr>
          </a:p>
        </p:txBody>
      </p:sp>
    </p:spTree>
    <p:extLst>
      <p:ext uri="{BB962C8B-B14F-4D97-AF65-F5344CB8AC3E}">
        <p14:creationId xmlns:p14="http://schemas.microsoft.com/office/powerpoint/2010/main" val="38264262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5A5088C4-3084-40AD-9F6F-70700F29887E}" type="slidenum">
              <a:rPr lang="en-US" sz="1200">
                <a:latin typeface="Times New Roman" pitchFamily="18" charset="0"/>
              </a:rPr>
              <a:pPr eaLnBrk="1" hangingPunct="1"/>
              <a:t>25</a:t>
            </a:fld>
            <a:endParaRPr lang="en-US" sz="1200">
              <a:latin typeface="Times New Roman" pitchFamily="18" charset="0"/>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1512742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数字电路＋逻辑设计（理论）</a:t>
            </a:r>
            <a:endParaRPr lang="en-US" altLang="zh-CN" dirty="0" smtClean="0"/>
          </a:p>
          <a:p>
            <a:r>
              <a:rPr lang="en-US" altLang="zh-CN" dirty="0" smtClean="0"/>
              <a:t>《</a:t>
            </a:r>
            <a:r>
              <a:rPr lang="zh-CN" altLang="en-US" dirty="0" smtClean="0"/>
              <a:t>数字设计</a:t>
            </a:r>
            <a:r>
              <a:rPr lang="en-US" altLang="zh-CN" dirty="0" smtClean="0"/>
              <a:t>》</a:t>
            </a:r>
            <a:r>
              <a:rPr lang="zh-CN" altLang="en-US" dirty="0" smtClean="0"/>
              <a:t>英文版：复旦</a:t>
            </a:r>
            <a:r>
              <a:rPr lang="zh-CN" altLang="en-US" baseline="0" dirty="0" smtClean="0"/>
              <a:t> </a:t>
            </a:r>
            <a:r>
              <a:rPr lang="en-US" altLang="zh-CN" baseline="0" dirty="0" smtClean="0"/>
              <a:t>TP331 M285 d(4)</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06D02D3F-085F-44A9-A8EA-011E6F724127}" type="slidenum">
              <a:rPr lang="zh-CN" altLang="en-US" smtClean="0"/>
              <a:t>3</a:t>
            </a:fld>
            <a:endParaRPr lang="zh-CN" altLang="en-US"/>
          </a:p>
        </p:txBody>
      </p:sp>
    </p:spTree>
    <p:extLst>
      <p:ext uri="{BB962C8B-B14F-4D97-AF65-F5344CB8AC3E}">
        <p14:creationId xmlns:p14="http://schemas.microsoft.com/office/powerpoint/2010/main" val="9228808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E7938063-1D29-4B05-9212-3D783BAEE8ED}" type="slidenum">
              <a:rPr lang="en-US" sz="1200">
                <a:latin typeface="Times New Roman" pitchFamily="18" charset="0"/>
              </a:rPr>
              <a:pPr eaLnBrk="1" hangingPunct="1"/>
              <a:t>26</a:t>
            </a:fld>
            <a:endParaRPr lang="en-US" sz="1200">
              <a:latin typeface="Times New Roman" pitchFamily="18" charset="0"/>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19715898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幻灯片图像占位符 1"/>
          <p:cNvSpPr>
            <a:spLocks noGrp="1" noRot="1" noChangeAspect="1" noTextEdit="1"/>
          </p:cNvSpPr>
          <p:nvPr>
            <p:ph type="sldImg"/>
          </p:nvPr>
        </p:nvSpPr>
        <p:spPr>
          <a:ln/>
        </p:spPr>
      </p:sp>
      <p:sp>
        <p:nvSpPr>
          <p:cNvPr id="1720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ea typeface="宋体" charset="-122"/>
              </a:rPr>
              <a:t>十进制中没有</a:t>
            </a:r>
            <a:r>
              <a:rPr lang="en-US" altLang="zh-CN" dirty="0" smtClean="0">
                <a:ea typeface="宋体" charset="-122"/>
              </a:rPr>
              <a:t>10</a:t>
            </a:r>
            <a:r>
              <a:rPr lang="zh-CN" altLang="en-US" dirty="0" smtClean="0">
                <a:ea typeface="宋体" charset="-122"/>
              </a:rPr>
              <a:t>，二进制中没有</a:t>
            </a:r>
            <a:r>
              <a:rPr lang="en-US" altLang="zh-CN" dirty="0" smtClean="0">
                <a:ea typeface="宋体" charset="-122"/>
              </a:rPr>
              <a:t>2</a:t>
            </a:r>
            <a:endParaRPr lang="zh-CN" altLang="en-US" dirty="0" smtClean="0">
              <a:ea typeface="宋体" charset="-122"/>
            </a:endParaRPr>
          </a:p>
        </p:txBody>
      </p:sp>
      <p:sp>
        <p:nvSpPr>
          <p:cNvPr id="1720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a:solidFill>
                  <a:schemeClr val="tx1"/>
                </a:solidFill>
                <a:latin typeface="Tahoma" pitchFamily="34" charset="0"/>
                <a:ea typeface="宋体" charset="-122"/>
              </a:defRPr>
            </a:lvl1pPr>
            <a:lvl2pPr marL="742950" indent="-285750" eaLnBrk="0" hangingPunct="0">
              <a:defRPr kumimoji="1" sz="2800">
                <a:solidFill>
                  <a:schemeClr val="tx1"/>
                </a:solidFill>
                <a:latin typeface="Tahoma" pitchFamily="34" charset="0"/>
                <a:ea typeface="宋体" charset="-122"/>
              </a:defRPr>
            </a:lvl2pPr>
            <a:lvl3pPr marL="1143000" indent="-228600" eaLnBrk="0" hangingPunct="0">
              <a:defRPr kumimoji="1" sz="2800">
                <a:solidFill>
                  <a:schemeClr val="tx1"/>
                </a:solidFill>
                <a:latin typeface="Tahoma" pitchFamily="34" charset="0"/>
                <a:ea typeface="宋体" charset="-122"/>
              </a:defRPr>
            </a:lvl3pPr>
            <a:lvl4pPr marL="1600200" indent="-228600" eaLnBrk="0" hangingPunct="0">
              <a:defRPr kumimoji="1" sz="2800">
                <a:solidFill>
                  <a:schemeClr val="tx1"/>
                </a:solidFill>
                <a:latin typeface="Tahoma" pitchFamily="34" charset="0"/>
                <a:ea typeface="宋体" charset="-122"/>
              </a:defRPr>
            </a:lvl4pPr>
            <a:lvl5pPr marL="2057400" indent="-228600" eaLnBrk="0" hangingPunct="0">
              <a:defRPr kumimoji="1" sz="28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9pPr>
          </a:lstStyle>
          <a:p>
            <a:pPr eaLnBrk="1" hangingPunct="1"/>
            <a:fld id="{5BEE5920-FCCD-43C8-94E9-7632DA4D654F}" type="slidenum">
              <a:rPr lang="en-US" altLang="zh-CN" sz="1200" smtClean="0"/>
              <a:pPr eaLnBrk="1" hangingPunct="1"/>
              <a:t>27</a:t>
            </a:fld>
            <a:endParaRPr lang="en-US" altLang="zh-CN" sz="1200" smtClean="0"/>
          </a:p>
        </p:txBody>
      </p:sp>
    </p:spTree>
    <p:extLst>
      <p:ext uri="{BB962C8B-B14F-4D97-AF65-F5344CB8AC3E}">
        <p14:creationId xmlns:p14="http://schemas.microsoft.com/office/powerpoint/2010/main" val="41872405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幻灯片图像占位符 1"/>
          <p:cNvSpPr>
            <a:spLocks noGrp="1" noRot="1" noChangeAspect="1" noTextEdit="1"/>
          </p:cNvSpPr>
          <p:nvPr>
            <p:ph type="sldImg"/>
          </p:nvPr>
        </p:nvSpPr>
        <p:spPr>
          <a:ln/>
        </p:spPr>
      </p:sp>
      <p:sp>
        <p:nvSpPr>
          <p:cNvPr id="1443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
        <p:nvSpPr>
          <p:cNvPr id="1443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a:solidFill>
                  <a:schemeClr val="tx1"/>
                </a:solidFill>
                <a:latin typeface="Tahoma" pitchFamily="34" charset="0"/>
                <a:ea typeface="宋体" charset="-122"/>
              </a:defRPr>
            </a:lvl1pPr>
            <a:lvl2pPr marL="742950" indent="-285750" eaLnBrk="0" hangingPunct="0">
              <a:defRPr kumimoji="1" sz="2800">
                <a:solidFill>
                  <a:schemeClr val="tx1"/>
                </a:solidFill>
                <a:latin typeface="Tahoma" pitchFamily="34" charset="0"/>
                <a:ea typeface="宋体" charset="-122"/>
              </a:defRPr>
            </a:lvl2pPr>
            <a:lvl3pPr marL="1143000" indent="-228600" eaLnBrk="0" hangingPunct="0">
              <a:defRPr kumimoji="1" sz="2800">
                <a:solidFill>
                  <a:schemeClr val="tx1"/>
                </a:solidFill>
                <a:latin typeface="Tahoma" pitchFamily="34" charset="0"/>
                <a:ea typeface="宋体" charset="-122"/>
              </a:defRPr>
            </a:lvl3pPr>
            <a:lvl4pPr marL="1600200" indent="-228600" eaLnBrk="0" hangingPunct="0">
              <a:defRPr kumimoji="1" sz="2800">
                <a:solidFill>
                  <a:schemeClr val="tx1"/>
                </a:solidFill>
                <a:latin typeface="Tahoma" pitchFamily="34" charset="0"/>
                <a:ea typeface="宋体" charset="-122"/>
              </a:defRPr>
            </a:lvl4pPr>
            <a:lvl5pPr marL="2057400" indent="-228600" eaLnBrk="0" hangingPunct="0">
              <a:defRPr kumimoji="1" sz="28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9pPr>
          </a:lstStyle>
          <a:p>
            <a:pPr eaLnBrk="1" hangingPunct="1"/>
            <a:fld id="{C479CD80-7895-4A8C-9083-3D9E086CF245}" type="slidenum">
              <a:rPr lang="en-US" altLang="zh-CN" sz="1200" smtClean="0"/>
              <a:pPr eaLnBrk="1" hangingPunct="1"/>
              <a:t>33</a:t>
            </a:fld>
            <a:endParaRPr lang="en-US" altLang="zh-CN" sz="1200" smtClean="0"/>
          </a:p>
        </p:txBody>
      </p:sp>
    </p:spTree>
    <p:extLst>
      <p:ext uri="{BB962C8B-B14F-4D97-AF65-F5344CB8AC3E}">
        <p14:creationId xmlns:p14="http://schemas.microsoft.com/office/powerpoint/2010/main" val="13131615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B0AA32E3-F1F4-48E7-9A2C-16548E9979D3}" type="slidenum">
              <a:rPr lang="en-US" sz="1200">
                <a:latin typeface="Times New Roman" pitchFamily="18" charset="0"/>
              </a:rPr>
              <a:pPr eaLnBrk="1" hangingPunct="1"/>
              <a:t>36</a:t>
            </a:fld>
            <a:endParaRPr lang="en-US" sz="1200">
              <a:latin typeface="Times New Roman" pitchFamily="18" charset="0"/>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11035851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F0635FA3-67BB-4B04-A76B-39A6E620BF9C}" type="slidenum">
              <a:rPr lang="en-US" sz="1200">
                <a:latin typeface="Times New Roman" pitchFamily="18" charset="0"/>
              </a:rPr>
              <a:pPr eaLnBrk="1" hangingPunct="1"/>
              <a:t>38</a:t>
            </a:fld>
            <a:endParaRPr lang="en-US" sz="1200">
              <a:latin typeface="Times New Roman" pitchFamily="18" charset="0"/>
            </a:endParaRPr>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6936072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344E06FF-C554-4B41-BA7D-66095FF1D435}" type="slidenum">
              <a:rPr lang="en-US" sz="1200">
                <a:latin typeface="Times New Roman" pitchFamily="18" charset="0"/>
              </a:rPr>
              <a:pPr eaLnBrk="1" hangingPunct="1"/>
              <a:t>39</a:t>
            </a:fld>
            <a:endParaRPr lang="en-US" sz="1200">
              <a:latin typeface="Times New Roman" pitchFamily="18" charset="0"/>
            </a:endParaRPr>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30102443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95E3A068-D972-43A1-84DA-2F21E1A7801D}" type="slidenum">
              <a:rPr lang="en-US" sz="1200">
                <a:latin typeface="Times New Roman" pitchFamily="18" charset="0"/>
              </a:rPr>
              <a:pPr eaLnBrk="1" hangingPunct="1"/>
              <a:t>40</a:t>
            </a:fld>
            <a:endParaRPr lang="en-US" sz="1200">
              <a:latin typeface="Times New Roman" pitchFamily="18" charset="0"/>
            </a:endParaRPr>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37052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78393523-AE5F-4CC2-8C01-8DB325F3D588}" type="slidenum">
              <a:rPr lang="en-US" sz="1200">
                <a:latin typeface="Times New Roman" pitchFamily="18" charset="0"/>
              </a:rPr>
              <a:pPr eaLnBrk="1" hangingPunct="1"/>
              <a:t>41</a:t>
            </a:fld>
            <a:endParaRPr lang="en-US" sz="1200">
              <a:latin typeface="Times New Roman" pitchFamily="18" charset="0"/>
            </a:endParaRPr>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15755378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278DB572-2D98-4747-8FB9-A71BF1000741}" type="slidenum">
              <a:rPr lang="en-US" sz="1200">
                <a:latin typeface="Times New Roman" pitchFamily="18" charset="0"/>
              </a:rPr>
              <a:pPr eaLnBrk="1" hangingPunct="1"/>
              <a:t>42</a:t>
            </a:fld>
            <a:endParaRPr lang="en-US" sz="1200">
              <a:latin typeface="Times New Roman" pitchFamily="18" charset="0"/>
            </a:endParaRPr>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419676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FE80E4FC-1DE9-40A3-B263-D26044C04868}" type="slidenum">
              <a:rPr lang="en-US" sz="1200">
                <a:latin typeface="Times New Roman" pitchFamily="18" charset="0"/>
              </a:rPr>
              <a:pPr eaLnBrk="1" hangingPunct="1"/>
              <a:t>43</a:t>
            </a:fld>
            <a:endParaRPr lang="en-US" sz="1200">
              <a:latin typeface="Times New Roman" pitchFamily="18" charset="0"/>
            </a:endParaRPr>
          </a:p>
        </p:txBody>
      </p:sp>
      <p:sp>
        <p:nvSpPr>
          <p:cNvPr id="177155" name="Rectangle 2"/>
          <p:cNvSpPr>
            <a:spLocks noGrp="1" noRot="1" noChangeAspect="1" noChangeArrowheads="1" noTextEdit="1"/>
          </p:cNvSpPr>
          <p:nvPr>
            <p:ph type="sldImg"/>
          </p:nvPr>
        </p:nvSpPr>
        <p:spPr>
          <a:ln/>
        </p:spPr>
      </p:sp>
      <p:sp>
        <p:nvSpPr>
          <p:cNvPr id="177156"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2293445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MP3</a:t>
            </a:r>
            <a:r>
              <a:rPr lang="zh-CN" altLang="en-US" sz="1200" b="0" i="0" kern="1200" dirty="0" smtClean="0">
                <a:solidFill>
                  <a:schemeClr val="tx1"/>
                </a:solidFill>
                <a:effectLst/>
                <a:latin typeface="+mn-lt"/>
                <a:ea typeface="+mn-ea"/>
                <a:cs typeface="+mn-cs"/>
              </a:rPr>
              <a:t>是一种音频压缩技术，其全称是动态影像专家压缩标准音频层面</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Moving Picture Experts Group Audio Layer III</a:t>
            </a:r>
            <a:r>
              <a:rPr lang="zh-CN" altLang="en-US" sz="1200" b="0" i="0" kern="1200" dirty="0" smtClean="0">
                <a:solidFill>
                  <a:schemeClr val="tx1"/>
                </a:solidFill>
                <a:effectLst/>
                <a:latin typeface="+mn-lt"/>
                <a:ea typeface="+mn-ea"/>
                <a:cs typeface="+mn-cs"/>
              </a:rPr>
              <a:t>），简称为</a:t>
            </a:r>
            <a:r>
              <a:rPr lang="en-US" altLang="zh-CN" sz="1200" b="0" i="0" kern="1200" dirty="0" smtClean="0">
                <a:solidFill>
                  <a:schemeClr val="tx1"/>
                </a:solidFill>
                <a:effectLst/>
                <a:latin typeface="+mn-lt"/>
                <a:ea typeface="+mn-ea"/>
                <a:cs typeface="+mn-cs"/>
              </a:rPr>
              <a:t>MP3</a:t>
            </a:r>
            <a:r>
              <a:rPr lang="zh-CN" altLang="en-US" sz="1200" b="0" i="0" kern="1200" dirty="0" smtClean="0">
                <a:solidFill>
                  <a:schemeClr val="tx1"/>
                </a:solidFill>
                <a:effectLst/>
                <a:latin typeface="+mn-lt"/>
                <a:ea typeface="+mn-ea"/>
                <a:cs typeface="+mn-cs"/>
              </a:rPr>
              <a:t>。它被设计用来大幅度地降低音频数据量。利用 </a:t>
            </a:r>
            <a:r>
              <a:rPr lang="en-US" altLang="zh-CN" sz="1200" b="0" i="0" kern="1200" dirty="0" smtClean="0">
                <a:solidFill>
                  <a:schemeClr val="tx1"/>
                </a:solidFill>
                <a:effectLst/>
                <a:latin typeface="+mn-lt"/>
                <a:ea typeface="+mn-ea"/>
                <a:cs typeface="+mn-cs"/>
              </a:rPr>
              <a:t>MPEG Audio Layer 3 </a:t>
            </a:r>
            <a:r>
              <a:rPr lang="zh-CN" altLang="en-US" sz="1200" b="0" i="0" kern="1200" dirty="0" smtClean="0">
                <a:solidFill>
                  <a:schemeClr val="tx1"/>
                </a:solidFill>
                <a:effectLst/>
                <a:latin typeface="+mn-lt"/>
                <a:ea typeface="+mn-ea"/>
                <a:cs typeface="+mn-cs"/>
              </a:rPr>
              <a:t>的技术，将音乐以</a:t>
            </a:r>
            <a:r>
              <a:rPr lang="en-US" altLang="zh-CN" sz="1200" b="0" i="0" kern="1200" dirty="0" smtClean="0">
                <a:solidFill>
                  <a:schemeClr val="tx1"/>
                </a:solidFill>
                <a:effectLst/>
                <a:latin typeface="+mn-lt"/>
                <a:ea typeface="+mn-ea"/>
                <a:cs typeface="+mn-cs"/>
              </a:rPr>
              <a:t>1:10 </a:t>
            </a:r>
            <a:r>
              <a:rPr lang="zh-CN" altLang="en-US" sz="1200" b="0" i="0" kern="1200" dirty="0" smtClean="0">
                <a:solidFill>
                  <a:schemeClr val="tx1"/>
                </a:solidFill>
                <a:effectLst/>
                <a:latin typeface="+mn-lt"/>
                <a:ea typeface="+mn-ea"/>
                <a:cs typeface="+mn-cs"/>
              </a:rPr>
              <a:t>甚至 </a:t>
            </a:r>
            <a:r>
              <a:rPr lang="en-US" altLang="zh-CN" sz="1200" b="0" i="0" kern="1200" dirty="0" smtClean="0">
                <a:solidFill>
                  <a:schemeClr val="tx1"/>
                </a:solidFill>
                <a:effectLst/>
                <a:latin typeface="+mn-lt"/>
                <a:ea typeface="+mn-ea"/>
                <a:cs typeface="+mn-cs"/>
              </a:rPr>
              <a:t>1:12 </a:t>
            </a:r>
            <a:r>
              <a:rPr lang="zh-CN" altLang="en-US" sz="1200" b="0" i="0" kern="1200" dirty="0" smtClean="0">
                <a:solidFill>
                  <a:schemeClr val="tx1"/>
                </a:solidFill>
                <a:effectLst/>
                <a:latin typeface="+mn-lt"/>
                <a:ea typeface="+mn-ea"/>
                <a:cs typeface="+mn-cs"/>
              </a:rPr>
              <a:t>的压缩率，压缩成容量较小的文件，而对于大多数用户来说重放的音质与最初的不压缩音频相比没有明显的下降。</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最高参数的</a:t>
            </a:r>
            <a:r>
              <a:rPr lang="en-US" altLang="zh-CN" sz="1200" b="0" i="0" kern="1200" dirty="0" smtClean="0">
                <a:solidFill>
                  <a:schemeClr val="tx1"/>
                </a:solidFill>
                <a:effectLst/>
                <a:latin typeface="+mn-lt"/>
                <a:ea typeface="+mn-ea"/>
                <a:cs typeface="+mn-cs"/>
              </a:rPr>
              <a:t>MP3(320Kbps)</a:t>
            </a:r>
            <a:r>
              <a:rPr lang="zh-CN" altLang="en-US" sz="1200" b="0" i="0" kern="1200" dirty="0" smtClean="0">
                <a:solidFill>
                  <a:schemeClr val="tx1"/>
                </a:solidFill>
                <a:effectLst/>
                <a:latin typeface="+mn-lt"/>
                <a:ea typeface="+mn-ea"/>
                <a:cs typeface="+mn-cs"/>
              </a:rPr>
              <a:t>的音质较之</a:t>
            </a:r>
            <a:r>
              <a:rPr lang="en-US" altLang="zh-CN" sz="1200" b="0" i="0" kern="1200" dirty="0" smtClean="0">
                <a:solidFill>
                  <a:schemeClr val="tx1"/>
                </a:solidFill>
                <a:effectLst/>
                <a:latin typeface="+mn-lt"/>
                <a:ea typeface="+mn-ea"/>
                <a:cs typeface="+mn-cs"/>
              </a:rPr>
              <a:t>CD</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,FLAC</a:t>
            </a:r>
            <a:r>
              <a:rPr lang="zh-CN" altLang="en-US" sz="1200" b="0" i="0" kern="1200" dirty="0" smtClean="0">
                <a:solidFill>
                  <a:schemeClr val="tx1"/>
                </a:solidFill>
                <a:effectLst/>
                <a:latin typeface="+mn-lt"/>
                <a:ea typeface="+mn-ea"/>
                <a:cs typeface="+mn-cs"/>
              </a:rPr>
              <a:t>和</a:t>
            </a:r>
            <a:r>
              <a:rPr lang="en-US" altLang="zh-CN" sz="1200" b="0" i="0" u="none" strike="noStrike" kern="1200" dirty="0" smtClean="0">
                <a:solidFill>
                  <a:schemeClr val="tx1"/>
                </a:solidFill>
                <a:effectLst/>
                <a:latin typeface="+mn-lt"/>
                <a:ea typeface="+mn-ea"/>
                <a:cs typeface="+mn-cs"/>
                <a:hlinkClick r:id="rId3"/>
              </a:rPr>
              <a:t>APE</a:t>
            </a:r>
            <a:r>
              <a:rPr lang="zh-CN" altLang="en-US" sz="1200" b="0" i="0" kern="1200" dirty="0" smtClean="0">
                <a:solidFill>
                  <a:schemeClr val="tx1"/>
                </a:solidFill>
                <a:effectLst/>
                <a:latin typeface="+mn-lt"/>
                <a:ea typeface="+mn-ea"/>
                <a:cs typeface="+mn-cs"/>
              </a:rPr>
              <a:t>无损压缩格式的差别不多，其优点是压缩后占用空间小，适用于移动设备的存储和使用。</a:t>
            </a:r>
            <a:endParaRPr lang="en-US" altLang="zh-CN" dirty="0" smtClean="0"/>
          </a:p>
          <a:p>
            <a:r>
              <a:rPr lang="zh-CN" altLang="en-US" dirty="0" smtClean="0"/>
              <a:t>根据</a:t>
            </a:r>
            <a:r>
              <a:rPr lang="en-US" altLang="zh-CN" dirty="0" smtClean="0"/>
              <a:t>MPEG</a:t>
            </a:r>
            <a:r>
              <a:rPr lang="zh-CN" altLang="en-US" dirty="0" smtClean="0"/>
              <a:t>规范的说法，</a:t>
            </a:r>
            <a:r>
              <a:rPr lang="en-US" altLang="zh-CN" dirty="0" smtClean="0"/>
              <a:t>MPEG-4</a:t>
            </a:r>
            <a:r>
              <a:rPr lang="zh-CN" altLang="en-US" dirty="0" smtClean="0"/>
              <a:t>中的</a:t>
            </a:r>
            <a:r>
              <a:rPr lang="en-US" altLang="zh-CN" dirty="0" smtClean="0"/>
              <a:t>AAC</a:t>
            </a:r>
            <a:r>
              <a:rPr lang="zh-CN" altLang="en-US" dirty="0" smtClean="0"/>
              <a:t>（</a:t>
            </a:r>
            <a:r>
              <a:rPr lang="en-US" altLang="zh-CN" dirty="0" smtClean="0"/>
              <a:t>Advanced audio coding</a:t>
            </a:r>
            <a:r>
              <a:rPr lang="zh-CN" altLang="en-US" dirty="0" smtClean="0"/>
              <a:t>）将是</a:t>
            </a:r>
            <a:r>
              <a:rPr lang="en-US" altLang="zh-CN" dirty="0" smtClean="0"/>
              <a:t>MP3</a:t>
            </a:r>
            <a:r>
              <a:rPr lang="zh-CN" altLang="en-US" dirty="0" smtClean="0"/>
              <a:t>格式的下一代。</a:t>
            </a:r>
            <a:r>
              <a:rPr lang="en-US" altLang="zh-CN" dirty="0" smtClean="0"/>
              <a:t>MP3</a:t>
            </a:r>
            <a:r>
              <a:rPr lang="zh-CN" altLang="en-US" dirty="0" smtClean="0"/>
              <a:t>还分为耳机</a:t>
            </a:r>
            <a:r>
              <a:rPr lang="en-US" altLang="zh-CN" dirty="0" smtClean="0"/>
              <a:t>MP3</a:t>
            </a:r>
            <a:r>
              <a:rPr lang="zh-CN" altLang="en-US" dirty="0" smtClean="0"/>
              <a:t>和外放</a:t>
            </a:r>
            <a:r>
              <a:rPr lang="en-US" altLang="zh-CN" dirty="0" smtClean="0"/>
              <a:t>MP3</a:t>
            </a:r>
            <a:r>
              <a:rPr lang="zh-CN" altLang="en-US" dirty="0" smtClean="0"/>
              <a:t>两大类，传统</a:t>
            </a:r>
            <a:r>
              <a:rPr lang="en-US" altLang="zh-CN" dirty="0" smtClean="0"/>
              <a:t>MP3</a:t>
            </a:r>
            <a:r>
              <a:rPr lang="zh-CN" altLang="en-US" dirty="0" smtClean="0"/>
              <a:t>需要带耳机才有很好的音质，但是对人们的耳膜有所伤害，新型的</a:t>
            </a:r>
            <a:r>
              <a:rPr lang="en-US" altLang="zh-CN" dirty="0" smtClean="0"/>
              <a:t>MP3</a:t>
            </a:r>
            <a:r>
              <a:rPr lang="zh-CN" altLang="en-US" dirty="0" smtClean="0"/>
              <a:t>主要方向是外放</a:t>
            </a:r>
            <a:r>
              <a:rPr lang="en-US" altLang="zh-CN" dirty="0" smtClean="0"/>
              <a:t>MP3</a:t>
            </a:r>
            <a:r>
              <a:rPr lang="zh-CN" altLang="en-US" dirty="0" smtClean="0"/>
              <a:t>，对耳膜几乎没有任何伤害，从而得到人们的喜爱。</a:t>
            </a:r>
            <a:endParaRPr lang="zh-CN" altLang="en-US" dirty="0"/>
          </a:p>
        </p:txBody>
      </p:sp>
      <p:sp>
        <p:nvSpPr>
          <p:cNvPr id="4" name="灯片编号占位符 3"/>
          <p:cNvSpPr>
            <a:spLocks noGrp="1"/>
          </p:cNvSpPr>
          <p:nvPr>
            <p:ph type="sldNum" sz="quarter" idx="10"/>
          </p:nvPr>
        </p:nvSpPr>
        <p:spPr/>
        <p:txBody>
          <a:bodyPr/>
          <a:lstStyle/>
          <a:p>
            <a:fld id="{80A1CA71-F2B3-4122-A1A0-E1C6467C8230}" type="slidenum">
              <a:rPr lang="zh-CN" altLang="en-US" smtClean="0"/>
              <a:t>5</a:t>
            </a:fld>
            <a:endParaRPr lang="zh-CN" altLang="en-US"/>
          </a:p>
        </p:txBody>
      </p:sp>
    </p:spTree>
    <p:extLst>
      <p:ext uri="{BB962C8B-B14F-4D97-AF65-F5344CB8AC3E}">
        <p14:creationId xmlns:p14="http://schemas.microsoft.com/office/powerpoint/2010/main" val="18301636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58023A50-BFCC-4310-9FD0-57FA7B27842B}" type="slidenum">
              <a:rPr lang="en-US" sz="1200">
                <a:latin typeface="Times New Roman" pitchFamily="18" charset="0"/>
              </a:rPr>
              <a:pPr eaLnBrk="1" hangingPunct="1"/>
              <a:t>44</a:t>
            </a:fld>
            <a:endParaRPr lang="en-US" sz="1200">
              <a:latin typeface="Times New Roman" pitchFamily="18" charset="0"/>
            </a:endParaRPr>
          </a:p>
        </p:txBody>
      </p:sp>
      <p:sp>
        <p:nvSpPr>
          <p:cNvPr id="174083" name="Rectangle 2"/>
          <p:cNvSpPr>
            <a:spLocks noGrp="1" noRot="1" noChangeAspect="1" noChangeArrowheads="1" noTextEdit="1"/>
          </p:cNvSpPr>
          <p:nvPr>
            <p:ph type="sldImg"/>
          </p:nvPr>
        </p:nvSpPr>
        <p:spPr>
          <a:ln/>
        </p:spPr>
      </p:sp>
      <p:sp>
        <p:nvSpPr>
          <p:cNvPr id="174084"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20707593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640B6C57-ECBA-4633-8A56-B9E37246B3C4}" type="slidenum">
              <a:rPr lang="en-US" sz="1200">
                <a:latin typeface="Times New Roman" pitchFamily="18" charset="0"/>
              </a:rPr>
              <a:pPr eaLnBrk="1" hangingPunct="1"/>
              <a:t>45</a:t>
            </a:fld>
            <a:endParaRPr lang="en-US" sz="1200">
              <a:latin typeface="Times New Roman" pitchFamily="18" charset="0"/>
            </a:endParaRPr>
          </a:p>
        </p:txBody>
      </p:sp>
      <p:sp>
        <p:nvSpPr>
          <p:cNvPr id="176131" name="Rectangle 2"/>
          <p:cNvSpPr>
            <a:spLocks noGrp="1" noRot="1" noChangeAspect="1" noChangeArrowheads="1" noTextEdit="1"/>
          </p:cNvSpPr>
          <p:nvPr>
            <p:ph type="sldImg"/>
          </p:nvPr>
        </p:nvSpPr>
        <p:spPr>
          <a:ln/>
        </p:spPr>
      </p:sp>
      <p:sp>
        <p:nvSpPr>
          <p:cNvPr id="176132"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31604198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A5210D49-1C52-4C6E-9816-42C6EC609C7F}" type="slidenum">
              <a:rPr lang="en-US" sz="1200">
                <a:latin typeface="Times New Roman" pitchFamily="18" charset="0"/>
              </a:rPr>
              <a:pPr eaLnBrk="1" hangingPunct="1"/>
              <a:t>46</a:t>
            </a:fld>
            <a:endParaRPr lang="en-US" sz="1200">
              <a:latin typeface="Times New Roman" pitchFamily="18" charset="0"/>
            </a:endParaRPr>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32306963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smtClean="0"/>
              <a:t>The Radix Complement, Diminished Radix Complement.</a:t>
            </a: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1" dirty="0" smtClean="0"/>
              <a:t>反码公式</a:t>
            </a:r>
            <a:r>
              <a:rPr lang="zh-CN" altLang="en-US" sz="1200" dirty="0" smtClean="0"/>
              <a:t>由来： 因为 原码</a:t>
            </a:r>
            <a:r>
              <a:rPr lang="en-US" altLang="zh-CN" sz="1200" dirty="0" smtClean="0"/>
              <a:t>+</a:t>
            </a:r>
            <a:r>
              <a:rPr lang="zh-CN" altLang="en-US" sz="1200" dirty="0" smtClean="0"/>
              <a:t>反码</a:t>
            </a:r>
            <a:r>
              <a:rPr lang="en-US" altLang="zh-CN" sz="1200" dirty="0" smtClean="0"/>
              <a:t>=111...1</a:t>
            </a:r>
            <a:r>
              <a:rPr lang="zh-CN" altLang="en-US" sz="1200" dirty="0" smtClean="0"/>
              <a:t>，也就是 </a:t>
            </a:r>
            <a:r>
              <a:rPr lang="en-US" altLang="zh-CN" sz="1200" dirty="0" smtClean="0"/>
              <a:t>(</a:t>
            </a:r>
            <a:r>
              <a:rPr lang="zh-CN" altLang="en-US" sz="1200" dirty="0" smtClean="0"/>
              <a:t>模数</a:t>
            </a:r>
            <a:r>
              <a:rPr lang="en-US" altLang="zh-CN" sz="1200" dirty="0" smtClean="0"/>
              <a:t>-1)</a:t>
            </a:r>
            <a:endParaRPr lang="zh-CN" altLang="en-US" sz="1200" dirty="0" smtClean="0"/>
          </a:p>
          <a:p>
            <a:endParaRPr lang="zh-CN" altLang="en-US" dirty="0"/>
          </a:p>
        </p:txBody>
      </p:sp>
      <p:sp>
        <p:nvSpPr>
          <p:cNvPr id="4" name="灯片编号占位符 3"/>
          <p:cNvSpPr>
            <a:spLocks noGrp="1"/>
          </p:cNvSpPr>
          <p:nvPr>
            <p:ph type="sldNum" sz="quarter" idx="10"/>
          </p:nvPr>
        </p:nvSpPr>
        <p:spPr/>
        <p:txBody>
          <a:bodyPr/>
          <a:lstStyle/>
          <a:p>
            <a:pPr>
              <a:defRPr/>
            </a:pPr>
            <a:fld id="{47C60EAA-A39D-4823-8C9D-3B33E96C39FC}" type="slidenum">
              <a:rPr lang="en-US" altLang="zh-CN" smtClean="0"/>
              <a:pPr>
                <a:defRPr/>
              </a:pPr>
              <a:t>48</a:t>
            </a:fld>
            <a:endParaRPr lang="en-US" altLang="zh-CN"/>
          </a:p>
        </p:txBody>
      </p:sp>
    </p:spTree>
    <p:extLst>
      <p:ext uri="{BB962C8B-B14F-4D97-AF65-F5344CB8AC3E}">
        <p14:creationId xmlns:p14="http://schemas.microsoft.com/office/powerpoint/2010/main" val="34810151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幻灯片图像占位符 1"/>
          <p:cNvSpPr>
            <a:spLocks noGrp="1" noRot="1" noChangeAspect="1" noTextEdit="1"/>
          </p:cNvSpPr>
          <p:nvPr>
            <p:ph type="sldImg"/>
          </p:nvPr>
        </p:nvSpPr>
        <p:spPr>
          <a:ln/>
        </p:spPr>
      </p:sp>
      <p:sp>
        <p:nvSpPr>
          <p:cNvPr id="2160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
        <p:nvSpPr>
          <p:cNvPr id="2160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a:solidFill>
                  <a:schemeClr val="tx1"/>
                </a:solidFill>
                <a:latin typeface="Tahoma" pitchFamily="34" charset="0"/>
                <a:ea typeface="宋体" charset="-122"/>
              </a:defRPr>
            </a:lvl1pPr>
            <a:lvl2pPr marL="742950" indent="-285750" eaLnBrk="0" hangingPunct="0">
              <a:defRPr kumimoji="1" sz="2800">
                <a:solidFill>
                  <a:schemeClr val="tx1"/>
                </a:solidFill>
                <a:latin typeface="Tahoma" pitchFamily="34" charset="0"/>
                <a:ea typeface="宋体" charset="-122"/>
              </a:defRPr>
            </a:lvl2pPr>
            <a:lvl3pPr marL="1143000" indent="-228600" eaLnBrk="0" hangingPunct="0">
              <a:defRPr kumimoji="1" sz="2800">
                <a:solidFill>
                  <a:schemeClr val="tx1"/>
                </a:solidFill>
                <a:latin typeface="Tahoma" pitchFamily="34" charset="0"/>
                <a:ea typeface="宋体" charset="-122"/>
              </a:defRPr>
            </a:lvl3pPr>
            <a:lvl4pPr marL="1600200" indent="-228600" eaLnBrk="0" hangingPunct="0">
              <a:defRPr kumimoji="1" sz="2800">
                <a:solidFill>
                  <a:schemeClr val="tx1"/>
                </a:solidFill>
                <a:latin typeface="Tahoma" pitchFamily="34" charset="0"/>
                <a:ea typeface="宋体" charset="-122"/>
              </a:defRPr>
            </a:lvl4pPr>
            <a:lvl5pPr marL="2057400" indent="-228600" eaLnBrk="0" hangingPunct="0">
              <a:defRPr kumimoji="1" sz="28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9pPr>
          </a:lstStyle>
          <a:p>
            <a:pPr eaLnBrk="1" hangingPunct="1"/>
            <a:fld id="{8F171799-FC3B-4AFD-A852-820B725FFD13}" type="slidenum">
              <a:rPr lang="en-US" altLang="zh-CN" sz="1200" smtClean="0"/>
              <a:pPr eaLnBrk="1" hangingPunct="1"/>
              <a:t>51</a:t>
            </a:fld>
            <a:endParaRPr lang="en-US" altLang="zh-CN" sz="1200" smtClean="0"/>
          </a:p>
        </p:txBody>
      </p:sp>
    </p:spTree>
    <p:extLst>
      <p:ext uri="{BB962C8B-B14F-4D97-AF65-F5344CB8AC3E}">
        <p14:creationId xmlns:p14="http://schemas.microsoft.com/office/powerpoint/2010/main" val="14027884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幻灯片图像占位符 1"/>
          <p:cNvSpPr>
            <a:spLocks noGrp="1" noRot="1" noChangeAspect="1" noTextEdit="1"/>
          </p:cNvSpPr>
          <p:nvPr>
            <p:ph type="sldImg"/>
          </p:nvPr>
        </p:nvSpPr>
        <p:spPr>
          <a:ln/>
        </p:spPr>
      </p:sp>
      <p:sp>
        <p:nvSpPr>
          <p:cNvPr id="2129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smtClean="0">
              <a:ea typeface="宋体" charset="-122"/>
            </a:endParaRPr>
          </a:p>
        </p:txBody>
      </p:sp>
      <p:sp>
        <p:nvSpPr>
          <p:cNvPr id="2129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a:solidFill>
                  <a:schemeClr val="tx1"/>
                </a:solidFill>
                <a:latin typeface="Tahoma" pitchFamily="34" charset="0"/>
                <a:ea typeface="宋体" charset="-122"/>
              </a:defRPr>
            </a:lvl1pPr>
            <a:lvl2pPr marL="742950" indent="-285750" eaLnBrk="0" hangingPunct="0">
              <a:defRPr kumimoji="1" sz="2800">
                <a:solidFill>
                  <a:schemeClr val="tx1"/>
                </a:solidFill>
                <a:latin typeface="Tahoma" pitchFamily="34" charset="0"/>
                <a:ea typeface="宋体" charset="-122"/>
              </a:defRPr>
            </a:lvl2pPr>
            <a:lvl3pPr marL="1143000" indent="-228600" eaLnBrk="0" hangingPunct="0">
              <a:defRPr kumimoji="1" sz="2800">
                <a:solidFill>
                  <a:schemeClr val="tx1"/>
                </a:solidFill>
                <a:latin typeface="Tahoma" pitchFamily="34" charset="0"/>
                <a:ea typeface="宋体" charset="-122"/>
              </a:defRPr>
            </a:lvl3pPr>
            <a:lvl4pPr marL="1600200" indent="-228600" eaLnBrk="0" hangingPunct="0">
              <a:defRPr kumimoji="1" sz="2800">
                <a:solidFill>
                  <a:schemeClr val="tx1"/>
                </a:solidFill>
                <a:latin typeface="Tahoma" pitchFamily="34" charset="0"/>
                <a:ea typeface="宋体" charset="-122"/>
              </a:defRPr>
            </a:lvl4pPr>
            <a:lvl5pPr marL="2057400" indent="-228600" eaLnBrk="0" hangingPunct="0">
              <a:defRPr kumimoji="1" sz="28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9pPr>
          </a:lstStyle>
          <a:p>
            <a:pPr eaLnBrk="1" hangingPunct="1"/>
            <a:fld id="{A0B00393-5853-4EFC-A5CC-264D29A3A2E0}" type="slidenum">
              <a:rPr lang="en-US" altLang="zh-CN" sz="1200" smtClean="0"/>
              <a:pPr eaLnBrk="1" hangingPunct="1"/>
              <a:t>52</a:t>
            </a:fld>
            <a:endParaRPr lang="en-US" altLang="zh-CN" sz="1200" smtClean="0"/>
          </a:p>
        </p:txBody>
      </p:sp>
    </p:spTree>
    <p:extLst>
      <p:ext uri="{BB962C8B-B14F-4D97-AF65-F5344CB8AC3E}">
        <p14:creationId xmlns:p14="http://schemas.microsoft.com/office/powerpoint/2010/main" val="36789553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幻灯片图像占位符 1"/>
          <p:cNvSpPr>
            <a:spLocks noGrp="1" noRot="1" noChangeAspect="1" noTextEdit="1"/>
          </p:cNvSpPr>
          <p:nvPr>
            <p:ph type="sldImg"/>
          </p:nvPr>
        </p:nvSpPr>
        <p:spPr>
          <a:ln/>
        </p:spPr>
      </p:sp>
      <p:sp>
        <p:nvSpPr>
          <p:cNvPr id="2140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
        <p:nvSpPr>
          <p:cNvPr id="2140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a:solidFill>
                  <a:schemeClr val="tx1"/>
                </a:solidFill>
                <a:latin typeface="Tahoma" pitchFamily="34" charset="0"/>
                <a:ea typeface="宋体" charset="-122"/>
              </a:defRPr>
            </a:lvl1pPr>
            <a:lvl2pPr marL="742950" indent="-285750" eaLnBrk="0" hangingPunct="0">
              <a:defRPr kumimoji="1" sz="2800">
                <a:solidFill>
                  <a:schemeClr val="tx1"/>
                </a:solidFill>
                <a:latin typeface="Tahoma" pitchFamily="34" charset="0"/>
                <a:ea typeface="宋体" charset="-122"/>
              </a:defRPr>
            </a:lvl2pPr>
            <a:lvl3pPr marL="1143000" indent="-228600" eaLnBrk="0" hangingPunct="0">
              <a:defRPr kumimoji="1" sz="2800">
                <a:solidFill>
                  <a:schemeClr val="tx1"/>
                </a:solidFill>
                <a:latin typeface="Tahoma" pitchFamily="34" charset="0"/>
                <a:ea typeface="宋体" charset="-122"/>
              </a:defRPr>
            </a:lvl3pPr>
            <a:lvl4pPr marL="1600200" indent="-228600" eaLnBrk="0" hangingPunct="0">
              <a:defRPr kumimoji="1" sz="2800">
                <a:solidFill>
                  <a:schemeClr val="tx1"/>
                </a:solidFill>
                <a:latin typeface="Tahoma" pitchFamily="34" charset="0"/>
                <a:ea typeface="宋体" charset="-122"/>
              </a:defRPr>
            </a:lvl4pPr>
            <a:lvl5pPr marL="2057400" indent="-228600" eaLnBrk="0" hangingPunct="0">
              <a:defRPr kumimoji="1" sz="2800">
                <a:solidFill>
                  <a:schemeClr val="tx1"/>
                </a:solidFill>
                <a:latin typeface="Tahoma" pitchFamily="34" charset="0"/>
                <a:ea typeface="宋体" charset="-122"/>
              </a:defRPr>
            </a:lvl5pPr>
            <a:lvl6pPr marL="25146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6pPr>
            <a:lvl7pPr marL="29718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7pPr>
            <a:lvl8pPr marL="34290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8pPr>
            <a:lvl9pPr marL="3886200" indent="-228600" eaLnBrk="0" fontAlgn="base" hangingPunct="0">
              <a:spcBef>
                <a:spcPct val="20000"/>
              </a:spcBef>
              <a:spcAft>
                <a:spcPct val="0"/>
              </a:spcAft>
              <a:buClr>
                <a:schemeClr val="folHlink"/>
              </a:buClr>
              <a:buSzPct val="60000"/>
              <a:buFont typeface="Arial" charset="0"/>
              <a:buChar char="•"/>
              <a:defRPr kumimoji="1" sz="2800">
                <a:solidFill>
                  <a:schemeClr val="tx1"/>
                </a:solidFill>
                <a:latin typeface="Tahoma" pitchFamily="34" charset="0"/>
                <a:ea typeface="宋体" charset="-122"/>
              </a:defRPr>
            </a:lvl9pPr>
          </a:lstStyle>
          <a:p>
            <a:pPr eaLnBrk="1" hangingPunct="1"/>
            <a:fld id="{63B90BF1-3629-4047-B85D-6C2AD56239D7}" type="slidenum">
              <a:rPr lang="en-US" altLang="zh-CN" sz="1200" smtClean="0"/>
              <a:pPr eaLnBrk="1" hangingPunct="1"/>
              <a:t>53</a:t>
            </a:fld>
            <a:endParaRPr lang="en-US" altLang="zh-CN" sz="1200" smtClean="0"/>
          </a:p>
        </p:txBody>
      </p:sp>
    </p:spTree>
    <p:extLst>
      <p:ext uri="{BB962C8B-B14F-4D97-AF65-F5344CB8AC3E}">
        <p14:creationId xmlns:p14="http://schemas.microsoft.com/office/powerpoint/2010/main" val="28219806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C60EAA-A39D-4823-8C9D-3B33E96C39FC}" type="slidenum">
              <a:rPr lang="en-US" altLang="zh-CN" smtClean="0"/>
              <a:pPr>
                <a:defRPr/>
              </a:pPr>
              <a:t>54</a:t>
            </a:fld>
            <a:endParaRPr lang="en-US" altLang="zh-CN"/>
          </a:p>
        </p:txBody>
      </p:sp>
    </p:spTree>
    <p:extLst>
      <p:ext uri="{BB962C8B-B14F-4D97-AF65-F5344CB8AC3E}">
        <p14:creationId xmlns:p14="http://schemas.microsoft.com/office/powerpoint/2010/main" val="3053519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小学</a:t>
            </a:r>
            <a:endParaRPr lang="zh-CN" altLang="en-US" dirty="0"/>
          </a:p>
        </p:txBody>
      </p:sp>
      <p:sp>
        <p:nvSpPr>
          <p:cNvPr id="4" name="灯片编号占位符 3"/>
          <p:cNvSpPr>
            <a:spLocks noGrp="1"/>
          </p:cNvSpPr>
          <p:nvPr>
            <p:ph type="sldNum" sz="quarter" idx="10"/>
          </p:nvPr>
        </p:nvSpPr>
        <p:spPr/>
        <p:txBody>
          <a:bodyPr/>
          <a:lstStyle/>
          <a:p>
            <a:fld id="{06D02D3F-085F-44A9-A8EA-011E6F724127}" type="slidenum">
              <a:rPr lang="zh-CN" altLang="en-US" smtClean="0"/>
              <a:t>6</a:t>
            </a:fld>
            <a:endParaRPr lang="zh-CN" altLang="en-US"/>
          </a:p>
        </p:txBody>
      </p:sp>
    </p:spTree>
    <p:extLst>
      <p:ext uri="{BB962C8B-B14F-4D97-AF65-F5344CB8AC3E}">
        <p14:creationId xmlns:p14="http://schemas.microsoft.com/office/powerpoint/2010/main" val="1323703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初等代数在中学讲授。</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http://baike.baidu.com/view/397771.htm</a:t>
            </a:r>
            <a:endParaRPr lang="zh-CN" altLang="en-US" dirty="0" smtClean="0"/>
          </a:p>
        </p:txBody>
      </p:sp>
      <p:sp>
        <p:nvSpPr>
          <p:cNvPr id="4" name="灯片编号占位符 3"/>
          <p:cNvSpPr>
            <a:spLocks noGrp="1"/>
          </p:cNvSpPr>
          <p:nvPr>
            <p:ph type="sldNum" sz="quarter" idx="10"/>
          </p:nvPr>
        </p:nvSpPr>
        <p:spPr/>
        <p:txBody>
          <a:bodyPr/>
          <a:lstStyle/>
          <a:p>
            <a:fld id="{06D02D3F-085F-44A9-A8EA-011E6F724127}" type="slidenum">
              <a:rPr lang="zh-CN" altLang="en-US" smtClean="0"/>
              <a:t>7</a:t>
            </a:fld>
            <a:endParaRPr lang="zh-CN" altLang="en-US"/>
          </a:p>
        </p:txBody>
      </p:sp>
    </p:spTree>
    <p:extLst>
      <p:ext uri="{BB962C8B-B14F-4D97-AF65-F5344CB8AC3E}">
        <p14:creationId xmlns:p14="http://schemas.microsoft.com/office/powerpoint/2010/main" val="3782118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6D02D3F-085F-44A9-A8EA-011E6F724127}" type="slidenum">
              <a:rPr lang="zh-CN" altLang="en-US" smtClean="0"/>
              <a:t>8</a:t>
            </a:fld>
            <a:endParaRPr lang="zh-CN" altLang="en-US"/>
          </a:p>
        </p:txBody>
      </p:sp>
    </p:spTree>
    <p:extLst>
      <p:ext uri="{BB962C8B-B14F-4D97-AF65-F5344CB8AC3E}">
        <p14:creationId xmlns:p14="http://schemas.microsoft.com/office/powerpoint/2010/main" val="3782118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6D02D3F-085F-44A9-A8EA-011E6F724127}" type="slidenum">
              <a:rPr lang="zh-CN" altLang="en-US" smtClean="0"/>
              <a:t>10</a:t>
            </a:fld>
            <a:endParaRPr lang="zh-CN" altLang="en-US"/>
          </a:p>
        </p:txBody>
      </p:sp>
    </p:spTree>
    <p:extLst>
      <p:ext uri="{BB962C8B-B14F-4D97-AF65-F5344CB8AC3E}">
        <p14:creationId xmlns:p14="http://schemas.microsoft.com/office/powerpoint/2010/main" val="356628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6D02D3F-085F-44A9-A8EA-011E6F724127}" type="slidenum">
              <a:rPr lang="zh-CN" altLang="en-US" smtClean="0"/>
              <a:t>11</a:t>
            </a:fld>
            <a:endParaRPr lang="zh-CN" altLang="en-US"/>
          </a:p>
        </p:txBody>
      </p:sp>
    </p:spTree>
    <p:extLst>
      <p:ext uri="{BB962C8B-B14F-4D97-AF65-F5344CB8AC3E}">
        <p14:creationId xmlns:p14="http://schemas.microsoft.com/office/powerpoint/2010/main" val="27972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6D02D3F-085F-44A9-A8EA-011E6F724127}" type="slidenum">
              <a:rPr lang="zh-CN" altLang="en-US" smtClean="0"/>
              <a:t>12</a:t>
            </a:fld>
            <a:endParaRPr lang="zh-CN" altLang="en-US"/>
          </a:p>
        </p:txBody>
      </p:sp>
    </p:spTree>
    <p:extLst>
      <p:ext uri="{BB962C8B-B14F-4D97-AF65-F5344CB8AC3E}">
        <p14:creationId xmlns:p14="http://schemas.microsoft.com/office/powerpoint/2010/main" val="2969057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805E534-4DBF-4299-BCE5-A0606CB559D2}" type="datetimeFigureOut">
              <a:rPr lang="zh-CN" altLang="en-US" smtClean="0"/>
              <a:t>2016/9/7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9FAA2EB-B31B-427B-83D6-C33BB36153ED}" type="slidenum">
              <a:rPr lang="zh-CN" altLang="en-US" smtClean="0"/>
              <a:t>‹#›</a:t>
            </a:fld>
            <a:endParaRPr lang="zh-CN" altLang="en-US"/>
          </a:p>
        </p:txBody>
      </p:sp>
    </p:spTree>
    <p:extLst>
      <p:ext uri="{BB962C8B-B14F-4D97-AF65-F5344CB8AC3E}">
        <p14:creationId xmlns:p14="http://schemas.microsoft.com/office/powerpoint/2010/main" val="1594037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8" name="矩形 7"/>
          <p:cNvSpPr/>
          <p:nvPr userDrawn="1"/>
        </p:nvSpPr>
        <p:spPr>
          <a:xfrm>
            <a:off x="0" y="0"/>
            <a:ext cx="9144000" cy="980728"/>
          </a:xfrm>
          <a:prstGeom prst="rect">
            <a:avLst/>
          </a:prstGeom>
          <a:solidFill>
            <a:srgbClr val="B3D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0" y="20240"/>
            <a:ext cx="9144000" cy="936104"/>
          </a:xfr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0" y="1052736"/>
            <a:ext cx="9144000" cy="580526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灯片编号占位符 5"/>
          <p:cNvSpPr>
            <a:spLocks noGrp="1"/>
          </p:cNvSpPr>
          <p:nvPr>
            <p:ph type="sldNum" sz="quarter" idx="12"/>
          </p:nvPr>
        </p:nvSpPr>
        <p:spPr>
          <a:xfrm>
            <a:off x="6758880" y="6356350"/>
            <a:ext cx="2133600" cy="365125"/>
          </a:xfrm>
        </p:spPr>
        <p:txBody>
          <a:bodyPr/>
          <a:lstStyle/>
          <a:p>
            <a:fld id="{09FAA2EB-B31B-427B-83D6-C33BB36153ED}" type="slidenum">
              <a:rPr lang="zh-CN" altLang="en-US" smtClean="0"/>
              <a:t>‹#›</a:t>
            </a:fld>
            <a:endParaRPr lang="zh-CN" altLang="en-US"/>
          </a:p>
        </p:txBody>
      </p:sp>
    </p:spTree>
    <p:extLst>
      <p:ext uri="{BB962C8B-B14F-4D97-AF65-F5344CB8AC3E}">
        <p14:creationId xmlns:p14="http://schemas.microsoft.com/office/powerpoint/2010/main" val="2934223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10" name="Rectangle 9"/>
          <p:cNvSpPr/>
          <p:nvPr userDrawn="1"/>
        </p:nvSpPr>
        <p:spPr>
          <a:xfrm>
            <a:off x="914400" y="0"/>
            <a:ext cx="8229600" cy="919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623351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EE8C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44624"/>
            <a:ext cx="8229600" cy="936104"/>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0" y="1052736"/>
            <a:ext cx="9144000" cy="518457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5E534-4DBF-4299-BCE5-A0606CB559D2}" type="datetimeFigureOut">
              <a:rPr lang="zh-CN" altLang="en-US" smtClean="0"/>
              <a:t>2016/9/7</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FAA2EB-B31B-427B-83D6-C33BB36153ED}" type="slidenum">
              <a:rPr lang="zh-CN" altLang="en-US" smtClean="0"/>
              <a:t>‹#›</a:t>
            </a:fld>
            <a:endParaRPr lang="zh-CN" altLang="en-US"/>
          </a:p>
        </p:txBody>
      </p:sp>
    </p:spTree>
    <p:extLst>
      <p:ext uri="{BB962C8B-B14F-4D97-AF65-F5344CB8AC3E}">
        <p14:creationId xmlns:p14="http://schemas.microsoft.com/office/powerpoint/2010/main" val="40898039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baike.baidu.com/view/2653850.ht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17.png"/><Relationship Id="rId4"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18.png"/><Relationship Id="rId4"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jpe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6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24.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210.png"/><Relationship Id="rId3" Type="http://schemas.openxmlformats.org/officeDocument/2006/relationships/image" Target="../media/image272.png"/><Relationship Id="rId7" Type="http://schemas.openxmlformats.org/officeDocument/2006/relationships/image" Target="../media/image150.png"/><Relationship Id="rId12" Type="http://schemas.openxmlformats.org/officeDocument/2006/relationships/image" Target="../media/image20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10.png"/><Relationship Id="rId11" Type="http://schemas.openxmlformats.org/officeDocument/2006/relationships/image" Target="../media/image190.png"/><Relationship Id="rId5" Type="http://schemas.openxmlformats.org/officeDocument/2006/relationships/image" Target="../media/image130.png"/><Relationship Id="rId10" Type="http://schemas.openxmlformats.org/officeDocument/2006/relationships/image" Target="../media/image180.png"/><Relationship Id="rId4" Type="http://schemas.openxmlformats.org/officeDocument/2006/relationships/image" Target="../media/image271.png"/><Relationship Id="rId9" Type="http://schemas.openxmlformats.org/officeDocument/2006/relationships/image" Target="../media/image170.png"/></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19.xml"/><Relationship Id="rId13" Type="http://schemas.openxmlformats.org/officeDocument/2006/relationships/oleObject" Target="../embeddings/oleObject3.bin"/><Relationship Id="rId3" Type="http://schemas.openxmlformats.org/officeDocument/2006/relationships/tags" Target="../tags/tag7.xml"/><Relationship Id="rId7" Type="http://schemas.openxmlformats.org/officeDocument/2006/relationships/slideLayout" Target="../slideLayouts/slideLayout3.xml"/><Relationship Id="rId12" Type="http://schemas.openxmlformats.org/officeDocument/2006/relationships/image" Target="../media/image27.wmf"/><Relationship Id="rId2" Type="http://schemas.openxmlformats.org/officeDocument/2006/relationships/tags" Target="../tags/tag6.xml"/><Relationship Id="rId1" Type="http://schemas.openxmlformats.org/officeDocument/2006/relationships/vmlDrawing" Target="../drawings/vmlDrawing1.vml"/><Relationship Id="rId6" Type="http://schemas.openxmlformats.org/officeDocument/2006/relationships/tags" Target="../tags/tag10.xml"/><Relationship Id="rId11" Type="http://schemas.openxmlformats.org/officeDocument/2006/relationships/oleObject" Target="../embeddings/oleObject2.bin"/><Relationship Id="rId5" Type="http://schemas.openxmlformats.org/officeDocument/2006/relationships/tags" Target="../tags/tag9.xml"/><Relationship Id="rId10" Type="http://schemas.openxmlformats.org/officeDocument/2006/relationships/image" Target="../media/image26.wmf"/><Relationship Id="rId4" Type="http://schemas.openxmlformats.org/officeDocument/2006/relationships/tags" Target="../tags/tag8.xml"/><Relationship Id="rId9" Type="http://schemas.openxmlformats.org/officeDocument/2006/relationships/oleObject" Target="../embeddings/oleObject1.bin"/><Relationship Id="rId14" Type="http://schemas.openxmlformats.org/officeDocument/2006/relationships/image" Target="../media/image28.wmf"/></Relationships>
</file>

<file path=ppt/slides/_rels/slide26.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notesSlide" Target="../notesSlides/notesSlide20.xml"/><Relationship Id="rId4"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9.wmf"/><Relationship Id="rId4" Type="http://schemas.openxmlformats.org/officeDocument/2006/relationships/oleObject" Target="../embeddings/oleObject4.bin"/></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product.dangdang.com/product.aspx?product_id=20807090" TargetMode="External"/><Relationship Id="rId7" Type="http://schemas.openxmlformats.org/officeDocument/2006/relationships/hyperlink" Target="http://www.pearsonhighered.com/educator/product/Digital-Design/9780132774208.page"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1.png"/><Relationship Id="rId10" Type="http://schemas.openxmlformats.org/officeDocument/2006/relationships/image" Target="../media/image7.png"/><Relationship Id="rId4" Type="http://schemas.openxmlformats.org/officeDocument/2006/relationships/hyperlink" Target="http://www.pearsonhighered.com/educator/product/Digital-Design/9780131989245.page" TargetMode="External"/><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image" Target="../media/image331.png"/><Relationship Id="rId7" Type="http://schemas.openxmlformats.org/officeDocument/2006/relationships/image" Target="../media/image300.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90.png"/><Relationship Id="rId5" Type="http://schemas.openxmlformats.org/officeDocument/2006/relationships/image" Target="../media/image280.png"/><Relationship Id="rId4" Type="http://schemas.openxmlformats.org/officeDocument/2006/relationships/image" Target="../media/image341.png"/></Relationships>
</file>

<file path=ppt/slides/_rels/slide31.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270.png"/><Relationship Id="rId5" Type="http://schemas.openxmlformats.org/officeDocument/2006/relationships/image" Target="../media/image260.png"/><Relationship Id="rId4" Type="http://schemas.openxmlformats.org/officeDocument/2006/relationships/image" Target="../media/image36.png"/><Relationship Id="rId9" Type="http://schemas.openxmlformats.org/officeDocument/2006/relationships/image" Target="../media/image340.png"/></Relationships>
</file>

<file path=ppt/slides/_rels/slide32.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xml"/><Relationship Id="rId1" Type="http://schemas.openxmlformats.org/officeDocument/2006/relationships/tags" Target="../tags/tag15.xml"/><Relationship Id="rId4" Type="http://schemas.openxmlformats.org/officeDocument/2006/relationships/notesSlide" Target="../notesSlides/notesSlide22.xml"/></Relationships>
</file>

<file path=ppt/slides/_rels/slide34.xml.rels><?xml version="1.0" encoding="UTF-8" standalone="yes"?>
<Relationships xmlns="http://schemas.openxmlformats.org/package/2006/relationships"><Relationship Id="rId8" Type="http://schemas.openxmlformats.org/officeDocument/2006/relationships/image" Target="../media/image42.png"/><Relationship Id="rId7" Type="http://schemas.openxmlformats.org/officeDocument/2006/relationships/image" Target="../media/image41.png"/><Relationship Id="rId2" Type="http://schemas.openxmlformats.org/officeDocument/2006/relationships/image" Target="../media/image320.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71.png"/><Relationship Id="rId10" Type="http://schemas.openxmlformats.org/officeDocument/2006/relationships/image" Target="../media/image44.png"/><Relationship Id="rId4" Type="http://schemas.openxmlformats.org/officeDocument/2006/relationships/image" Target="../media/image39.png"/><Relationship Id="rId9" Type="http://schemas.openxmlformats.org/officeDocument/2006/relationships/image" Target="../media/image43.png"/></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slideLayout" Target="../slideLayouts/slideLayout3.xml"/><Relationship Id="rId13" Type="http://schemas.openxmlformats.org/officeDocument/2006/relationships/image" Target="../media/image34.wmf"/><Relationship Id="rId3" Type="http://schemas.openxmlformats.org/officeDocument/2006/relationships/tags" Target="../tags/tag18.xml"/><Relationship Id="rId7" Type="http://schemas.openxmlformats.org/officeDocument/2006/relationships/tags" Target="../tags/tag22.xml"/><Relationship Id="rId12" Type="http://schemas.openxmlformats.org/officeDocument/2006/relationships/oleObject" Target="../embeddings/oleObject6.bin"/><Relationship Id="rId2" Type="http://schemas.openxmlformats.org/officeDocument/2006/relationships/tags" Target="../tags/tag17.xml"/><Relationship Id="rId1" Type="http://schemas.openxmlformats.org/officeDocument/2006/relationships/vmlDrawing" Target="../drawings/vmlDrawing3.vml"/><Relationship Id="rId6" Type="http://schemas.openxmlformats.org/officeDocument/2006/relationships/tags" Target="../tags/tag21.xml"/><Relationship Id="rId11" Type="http://schemas.openxmlformats.org/officeDocument/2006/relationships/image" Target="../media/image33.wmf"/><Relationship Id="rId5" Type="http://schemas.openxmlformats.org/officeDocument/2006/relationships/tags" Target="../tags/tag20.xml"/><Relationship Id="rId15" Type="http://schemas.openxmlformats.org/officeDocument/2006/relationships/image" Target="../media/image35.emf"/><Relationship Id="rId10" Type="http://schemas.openxmlformats.org/officeDocument/2006/relationships/oleObject" Target="../embeddings/oleObject5.bin"/><Relationship Id="rId4" Type="http://schemas.openxmlformats.org/officeDocument/2006/relationships/tags" Target="../tags/tag19.xml"/><Relationship Id="rId9" Type="http://schemas.openxmlformats.org/officeDocument/2006/relationships/notesSlide" Target="../notesSlides/notesSlide23.xml"/><Relationship Id="rId14" Type="http://schemas.openxmlformats.org/officeDocument/2006/relationships/oleObject" Target="../embeddings/oleObject7.bin"/></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46.png"/><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notesSlide" Target="../notesSlides/notesSlide24.xml"/><Relationship Id="rId5" Type="http://schemas.openxmlformats.org/officeDocument/2006/relationships/slideLayout" Target="../slideLayouts/slideLayout3.xml"/><Relationship Id="rId4" Type="http://schemas.openxmlformats.org/officeDocument/2006/relationships/tags" Target="../tags/tag26.xml"/></Relationships>
</file>

<file path=ppt/slides/_rels/slide39.x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tags" Target="../tags/tag28.xml"/><Relationship Id="rId7" Type="http://schemas.openxmlformats.org/officeDocument/2006/relationships/oleObject" Target="../embeddings/oleObject9.bin"/><Relationship Id="rId2" Type="http://schemas.openxmlformats.org/officeDocument/2006/relationships/tags" Target="../tags/tag27.xml"/><Relationship Id="rId1" Type="http://schemas.openxmlformats.org/officeDocument/2006/relationships/vmlDrawing" Target="../drawings/vmlDrawing5.vml"/><Relationship Id="rId6" Type="http://schemas.openxmlformats.org/officeDocument/2006/relationships/notesSlide" Target="../notesSlides/notesSlide25.xml"/><Relationship Id="rId5" Type="http://schemas.openxmlformats.org/officeDocument/2006/relationships/slideLayout" Target="../slideLayouts/slideLayout3.xml"/><Relationship Id="rId4" Type="http://schemas.openxmlformats.org/officeDocument/2006/relationships/tags" Target="../tags/tag29.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48.jpeg"/><Relationship Id="rId5" Type="http://schemas.openxmlformats.org/officeDocument/2006/relationships/notesSlide" Target="../notesSlides/notesSlide26.xml"/><Relationship Id="rId4"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notesSlide" Target="../notesSlides/notesSlide27.xml"/><Relationship Id="rId5" Type="http://schemas.openxmlformats.org/officeDocument/2006/relationships/slideLayout" Target="../slideLayouts/slideLayout3.xml"/><Relationship Id="rId4" Type="http://schemas.openxmlformats.org/officeDocument/2006/relationships/tags" Target="../tags/tag36.xml"/></Relationships>
</file>

<file path=ppt/slides/_rels/slide42.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tags" Target="../tags/tag38.xml"/><Relationship Id="rId7" Type="http://schemas.openxmlformats.org/officeDocument/2006/relationships/oleObject" Target="../embeddings/oleObject10.bin"/><Relationship Id="rId2" Type="http://schemas.openxmlformats.org/officeDocument/2006/relationships/tags" Target="../tags/tag37.xml"/><Relationship Id="rId1" Type="http://schemas.openxmlformats.org/officeDocument/2006/relationships/vmlDrawing" Target="../drawings/vmlDrawing6.vml"/><Relationship Id="rId6" Type="http://schemas.openxmlformats.org/officeDocument/2006/relationships/notesSlide" Target="../notesSlides/notesSlide28.xml"/><Relationship Id="rId5" Type="http://schemas.openxmlformats.org/officeDocument/2006/relationships/slideLayout" Target="../slideLayouts/slideLayout3.xml"/><Relationship Id="rId10" Type="http://schemas.openxmlformats.org/officeDocument/2006/relationships/image" Target="../media/image50.wmf"/><Relationship Id="rId4" Type="http://schemas.openxmlformats.org/officeDocument/2006/relationships/tags" Target="../tags/tag39.xml"/><Relationship Id="rId9" Type="http://schemas.openxmlformats.org/officeDocument/2006/relationships/oleObject" Target="../embeddings/oleObject11.bin"/></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tags" Target="../tags/tag41.xml"/><Relationship Id="rId7" Type="http://schemas.openxmlformats.org/officeDocument/2006/relationships/notesSlide" Target="../notesSlides/notesSlide29.xml"/><Relationship Id="rId2" Type="http://schemas.openxmlformats.org/officeDocument/2006/relationships/tags" Target="../tags/tag40.xml"/><Relationship Id="rId1" Type="http://schemas.openxmlformats.org/officeDocument/2006/relationships/vmlDrawing" Target="../drawings/vmlDrawing7.vml"/><Relationship Id="rId6" Type="http://schemas.openxmlformats.org/officeDocument/2006/relationships/slideLayout" Target="../slideLayouts/slideLayout3.xml"/><Relationship Id="rId5" Type="http://schemas.openxmlformats.org/officeDocument/2006/relationships/tags" Target="../tags/tag43.xml"/><Relationship Id="rId4" Type="http://schemas.openxmlformats.org/officeDocument/2006/relationships/tags" Target="../tags/tag42.xml"/><Relationship Id="rId9" Type="http://schemas.openxmlformats.org/officeDocument/2006/relationships/image" Target="../media/image51.wmf"/></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5.xml"/><Relationship Id="rId1" Type="http://schemas.openxmlformats.org/officeDocument/2006/relationships/tags" Target="../tags/tag44.xml"/><Relationship Id="rId4" Type="http://schemas.openxmlformats.org/officeDocument/2006/relationships/notesSlide" Target="../notesSlides/notesSlide30.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7.xml"/><Relationship Id="rId1" Type="http://schemas.openxmlformats.org/officeDocument/2006/relationships/tags" Target="../tags/tag46.xml"/><Relationship Id="rId4" Type="http://schemas.openxmlformats.org/officeDocument/2006/relationships/notesSlide" Target="../notesSlides/notesSlide31.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9.xml"/><Relationship Id="rId1" Type="http://schemas.openxmlformats.org/officeDocument/2006/relationships/tags" Target="../tags/tag48.xml"/><Relationship Id="rId4" Type="http://schemas.openxmlformats.org/officeDocument/2006/relationships/notesSlide" Target="../notesSlides/notesSlide32.xml"/></Relationships>
</file>

<file path=ppt/slides/_rels/slide4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0.png"/><Relationship Id="rId7" Type="http://schemas.openxmlformats.org/officeDocument/2006/relationships/image" Target="../media/image50.png"/><Relationship Id="rId2"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0.png"/><Relationship Id="rId9" Type="http://schemas.openxmlformats.org/officeDocument/2006/relationships/image" Target="../media/image52.png"/></Relationships>
</file>

<file path=ppt/slides/_rels/slide48.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image" Target="../media/image67.png"/><Relationship Id="rId3" Type="http://schemas.openxmlformats.org/officeDocument/2006/relationships/image" Target="../media/image53.png"/><Relationship Id="rId7" Type="http://schemas.openxmlformats.org/officeDocument/2006/relationships/image" Target="../media/image480.png"/><Relationship Id="rId12" Type="http://schemas.openxmlformats.org/officeDocument/2006/relationships/image" Target="../media/image61.png"/><Relationship Id="rId17" Type="http://schemas.openxmlformats.org/officeDocument/2006/relationships/image" Target="../media/image66.png"/><Relationship Id="rId2" Type="http://schemas.openxmlformats.org/officeDocument/2006/relationships/notesSlide" Target="../notesSlides/notesSlide33.xml"/><Relationship Id="rId16"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0.png"/><Relationship Id="rId5" Type="http://schemas.openxmlformats.org/officeDocument/2006/relationships/image" Target="../media/image55.png"/><Relationship Id="rId15" Type="http://schemas.openxmlformats.org/officeDocument/2006/relationships/image" Target="../media/image64.png"/><Relationship Id="rId10" Type="http://schemas.openxmlformats.org/officeDocument/2006/relationships/image" Target="../media/image59.png"/><Relationship Id="rId4" Type="http://schemas.openxmlformats.org/officeDocument/2006/relationships/image" Target="../media/image54.png"/><Relationship Id="rId9" Type="http://schemas.openxmlformats.org/officeDocument/2006/relationships/image" Target="../media/image58.png"/><Relationship Id="rId14" Type="http://schemas.openxmlformats.org/officeDocument/2006/relationships/image" Target="../media/image63.png"/></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52.jpe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0.png"/></Relationships>
</file>

<file path=ppt/slides/_rels/slide5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notesSlide" Target="../notesSlides/notesSlide34.xml"/><Relationship Id="rId7" Type="http://schemas.openxmlformats.org/officeDocument/2006/relationships/image" Target="../media/image72.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4.bin"/><Relationship Id="rId5" Type="http://schemas.openxmlformats.org/officeDocument/2006/relationships/image" Target="../media/image71.png"/><Relationship Id="rId4" Type="http://schemas.openxmlformats.org/officeDocument/2006/relationships/oleObject" Target="../embeddings/oleObject13.bin"/><Relationship Id="rId9" Type="http://schemas.openxmlformats.org/officeDocument/2006/relationships/image" Target="../media/image82.png"/></Relationships>
</file>

<file path=ppt/slides/_rels/slide52.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30.png"/><Relationship Id="rId10" Type="http://schemas.openxmlformats.org/officeDocument/2006/relationships/image" Target="../media/image78.png"/><Relationship Id="rId4" Type="http://schemas.openxmlformats.org/officeDocument/2006/relationships/image" Target="../media/image74.png"/><Relationship Id="rId9" Type="http://schemas.openxmlformats.org/officeDocument/2006/relationships/image" Target="../media/image77.png"/></Relationships>
</file>

<file path=ppt/slides/_rels/slide5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notesSlide" Target="../notesSlides/notesSlide36.xml"/><Relationship Id="rId7" Type="http://schemas.openxmlformats.org/officeDocument/2006/relationships/image" Target="../media/image80.png"/><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6.bin"/><Relationship Id="rId5" Type="http://schemas.openxmlformats.org/officeDocument/2006/relationships/image" Target="../media/image79.png"/><Relationship Id="rId4" Type="http://schemas.openxmlformats.org/officeDocument/2006/relationships/oleObject" Target="../embeddings/oleObject15.bin"/><Relationship Id="rId9" Type="http://schemas.openxmlformats.org/officeDocument/2006/relationships/image" Target="../media/image86.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p:cNvSpPr>
            <a:spLocks noGrp="1" noChangeArrowheads="1"/>
          </p:cNvSpPr>
          <p:nvPr>
            <p:ph type="ctrTitle"/>
          </p:nvPr>
        </p:nvSpPr>
        <p:spPr>
          <a:xfrm>
            <a:off x="756079" y="2492896"/>
            <a:ext cx="8100392" cy="1656184"/>
          </a:xfrm>
          <a:noFill/>
        </p:spPr>
        <p:txBody>
          <a:bodyPr>
            <a:noAutofit/>
          </a:bodyPr>
          <a:lstStyle/>
          <a:p>
            <a:pPr>
              <a:lnSpc>
                <a:spcPct val="130000"/>
              </a:lnSpc>
            </a:pPr>
            <a:r>
              <a:rPr kumimoji="1" lang="zh-CN" altLang="en-US" sz="4000" b="1" dirty="0" smtClean="0">
                <a:solidFill>
                  <a:schemeClr val="tx2"/>
                </a:solidFill>
              </a:rPr>
              <a:t>第</a:t>
            </a:r>
            <a:r>
              <a:rPr kumimoji="1" lang="en-US" altLang="zh-CN" sz="4000" b="1" dirty="0" smtClean="0">
                <a:solidFill>
                  <a:schemeClr val="tx2"/>
                </a:solidFill>
              </a:rPr>
              <a:t>1</a:t>
            </a:r>
            <a:r>
              <a:rPr kumimoji="1" lang="zh-CN" altLang="en-US" sz="4000" b="1" dirty="0" smtClean="0">
                <a:solidFill>
                  <a:schemeClr val="tx2"/>
                </a:solidFill>
              </a:rPr>
              <a:t>章</a:t>
            </a:r>
            <a:r>
              <a:rPr kumimoji="1" lang="en-US" altLang="zh-CN" sz="4000" b="1" dirty="0" smtClean="0">
                <a:solidFill>
                  <a:schemeClr val="tx2"/>
                </a:solidFill>
              </a:rPr>
              <a:t> </a:t>
            </a:r>
            <a:br>
              <a:rPr kumimoji="1" lang="en-US" altLang="zh-CN" sz="4000" b="1" dirty="0" smtClean="0">
                <a:solidFill>
                  <a:schemeClr val="tx2"/>
                </a:solidFill>
              </a:rPr>
            </a:br>
            <a:r>
              <a:rPr kumimoji="1" lang="zh-CN" altLang="en-US" sz="4000" b="1" dirty="0" smtClean="0">
                <a:solidFill>
                  <a:schemeClr val="tx2"/>
                </a:solidFill>
              </a:rPr>
              <a:t>二进制</a:t>
            </a:r>
            <a:r>
              <a:rPr kumimoji="1" lang="en-US" altLang="zh-CN" sz="4000" b="1" dirty="0" smtClean="0">
                <a:solidFill>
                  <a:schemeClr val="tx2"/>
                </a:solidFill>
              </a:rPr>
              <a:t>   </a:t>
            </a:r>
            <a:r>
              <a:rPr kumimoji="1" lang="en-US" altLang="zh-CN" sz="4000" dirty="0" smtClean="0">
                <a:solidFill>
                  <a:schemeClr val="tx2"/>
                </a:solidFill>
                <a:latin typeface="Georgia" panose="02040502050405020303" pitchFamily="18" charset="0"/>
              </a:rPr>
              <a:t>From </a:t>
            </a:r>
            <a:r>
              <a:rPr kumimoji="1" lang="en-US" altLang="zh-CN" sz="4000" dirty="0">
                <a:solidFill>
                  <a:schemeClr val="tx2"/>
                </a:solidFill>
                <a:latin typeface="Georgia" panose="02040502050405020303" pitchFamily="18" charset="0"/>
              </a:rPr>
              <a:t>Zero to One</a:t>
            </a:r>
          </a:p>
        </p:txBody>
      </p:sp>
      <p:sp>
        <p:nvSpPr>
          <p:cNvPr id="3075" name="Rectangle 5"/>
          <p:cNvSpPr>
            <a:spLocks noGrp="1" noChangeArrowheads="1"/>
          </p:cNvSpPr>
          <p:nvPr>
            <p:ph type="subTitle" idx="1"/>
          </p:nvPr>
        </p:nvSpPr>
        <p:spPr>
          <a:xfrm>
            <a:off x="6400978" y="6366384"/>
            <a:ext cx="2670790" cy="422401"/>
          </a:xfrm>
          <a:noFill/>
        </p:spPr>
        <p:txBody>
          <a:bodyPr>
            <a:normAutofit/>
          </a:bodyPr>
          <a:lstStyle/>
          <a:p>
            <a:pPr eaLnBrk="1" hangingPunct="1"/>
            <a:r>
              <a:rPr lang="en-US" altLang="zh-CN" sz="2000" dirty="0" smtClean="0"/>
              <a:t>xgsun@fudan.edu.cn</a:t>
            </a:r>
          </a:p>
        </p:txBody>
      </p:sp>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39346" y="91310"/>
            <a:ext cx="1297150"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2483768" y="425042"/>
            <a:ext cx="4104456" cy="1015663"/>
          </a:xfrm>
          <a:prstGeom prst="rect">
            <a:avLst/>
          </a:prstGeom>
        </p:spPr>
        <p:txBody>
          <a:bodyPr wrap="square">
            <a:spAutoFit/>
          </a:bodyPr>
          <a:lstStyle/>
          <a:p>
            <a:pPr algn="ctr">
              <a:buNone/>
            </a:pPr>
            <a:r>
              <a:rPr lang="zh-CN" altLang="en-US" sz="2400" b="1" spc="600" dirty="0"/>
              <a:t>数字逻辑 </a:t>
            </a:r>
            <a:r>
              <a:rPr lang="zh-CN" altLang="en-US" sz="3200" b="1" spc="600" dirty="0">
                <a:latin typeface="楷体" pitchFamily="49" charset="-122"/>
                <a:ea typeface="楷体" pitchFamily="49" charset="-122"/>
              </a:rPr>
              <a:t>与</a:t>
            </a:r>
            <a:r>
              <a:rPr lang="zh-CN" altLang="en-US" sz="3200" b="1" spc="600" dirty="0"/>
              <a:t> </a:t>
            </a:r>
            <a:r>
              <a:rPr lang="zh-CN" altLang="en-US" sz="2400" b="1" spc="600" dirty="0"/>
              <a:t>部件设计</a:t>
            </a:r>
            <a:r>
              <a:rPr lang="en-US" altLang="zh-CN" sz="2400" b="1" spc="600" dirty="0"/>
              <a:t/>
            </a:r>
            <a:br>
              <a:rPr lang="en-US" altLang="zh-CN" sz="2400" b="1" spc="600" dirty="0"/>
            </a:br>
            <a:r>
              <a:rPr lang="en-US" altLang="zh-CN" sz="2000" b="1" dirty="0"/>
              <a:t>Digital Logic </a:t>
            </a:r>
            <a:r>
              <a:rPr lang="en-US" altLang="zh-CN" sz="2800" dirty="0"/>
              <a:t>&amp;</a:t>
            </a:r>
            <a:r>
              <a:rPr lang="en-US" altLang="zh-CN" sz="2000" b="1" dirty="0"/>
              <a:t> Component Design</a:t>
            </a:r>
            <a:endParaRPr lang="zh-CN" altLang="en-US" sz="2000" dirty="0"/>
          </a:p>
        </p:txBody>
      </p:sp>
      <p:pic>
        <p:nvPicPr>
          <p:cNvPr id="7" name="Picture 2" descr="C:\Users\Sam2013\Desktop\孙晓光.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4726" y="4698206"/>
            <a:ext cx="1443098" cy="531966"/>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rotWithShape="1">
          <a:blip r:embed="rId5"/>
          <a:srcRect l="26966" t="16884" r="40550" b="8369"/>
          <a:stretch/>
        </p:blipFill>
        <p:spPr>
          <a:xfrm>
            <a:off x="70805" y="52340"/>
            <a:ext cx="1404851" cy="2017877"/>
          </a:xfrm>
          <a:prstGeom prst="rect">
            <a:avLst/>
          </a:prstGeom>
        </p:spPr>
      </p:pic>
      <p:sp>
        <p:nvSpPr>
          <p:cNvPr id="3" name="矩形 2"/>
          <p:cNvSpPr/>
          <p:nvPr/>
        </p:nvSpPr>
        <p:spPr>
          <a:xfrm>
            <a:off x="230831" y="6366384"/>
            <a:ext cx="4578882" cy="400110"/>
          </a:xfrm>
          <a:prstGeom prst="rect">
            <a:avLst/>
          </a:prstGeom>
        </p:spPr>
        <p:txBody>
          <a:bodyPr wrap="none">
            <a:spAutoFit/>
          </a:bodyPr>
          <a:lstStyle/>
          <a:p>
            <a:r>
              <a:rPr lang="zh-CN" altLang="en-US" sz="2000" dirty="0"/>
              <a:t>课件下载：</a:t>
            </a:r>
            <a:r>
              <a:rPr lang="en-US" altLang="zh-CN" sz="2000" dirty="0">
                <a:solidFill>
                  <a:srgbClr val="0070C0"/>
                </a:solidFill>
              </a:rPr>
              <a:t>http://elearning.fudan.edu.cn</a:t>
            </a:r>
            <a:endParaRPr lang="zh-CN" altLang="en-US" sz="2000" dirty="0">
              <a:solidFill>
                <a:srgbClr val="0070C0"/>
              </a:solidFill>
            </a:endParaRPr>
          </a:p>
        </p:txBody>
      </p:sp>
    </p:spTree>
    <p:extLst>
      <p:ext uri="{BB962C8B-B14F-4D97-AF65-F5344CB8AC3E}">
        <p14:creationId xmlns:p14="http://schemas.microsoft.com/office/powerpoint/2010/main" val="3967317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6858"/>
            <a:ext cx="8229600" cy="1025878"/>
          </a:xfrm>
        </p:spPr>
        <p:txBody>
          <a:bodyPr>
            <a:normAutofit fontScale="90000"/>
          </a:bodyPr>
          <a:lstStyle/>
          <a:p>
            <a:r>
              <a:rPr lang="zh-CN" altLang="en-US" sz="4000" b="1" dirty="0"/>
              <a:t>数字</a:t>
            </a:r>
            <a:r>
              <a:rPr lang="zh-CN" altLang="en-US" sz="4000" b="1" dirty="0">
                <a:solidFill>
                  <a:srgbClr val="FF0000"/>
                </a:solidFill>
                <a:latin typeface="楷体" pitchFamily="49" charset="-122"/>
                <a:ea typeface="楷体" pitchFamily="49" charset="-122"/>
              </a:rPr>
              <a:t>逻辑</a:t>
            </a:r>
            <a:r>
              <a:rPr lang="zh-CN" altLang="en-US" sz="4000" b="1" dirty="0" smtClean="0"/>
              <a:t> </a:t>
            </a:r>
            <a:r>
              <a:rPr lang="zh-CN" altLang="en-US" sz="3600" b="1" dirty="0" smtClean="0">
                <a:latin typeface="楷体" pitchFamily="49" charset="-122"/>
                <a:ea typeface="楷体" pitchFamily="49" charset="-122"/>
              </a:rPr>
              <a:t>与</a:t>
            </a:r>
            <a:r>
              <a:rPr lang="zh-CN" altLang="en-US" sz="5300" b="1" dirty="0" smtClean="0"/>
              <a:t> </a:t>
            </a:r>
            <a:r>
              <a:rPr lang="zh-CN" altLang="en-US" sz="4000" b="1" dirty="0" smtClean="0"/>
              <a:t>部件设计  </a:t>
            </a:r>
            <a:r>
              <a:rPr lang="en-US" altLang="zh-CN" b="1" dirty="0" smtClean="0"/>
              <a:t/>
            </a:r>
            <a:br>
              <a:rPr lang="en-US" altLang="zh-CN" b="1" dirty="0" smtClean="0"/>
            </a:br>
            <a:r>
              <a:rPr lang="en-US" altLang="zh-CN" sz="3100" b="1" dirty="0"/>
              <a:t>Digital</a:t>
            </a:r>
            <a:r>
              <a:rPr lang="en-US" altLang="zh-CN" sz="3100" b="1" dirty="0" smtClean="0"/>
              <a:t> </a:t>
            </a:r>
            <a:r>
              <a:rPr lang="en-US" altLang="zh-CN" sz="3100" b="1" dirty="0">
                <a:solidFill>
                  <a:srgbClr val="FF0000"/>
                </a:solidFill>
              </a:rPr>
              <a:t>Logic</a:t>
            </a:r>
            <a:r>
              <a:rPr lang="en-US" altLang="zh-CN" sz="3100" b="1" dirty="0" smtClean="0"/>
              <a:t> </a:t>
            </a:r>
            <a:r>
              <a:rPr lang="en-US" altLang="zh-CN" sz="2700" dirty="0" smtClean="0"/>
              <a:t>&amp;</a:t>
            </a:r>
            <a:r>
              <a:rPr lang="en-US" altLang="zh-CN" sz="3100" b="1" dirty="0" smtClean="0"/>
              <a:t> Component Design</a:t>
            </a:r>
            <a:endParaRPr lang="zh-CN" altLang="en-US" dirty="0"/>
          </a:p>
        </p:txBody>
      </p:sp>
      <p:sp>
        <p:nvSpPr>
          <p:cNvPr id="3" name="内容占位符 2"/>
          <p:cNvSpPr>
            <a:spLocks noGrp="1"/>
          </p:cNvSpPr>
          <p:nvPr>
            <p:ph idx="1"/>
          </p:nvPr>
        </p:nvSpPr>
        <p:spPr>
          <a:xfrm>
            <a:off x="107504" y="1196752"/>
            <a:ext cx="8928992" cy="1440160"/>
          </a:xfrm>
        </p:spPr>
        <p:txBody>
          <a:bodyPr>
            <a:normAutofit fontScale="85000" lnSpcReduction="10000"/>
          </a:bodyPr>
          <a:lstStyle/>
          <a:p>
            <a:pPr>
              <a:lnSpc>
                <a:spcPct val="130000"/>
              </a:lnSpc>
              <a:tabLst>
                <a:tab pos="7897813" algn="r"/>
              </a:tabLst>
            </a:pPr>
            <a:r>
              <a:rPr lang="en-US" altLang="zh-CN" sz="2800" b="1" dirty="0" smtClean="0"/>
              <a:t>logic</a:t>
            </a:r>
            <a:r>
              <a:rPr lang="en-US" altLang="zh-CN" sz="2800" dirty="0" smtClean="0"/>
              <a:t> </a:t>
            </a:r>
            <a:r>
              <a:rPr lang="zh-CN" altLang="en-US" sz="2800" b="1" dirty="0" smtClean="0"/>
              <a:t>逻辑</a:t>
            </a:r>
            <a:r>
              <a:rPr lang="en-US" altLang="zh-CN" sz="2600" dirty="0" smtClean="0"/>
              <a:t>(</a:t>
            </a:r>
            <a:r>
              <a:rPr lang="zh-CN" altLang="en-US" sz="2600" dirty="0" smtClean="0"/>
              <a:t>哲学的一个分支，研究</a:t>
            </a:r>
            <a:r>
              <a:rPr lang="zh-CN" altLang="en-US" sz="2600" b="1" dirty="0" smtClean="0">
                <a:solidFill>
                  <a:srgbClr val="FF0000"/>
                </a:solidFill>
              </a:rPr>
              <a:t>思维</a:t>
            </a:r>
            <a:r>
              <a:rPr lang="zh-CN" altLang="en-US" sz="2600" dirty="0" smtClean="0"/>
              <a:t>的形式和规律</a:t>
            </a:r>
            <a:r>
              <a:rPr lang="en-US" altLang="zh-CN" sz="2600" dirty="0" smtClean="0"/>
              <a:t>)</a:t>
            </a:r>
            <a:r>
              <a:rPr lang="zh-CN" altLang="en-US" sz="2800" dirty="0" smtClean="0"/>
              <a:t>：</a:t>
            </a:r>
            <a:r>
              <a:rPr lang="en-US" altLang="zh-CN" sz="2800" dirty="0" smtClean="0"/>
              <a:t>	</a:t>
            </a:r>
            <a:r>
              <a:rPr lang="en-US" altLang="zh-CN" sz="2400" dirty="0" smtClean="0">
                <a:solidFill>
                  <a:schemeClr val="bg1">
                    <a:lumMod val="50000"/>
                  </a:schemeClr>
                </a:solidFill>
              </a:rPr>
              <a:t>[</a:t>
            </a:r>
            <a:r>
              <a:rPr lang="zh-CN" altLang="en-US" sz="2400" dirty="0">
                <a:solidFill>
                  <a:schemeClr val="bg1">
                    <a:lumMod val="50000"/>
                  </a:schemeClr>
                </a:solidFill>
              </a:rPr>
              <a:t>词源</a:t>
            </a:r>
            <a:r>
              <a:rPr lang="zh-CN" altLang="en-US" sz="2400" dirty="0" smtClean="0">
                <a:solidFill>
                  <a:schemeClr val="bg1">
                    <a:lumMod val="50000"/>
                  </a:schemeClr>
                </a:solidFill>
              </a:rPr>
              <a:t>：</a:t>
            </a:r>
            <a:r>
              <a:rPr lang="en-US" altLang="zh-CN" sz="2400" dirty="0" smtClean="0">
                <a:solidFill>
                  <a:schemeClr val="bg1">
                    <a:lumMod val="50000"/>
                  </a:schemeClr>
                </a:solidFill>
              </a:rPr>
              <a:t>reason]</a:t>
            </a:r>
            <a:r>
              <a:rPr lang="en-US" altLang="zh-CN" sz="2400" dirty="0">
                <a:solidFill>
                  <a:schemeClr val="bg1">
                    <a:lumMod val="50000"/>
                  </a:schemeClr>
                </a:solidFill>
              </a:rPr>
              <a:t/>
            </a:r>
            <a:br>
              <a:rPr lang="en-US" altLang="zh-CN" sz="2400" dirty="0">
                <a:solidFill>
                  <a:schemeClr val="bg1">
                    <a:lumMod val="50000"/>
                  </a:schemeClr>
                </a:solidFill>
              </a:rPr>
            </a:br>
            <a:r>
              <a:rPr lang="en-US" altLang="zh-CN" sz="2600" dirty="0" smtClean="0"/>
              <a:t>a way of thinking about something that seems correct or reasonable, </a:t>
            </a:r>
            <a:br>
              <a:rPr lang="en-US" altLang="zh-CN" sz="2600" dirty="0" smtClean="0"/>
            </a:br>
            <a:r>
              <a:rPr lang="en-US" altLang="zh-CN" sz="2600" dirty="0" smtClean="0"/>
              <a:t>or a set of sensible </a:t>
            </a:r>
            <a:r>
              <a:rPr lang="en-US" altLang="zh-CN" sz="2600" b="1" dirty="0" smtClean="0">
                <a:solidFill>
                  <a:srgbClr val="FF0000"/>
                </a:solidFill>
              </a:rPr>
              <a:t>reasons</a:t>
            </a:r>
            <a:r>
              <a:rPr lang="en-US" altLang="zh-CN" sz="2600" dirty="0" smtClean="0"/>
              <a:t> for doing something.</a:t>
            </a:r>
          </a:p>
        </p:txBody>
      </p:sp>
      <p:sp>
        <p:nvSpPr>
          <p:cNvPr id="4" name="矩形 3"/>
          <p:cNvSpPr/>
          <p:nvPr/>
        </p:nvSpPr>
        <p:spPr>
          <a:xfrm>
            <a:off x="395536" y="2670011"/>
            <a:ext cx="8546918" cy="830997"/>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lnSpc>
                <a:spcPct val="120000"/>
              </a:lnSpc>
            </a:pPr>
            <a:r>
              <a:rPr lang="zh-CN" altLang="en-US" sz="2000" dirty="0"/>
              <a:t>列宁：“</a:t>
            </a:r>
            <a:r>
              <a:rPr lang="zh-CN" altLang="en-US" sz="2000" b="1" dirty="0"/>
              <a:t>任何科学都是应用逻辑</a:t>
            </a:r>
            <a:r>
              <a:rPr lang="zh-CN" altLang="en-US" sz="2000" dirty="0"/>
              <a:t>”。</a:t>
            </a:r>
          </a:p>
          <a:p>
            <a:pPr>
              <a:lnSpc>
                <a:spcPct val="120000"/>
              </a:lnSpc>
            </a:pPr>
            <a:r>
              <a:rPr lang="zh-CN" altLang="en-US" sz="2000" b="1" dirty="0" smtClean="0">
                <a:solidFill>
                  <a:srgbClr val="FFFF00"/>
                </a:solidFill>
              </a:rPr>
              <a:t>逻辑学</a:t>
            </a:r>
            <a:r>
              <a:rPr lang="zh-CN" altLang="en-US" sz="2000" dirty="0" smtClean="0"/>
              <a:t>：研究推理、论证及其规律，以及一些逻辑方法的科学。</a:t>
            </a:r>
            <a:endParaRPr lang="en-US" altLang="zh-CN" sz="2000" dirty="0" smtClean="0"/>
          </a:p>
        </p:txBody>
      </p:sp>
      <p:sp>
        <p:nvSpPr>
          <p:cNvPr id="6" name="矩形 5"/>
          <p:cNvSpPr/>
          <p:nvPr/>
        </p:nvSpPr>
        <p:spPr>
          <a:xfrm>
            <a:off x="4067944" y="3789040"/>
            <a:ext cx="4769254" cy="461665"/>
          </a:xfrm>
          <a:prstGeom prst="rect">
            <a:avLst/>
          </a:prstGeom>
        </p:spPr>
        <p:txBody>
          <a:bodyPr wrap="none">
            <a:spAutoFit/>
          </a:bodyPr>
          <a:lstStyle/>
          <a:p>
            <a:r>
              <a:rPr lang="zh-CN" altLang="en-US" sz="2400" b="1" dirty="0" smtClean="0">
                <a:solidFill>
                  <a:srgbClr val="0070C0"/>
                </a:solidFill>
              </a:rPr>
              <a:t>逻辑是一切思考的基础</a:t>
            </a:r>
            <a:r>
              <a:rPr lang="zh-CN" altLang="en-US" sz="2400" dirty="0" smtClean="0">
                <a:solidFill>
                  <a:srgbClr val="0070C0"/>
                </a:solidFill>
              </a:rPr>
              <a:t>。</a:t>
            </a:r>
            <a:r>
              <a:rPr lang="en-US" altLang="zh-CN" sz="2000" dirty="0" smtClean="0">
                <a:solidFill>
                  <a:srgbClr val="0070C0"/>
                </a:solidFill>
              </a:rPr>
              <a:t>(</a:t>
            </a:r>
            <a:r>
              <a:rPr lang="zh-CN" altLang="en-US" sz="2000" dirty="0" smtClean="0">
                <a:solidFill>
                  <a:srgbClr val="0070C0"/>
                </a:solidFill>
              </a:rPr>
              <a:t>德</a:t>
            </a:r>
            <a:r>
              <a:rPr lang="en-US" altLang="zh-CN" sz="2000" dirty="0" smtClean="0">
                <a:solidFill>
                  <a:srgbClr val="0070C0"/>
                </a:solidFill>
              </a:rPr>
              <a:t>)</a:t>
            </a:r>
            <a:r>
              <a:rPr lang="zh-CN" altLang="en-US" sz="2000" dirty="0" smtClean="0">
                <a:solidFill>
                  <a:srgbClr val="0070C0"/>
                </a:solidFill>
              </a:rPr>
              <a:t>黑格尔</a:t>
            </a:r>
            <a:endParaRPr lang="zh-CN" altLang="en-US" sz="2400" dirty="0">
              <a:solidFill>
                <a:srgbClr val="0070C0"/>
              </a:solidFill>
            </a:endParaRPr>
          </a:p>
        </p:txBody>
      </p:sp>
      <p:sp>
        <p:nvSpPr>
          <p:cNvPr id="7" name="TextBox 6"/>
          <p:cNvSpPr txBox="1"/>
          <p:nvPr/>
        </p:nvSpPr>
        <p:spPr>
          <a:xfrm>
            <a:off x="35496" y="3933056"/>
            <a:ext cx="8127546" cy="1421928"/>
          </a:xfrm>
          <a:prstGeom prst="rect">
            <a:avLst/>
          </a:prstGeom>
          <a:noFill/>
        </p:spPr>
        <p:txBody>
          <a:bodyPr wrap="none" rtlCol="0">
            <a:spAutoFit/>
          </a:bodyPr>
          <a:lstStyle/>
          <a:p>
            <a:pPr>
              <a:lnSpc>
                <a:spcPct val="120000"/>
              </a:lnSpc>
            </a:pPr>
            <a:r>
              <a:rPr lang="zh-CN" altLang="en-US" sz="2400" b="1" dirty="0" smtClean="0"/>
              <a:t>逻辑规律</a:t>
            </a:r>
            <a:r>
              <a:rPr lang="zh-CN" altLang="en-US" sz="2400" dirty="0" smtClean="0"/>
              <a:t>：</a:t>
            </a:r>
            <a:endParaRPr lang="en-US" altLang="zh-CN" sz="2400" dirty="0" smtClean="0"/>
          </a:p>
          <a:p>
            <a:pPr marL="285750" indent="-285750">
              <a:lnSpc>
                <a:spcPct val="120000"/>
              </a:lnSpc>
              <a:buFont typeface="Arial" pitchFamily="34" charset="0"/>
              <a:buChar char="•"/>
            </a:pPr>
            <a:r>
              <a:rPr lang="zh-CN" altLang="en-US" sz="2400" b="1" dirty="0" smtClean="0">
                <a:solidFill>
                  <a:schemeClr val="bg1">
                    <a:lumMod val="50000"/>
                  </a:schemeClr>
                </a:solidFill>
              </a:rPr>
              <a:t>同一律</a:t>
            </a:r>
            <a:r>
              <a:rPr lang="zh-CN" altLang="en-US" sz="2400" dirty="0" smtClean="0">
                <a:solidFill>
                  <a:schemeClr val="bg1">
                    <a:lumMod val="50000"/>
                  </a:schemeClr>
                </a:solidFill>
              </a:rPr>
              <a:t>：</a:t>
            </a:r>
            <a:r>
              <a:rPr lang="zh-CN" altLang="en-US" sz="2000" dirty="0" smtClean="0"/>
              <a:t>思维的确定性表现为概念、判断自身的同一性。</a:t>
            </a:r>
            <a:r>
              <a:rPr lang="zh-CN" altLang="en-US" sz="2000" b="1" strike="sngStrike" dirty="0" smtClean="0">
                <a:latin typeface="楷体" panose="02010609060101010101" pitchFamily="49" charset="-122"/>
                <a:ea typeface="楷体" panose="02010609060101010101" pitchFamily="49" charset="-122"/>
              </a:rPr>
              <a:t>偷换概念</a:t>
            </a:r>
            <a:endParaRPr lang="en-US" altLang="zh-CN" sz="2000" b="1" strike="sngStrike" dirty="0" smtClean="0">
              <a:latin typeface="楷体" panose="02010609060101010101" pitchFamily="49" charset="-122"/>
              <a:ea typeface="楷体" panose="02010609060101010101" pitchFamily="49" charset="-122"/>
            </a:endParaRPr>
          </a:p>
          <a:p>
            <a:pPr marL="285750" indent="-285750">
              <a:lnSpc>
                <a:spcPct val="120000"/>
              </a:lnSpc>
              <a:buFont typeface="Arial" pitchFamily="34" charset="0"/>
              <a:buChar char="•"/>
            </a:pPr>
            <a:r>
              <a:rPr lang="zh-CN" altLang="en-US" sz="2400" b="1" dirty="0" smtClean="0"/>
              <a:t>矛盾律</a:t>
            </a:r>
            <a:r>
              <a:rPr lang="zh-CN" altLang="en-US" sz="2400" dirty="0" smtClean="0"/>
              <a:t>：</a:t>
            </a:r>
            <a:r>
              <a:rPr lang="zh-CN" altLang="en-US" sz="2000" dirty="0" smtClean="0"/>
              <a:t>思维的无矛盾性表现为思想的前后一贯，不自相矛盾。</a:t>
            </a:r>
            <a:endParaRPr lang="en-US" altLang="zh-CN" sz="2000" dirty="0" smtClean="0"/>
          </a:p>
        </p:txBody>
      </p:sp>
      <p:sp>
        <p:nvSpPr>
          <p:cNvPr id="5" name="灯片编号占位符 4"/>
          <p:cNvSpPr>
            <a:spLocks noGrp="1"/>
          </p:cNvSpPr>
          <p:nvPr>
            <p:ph type="sldNum" sz="quarter" idx="12"/>
          </p:nvPr>
        </p:nvSpPr>
        <p:spPr/>
        <p:txBody>
          <a:bodyPr/>
          <a:lstStyle/>
          <a:p>
            <a:fld id="{09FAA2EB-B31B-427B-83D6-C33BB36153ED}" type="slidenum">
              <a:rPr lang="zh-CN" altLang="en-US" smtClean="0"/>
              <a:t>10</a:t>
            </a:fld>
            <a:endParaRPr lang="zh-CN" altLang="en-US"/>
          </a:p>
        </p:txBody>
      </p:sp>
      <p:sp>
        <p:nvSpPr>
          <p:cNvPr id="9" name="矩形 8"/>
          <p:cNvSpPr/>
          <p:nvPr/>
        </p:nvSpPr>
        <p:spPr>
          <a:xfrm>
            <a:off x="1043608" y="1170618"/>
            <a:ext cx="7992888"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dirty="0" smtClean="0"/>
              <a:t>一</a:t>
            </a:r>
            <a:r>
              <a:rPr lang="zh-CN" altLang="en-US" dirty="0"/>
              <a:t>个年轻人对大发明家爱迪生说：</a:t>
            </a:r>
            <a:r>
              <a:rPr lang="en-US" altLang="zh-CN" dirty="0"/>
              <a:t>"</a:t>
            </a:r>
            <a:r>
              <a:rPr lang="zh-CN" altLang="en-US" b="1" dirty="0"/>
              <a:t>我有一个伟大的理想，那就是我想发明一种万能溶液，它可以溶解一切物品。</a:t>
            </a:r>
            <a:r>
              <a:rPr lang="en-US" altLang="zh-CN" dirty="0"/>
              <a:t>"</a:t>
            </a:r>
            <a:r>
              <a:rPr lang="zh-CN" altLang="en-US" dirty="0"/>
              <a:t>爱迪生听罢，惊奇地问：</a:t>
            </a:r>
            <a:r>
              <a:rPr lang="en-US" altLang="zh-CN" dirty="0"/>
              <a:t>"</a:t>
            </a:r>
            <a:r>
              <a:rPr lang="zh-CN" altLang="en-US" dirty="0"/>
              <a:t>什么！那你想用什么器皿来放置这种万能溶液？它不是可以溶解一切物品吗？</a:t>
            </a:r>
            <a:r>
              <a:rPr lang="en-US" altLang="zh-CN" dirty="0"/>
              <a:t>"</a:t>
            </a:r>
          </a:p>
          <a:p>
            <a:r>
              <a:rPr lang="zh-CN" altLang="en-US" dirty="0"/>
              <a:t>分析：为什么这个年轻人被爱迪生问得哑口无言呢？因为他的想法包含了逻辑矛盾。因为他一方面承认</a:t>
            </a:r>
            <a:r>
              <a:rPr lang="en-US" altLang="zh-CN" dirty="0"/>
              <a:t>"</a:t>
            </a:r>
            <a:r>
              <a:rPr lang="zh-CN" altLang="en-US" dirty="0"/>
              <a:t>万能溶液可以溶解一切物品</a:t>
            </a:r>
            <a:r>
              <a:rPr lang="en-US" altLang="zh-CN" dirty="0"/>
              <a:t>"</a:t>
            </a:r>
            <a:r>
              <a:rPr lang="zh-CN" altLang="en-US" dirty="0"/>
              <a:t>，另一方面又承认</a:t>
            </a:r>
            <a:r>
              <a:rPr lang="en-US" altLang="zh-CN" dirty="0"/>
              <a:t>"</a:t>
            </a:r>
            <a:r>
              <a:rPr lang="zh-CN" altLang="en-US" dirty="0"/>
              <a:t>作为存放这种溶液的器皿是万能溶液所不能溶解的</a:t>
            </a:r>
            <a:r>
              <a:rPr lang="en-US" altLang="zh-CN" dirty="0"/>
              <a:t>"</a:t>
            </a:r>
            <a:r>
              <a:rPr lang="zh-CN" altLang="en-US" dirty="0"/>
              <a:t>，这两个判断是互相矛盾的</a:t>
            </a:r>
            <a:r>
              <a:rPr lang="zh-CN" altLang="en-US" dirty="0" smtClean="0"/>
              <a:t>。</a:t>
            </a:r>
            <a:endParaRPr lang="en-US" altLang="zh-CN" dirty="0" smtClean="0"/>
          </a:p>
        </p:txBody>
      </p:sp>
    </p:spTree>
    <p:extLst>
      <p:ext uri="{BB962C8B-B14F-4D97-AF65-F5344CB8AC3E}">
        <p14:creationId xmlns:p14="http://schemas.microsoft.com/office/powerpoint/2010/main" val="1303597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6858"/>
            <a:ext cx="8229600" cy="1025878"/>
          </a:xfrm>
        </p:spPr>
        <p:txBody>
          <a:bodyPr>
            <a:normAutofit fontScale="90000"/>
          </a:bodyPr>
          <a:lstStyle/>
          <a:p>
            <a:r>
              <a:rPr lang="zh-CN" altLang="en-US" sz="4000" b="1" dirty="0"/>
              <a:t>数字</a:t>
            </a:r>
            <a:r>
              <a:rPr lang="zh-CN" altLang="en-US" sz="4000" b="1" dirty="0">
                <a:solidFill>
                  <a:srgbClr val="FF0000"/>
                </a:solidFill>
                <a:latin typeface="楷体" pitchFamily="49" charset="-122"/>
                <a:ea typeface="楷体" pitchFamily="49" charset="-122"/>
              </a:rPr>
              <a:t>逻辑</a:t>
            </a:r>
            <a:r>
              <a:rPr lang="zh-CN" altLang="en-US" sz="4000" b="1" dirty="0" smtClean="0"/>
              <a:t> </a:t>
            </a:r>
            <a:r>
              <a:rPr lang="zh-CN" altLang="en-US" sz="3600" b="1" dirty="0" smtClean="0">
                <a:latin typeface="楷体" pitchFamily="49" charset="-122"/>
                <a:ea typeface="楷体" pitchFamily="49" charset="-122"/>
              </a:rPr>
              <a:t>与</a:t>
            </a:r>
            <a:r>
              <a:rPr lang="zh-CN" altLang="en-US" sz="5300" b="1" dirty="0" smtClean="0"/>
              <a:t> </a:t>
            </a:r>
            <a:r>
              <a:rPr lang="zh-CN" altLang="en-US" sz="4000" b="1" dirty="0" smtClean="0"/>
              <a:t>部件设计  </a:t>
            </a:r>
            <a:r>
              <a:rPr lang="en-US" altLang="zh-CN" b="1" dirty="0" smtClean="0"/>
              <a:t/>
            </a:r>
            <a:br>
              <a:rPr lang="en-US" altLang="zh-CN" b="1" dirty="0" smtClean="0"/>
            </a:br>
            <a:r>
              <a:rPr lang="en-US" altLang="zh-CN" sz="3100" b="1" dirty="0"/>
              <a:t>Digital</a:t>
            </a:r>
            <a:r>
              <a:rPr lang="en-US" altLang="zh-CN" sz="3100" b="1" dirty="0" smtClean="0"/>
              <a:t> </a:t>
            </a:r>
            <a:r>
              <a:rPr lang="en-US" altLang="zh-CN" sz="3100" b="1" dirty="0">
                <a:solidFill>
                  <a:srgbClr val="FF0000"/>
                </a:solidFill>
              </a:rPr>
              <a:t>Logic</a:t>
            </a:r>
            <a:r>
              <a:rPr lang="en-US" altLang="zh-CN" sz="3100" b="1" dirty="0" smtClean="0"/>
              <a:t> </a:t>
            </a:r>
            <a:r>
              <a:rPr lang="en-US" altLang="zh-CN" sz="2700" dirty="0" smtClean="0"/>
              <a:t>&amp;</a:t>
            </a:r>
            <a:r>
              <a:rPr lang="en-US" altLang="zh-CN" sz="3100" b="1" dirty="0" smtClean="0"/>
              <a:t> Component Design</a:t>
            </a:r>
            <a:endParaRPr lang="zh-CN" altLang="en-US" dirty="0"/>
          </a:p>
        </p:txBody>
      </p:sp>
      <p:sp>
        <p:nvSpPr>
          <p:cNvPr id="3" name="内容占位符 2"/>
          <p:cNvSpPr>
            <a:spLocks noGrp="1"/>
          </p:cNvSpPr>
          <p:nvPr>
            <p:ph idx="1"/>
          </p:nvPr>
        </p:nvSpPr>
        <p:spPr>
          <a:xfrm>
            <a:off x="107504" y="1196752"/>
            <a:ext cx="8928992" cy="1440160"/>
          </a:xfrm>
        </p:spPr>
        <p:txBody>
          <a:bodyPr>
            <a:normAutofit fontScale="85000" lnSpcReduction="10000"/>
          </a:bodyPr>
          <a:lstStyle/>
          <a:p>
            <a:pPr>
              <a:lnSpc>
                <a:spcPct val="130000"/>
              </a:lnSpc>
              <a:tabLst>
                <a:tab pos="7897813" algn="r"/>
              </a:tabLst>
            </a:pPr>
            <a:r>
              <a:rPr lang="en-US" altLang="zh-CN" sz="2800" b="1" dirty="0" smtClean="0"/>
              <a:t>logic</a:t>
            </a:r>
            <a:r>
              <a:rPr lang="en-US" altLang="zh-CN" sz="2800" dirty="0" smtClean="0"/>
              <a:t> </a:t>
            </a:r>
            <a:r>
              <a:rPr lang="zh-CN" altLang="en-US" sz="2800" b="1" dirty="0" smtClean="0"/>
              <a:t>逻辑</a:t>
            </a:r>
            <a:r>
              <a:rPr lang="en-US" altLang="zh-CN" sz="2600" dirty="0" smtClean="0"/>
              <a:t>(</a:t>
            </a:r>
            <a:r>
              <a:rPr lang="zh-CN" altLang="en-US" sz="2600" dirty="0" smtClean="0"/>
              <a:t>哲学的一个分支，研究</a:t>
            </a:r>
            <a:r>
              <a:rPr lang="zh-CN" altLang="en-US" sz="2600" b="1" dirty="0" smtClean="0">
                <a:solidFill>
                  <a:srgbClr val="FF0000"/>
                </a:solidFill>
              </a:rPr>
              <a:t>思维</a:t>
            </a:r>
            <a:r>
              <a:rPr lang="zh-CN" altLang="en-US" sz="2600" dirty="0" smtClean="0"/>
              <a:t>的形式和规律</a:t>
            </a:r>
            <a:r>
              <a:rPr lang="en-US" altLang="zh-CN" sz="2600" dirty="0" smtClean="0"/>
              <a:t>)</a:t>
            </a:r>
            <a:r>
              <a:rPr lang="zh-CN" altLang="en-US" sz="2800" dirty="0" smtClean="0"/>
              <a:t>：</a:t>
            </a:r>
            <a:r>
              <a:rPr lang="en-US" altLang="zh-CN" sz="2800" dirty="0" smtClean="0"/>
              <a:t>	</a:t>
            </a:r>
            <a:r>
              <a:rPr lang="en-US" altLang="zh-CN" sz="2400" dirty="0" smtClean="0">
                <a:solidFill>
                  <a:schemeClr val="bg1">
                    <a:lumMod val="50000"/>
                  </a:schemeClr>
                </a:solidFill>
              </a:rPr>
              <a:t>[</a:t>
            </a:r>
            <a:r>
              <a:rPr lang="zh-CN" altLang="en-US" sz="2400" dirty="0">
                <a:solidFill>
                  <a:schemeClr val="bg1">
                    <a:lumMod val="50000"/>
                  </a:schemeClr>
                </a:solidFill>
              </a:rPr>
              <a:t>词源</a:t>
            </a:r>
            <a:r>
              <a:rPr lang="zh-CN" altLang="en-US" sz="2400" dirty="0" smtClean="0">
                <a:solidFill>
                  <a:schemeClr val="bg1">
                    <a:lumMod val="50000"/>
                  </a:schemeClr>
                </a:solidFill>
              </a:rPr>
              <a:t>：</a:t>
            </a:r>
            <a:r>
              <a:rPr lang="en-US" altLang="zh-CN" sz="2400" dirty="0" smtClean="0">
                <a:solidFill>
                  <a:schemeClr val="bg1">
                    <a:lumMod val="50000"/>
                  </a:schemeClr>
                </a:solidFill>
              </a:rPr>
              <a:t>reason]</a:t>
            </a:r>
            <a:r>
              <a:rPr lang="en-US" altLang="zh-CN" sz="2400" dirty="0">
                <a:solidFill>
                  <a:schemeClr val="bg1">
                    <a:lumMod val="50000"/>
                  </a:schemeClr>
                </a:solidFill>
              </a:rPr>
              <a:t/>
            </a:r>
            <a:br>
              <a:rPr lang="en-US" altLang="zh-CN" sz="2400" dirty="0">
                <a:solidFill>
                  <a:schemeClr val="bg1">
                    <a:lumMod val="50000"/>
                  </a:schemeClr>
                </a:solidFill>
              </a:rPr>
            </a:br>
            <a:r>
              <a:rPr lang="en-US" altLang="zh-CN" sz="2600" dirty="0" smtClean="0"/>
              <a:t>a way of thinking about something that seems correct or reasonable, </a:t>
            </a:r>
            <a:br>
              <a:rPr lang="en-US" altLang="zh-CN" sz="2600" dirty="0" smtClean="0"/>
            </a:br>
            <a:r>
              <a:rPr lang="en-US" altLang="zh-CN" sz="2600" dirty="0" smtClean="0"/>
              <a:t>or a set of sensible </a:t>
            </a:r>
            <a:r>
              <a:rPr lang="en-US" altLang="zh-CN" sz="2600" b="1" dirty="0" smtClean="0">
                <a:solidFill>
                  <a:srgbClr val="FF0000"/>
                </a:solidFill>
              </a:rPr>
              <a:t>reasons</a:t>
            </a:r>
            <a:r>
              <a:rPr lang="en-US" altLang="zh-CN" sz="2600" dirty="0" smtClean="0"/>
              <a:t> for doing something.</a:t>
            </a:r>
          </a:p>
        </p:txBody>
      </p:sp>
      <p:sp>
        <p:nvSpPr>
          <p:cNvPr id="4" name="矩形 3"/>
          <p:cNvSpPr/>
          <p:nvPr/>
        </p:nvSpPr>
        <p:spPr>
          <a:xfrm>
            <a:off x="395536" y="2670011"/>
            <a:ext cx="8546918" cy="830997"/>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lnSpc>
                <a:spcPct val="120000"/>
              </a:lnSpc>
            </a:pPr>
            <a:r>
              <a:rPr lang="zh-CN" altLang="en-US" sz="2000" dirty="0"/>
              <a:t>列宁：“</a:t>
            </a:r>
            <a:r>
              <a:rPr lang="zh-CN" altLang="en-US" sz="2000" b="1" dirty="0"/>
              <a:t>任何科学都是应用逻辑</a:t>
            </a:r>
            <a:r>
              <a:rPr lang="zh-CN" altLang="en-US" sz="2000" dirty="0"/>
              <a:t>”。</a:t>
            </a:r>
          </a:p>
          <a:p>
            <a:pPr>
              <a:lnSpc>
                <a:spcPct val="120000"/>
              </a:lnSpc>
            </a:pPr>
            <a:r>
              <a:rPr lang="zh-CN" altLang="en-US" sz="2000" b="1" dirty="0" smtClean="0">
                <a:solidFill>
                  <a:srgbClr val="FFFF00"/>
                </a:solidFill>
              </a:rPr>
              <a:t>逻辑学</a:t>
            </a:r>
            <a:r>
              <a:rPr lang="zh-CN" altLang="en-US" sz="2000" dirty="0" smtClean="0"/>
              <a:t>：研究推理、论证及其规律，以及一些逻辑方法的科学。</a:t>
            </a:r>
            <a:endParaRPr lang="en-US" altLang="zh-CN" sz="2000" dirty="0" smtClean="0"/>
          </a:p>
        </p:txBody>
      </p:sp>
      <p:sp>
        <p:nvSpPr>
          <p:cNvPr id="6" name="矩形 5"/>
          <p:cNvSpPr/>
          <p:nvPr/>
        </p:nvSpPr>
        <p:spPr>
          <a:xfrm>
            <a:off x="4067944" y="3789040"/>
            <a:ext cx="4769254" cy="461665"/>
          </a:xfrm>
          <a:prstGeom prst="rect">
            <a:avLst/>
          </a:prstGeom>
        </p:spPr>
        <p:txBody>
          <a:bodyPr wrap="none">
            <a:spAutoFit/>
          </a:bodyPr>
          <a:lstStyle/>
          <a:p>
            <a:r>
              <a:rPr lang="zh-CN" altLang="en-US" sz="2400" b="1" dirty="0" smtClean="0">
                <a:solidFill>
                  <a:srgbClr val="0070C0"/>
                </a:solidFill>
              </a:rPr>
              <a:t>逻辑是一切思考的基础</a:t>
            </a:r>
            <a:r>
              <a:rPr lang="zh-CN" altLang="en-US" sz="2400" dirty="0" smtClean="0">
                <a:solidFill>
                  <a:srgbClr val="0070C0"/>
                </a:solidFill>
              </a:rPr>
              <a:t>。</a:t>
            </a:r>
            <a:r>
              <a:rPr lang="en-US" altLang="zh-CN" sz="2000" dirty="0" smtClean="0">
                <a:solidFill>
                  <a:srgbClr val="0070C0"/>
                </a:solidFill>
              </a:rPr>
              <a:t>(</a:t>
            </a:r>
            <a:r>
              <a:rPr lang="zh-CN" altLang="en-US" sz="2000" dirty="0" smtClean="0">
                <a:solidFill>
                  <a:srgbClr val="0070C0"/>
                </a:solidFill>
              </a:rPr>
              <a:t>德</a:t>
            </a:r>
            <a:r>
              <a:rPr lang="en-US" altLang="zh-CN" sz="2000" dirty="0" smtClean="0">
                <a:solidFill>
                  <a:srgbClr val="0070C0"/>
                </a:solidFill>
              </a:rPr>
              <a:t>)</a:t>
            </a:r>
            <a:r>
              <a:rPr lang="zh-CN" altLang="en-US" sz="2000" dirty="0" smtClean="0">
                <a:solidFill>
                  <a:srgbClr val="0070C0"/>
                </a:solidFill>
              </a:rPr>
              <a:t>黑格尔</a:t>
            </a:r>
            <a:endParaRPr lang="zh-CN" altLang="en-US" sz="2400" dirty="0">
              <a:solidFill>
                <a:srgbClr val="0070C0"/>
              </a:solidFill>
            </a:endParaRPr>
          </a:p>
        </p:txBody>
      </p:sp>
      <p:sp>
        <p:nvSpPr>
          <p:cNvPr id="7" name="TextBox 6"/>
          <p:cNvSpPr txBox="1"/>
          <p:nvPr/>
        </p:nvSpPr>
        <p:spPr>
          <a:xfrm>
            <a:off x="35496" y="3933056"/>
            <a:ext cx="9403536" cy="1865126"/>
          </a:xfrm>
          <a:prstGeom prst="rect">
            <a:avLst/>
          </a:prstGeom>
          <a:noFill/>
        </p:spPr>
        <p:txBody>
          <a:bodyPr wrap="none" rtlCol="0">
            <a:spAutoFit/>
          </a:bodyPr>
          <a:lstStyle/>
          <a:p>
            <a:pPr>
              <a:lnSpc>
                <a:spcPct val="120000"/>
              </a:lnSpc>
            </a:pPr>
            <a:r>
              <a:rPr lang="zh-CN" altLang="en-US" sz="2400" b="1" dirty="0" smtClean="0"/>
              <a:t>逻辑规律</a:t>
            </a:r>
            <a:r>
              <a:rPr lang="zh-CN" altLang="en-US" sz="2400" dirty="0" smtClean="0"/>
              <a:t>：</a:t>
            </a:r>
            <a:endParaRPr lang="en-US" altLang="zh-CN" sz="2400" dirty="0" smtClean="0"/>
          </a:p>
          <a:p>
            <a:pPr marL="285750" indent="-285750">
              <a:lnSpc>
                <a:spcPct val="120000"/>
              </a:lnSpc>
              <a:buFont typeface="Arial" pitchFamily="34" charset="0"/>
              <a:buChar char="•"/>
            </a:pPr>
            <a:r>
              <a:rPr lang="zh-CN" altLang="en-US" sz="2400" b="1" dirty="0" smtClean="0">
                <a:solidFill>
                  <a:schemeClr val="bg1">
                    <a:lumMod val="50000"/>
                  </a:schemeClr>
                </a:solidFill>
              </a:rPr>
              <a:t>同一律</a:t>
            </a:r>
            <a:r>
              <a:rPr lang="zh-CN" altLang="en-US" sz="2400" dirty="0" smtClean="0">
                <a:solidFill>
                  <a:schemeClr val="bg1">
                    <a:lumMod val="50000"/>
                  </a:schemeClr>
                </a:solidFill>
              </a:rPr>
              <a:t>：</a:t>
            </a:r>
            <a:r>
              <a:rPr lang="zh-CN" altLang="en-US" sz="2000" dirty="0" smtClean="0"/>
              <a:t>思维的确定性表现为概念、判断自身的同一性。</a:t>
            </a:r>
            <a:r>
              <a:rPr lang="zh-CN" altLang="en-US" sz="2000" b="1" strike="sngStrike" dirty="0" smtClean="0">
                <a:latin typeface="楷体" panose="02010609060101010101" pitchFamily="49" charset="-122"/>
                <a:ea typeface="楷体" panose="02010609060101010101" pitchFamily="49" charset="-122"/>
              </a:rPr>
              <a:t>偷换概念</a:t>
            </a:r>
            <a:endParaRPr lang="en-US" altLang="zh-CN" sz="2000" b="1" strike="sngStrike" dirty="0" smtClean="0">
              <a:latin typeface="楷体" panose="02010609060101010101" pitchFamily="49" charset="-122"/>
              <a:ea typeface="楷体" panose="02010609060101010101" pitchFamily="49" charset="-122"/>
            </a:endParaRPr>
          </a:p>
          <a:p>
            <a:pPr marL="285750" indent="-285750">
              <a:lnSpc>
                <a:spcPct val="120000"/>
              </a:lnSpc>
              <a:buFont typeface="Arial" pitchFamily="34" charset="0"/>
              <a:buChar char="•"/>
            </a:pPr>
            <a:r>
              <a:rPr lang="zh-CN" altLang="en-US" sz="2400" b="1" dirty="0" smtClean="0">
                <a:solidFill>
                  <a:schemeClr val="bg1">
                    <a:lumMod val="50000"/>
                  </a:schemeClr>
                </a:solidFill>
              </a:rPr>
              <a:t>矛盾律</a:t>
            </a:r>
            <a:r>
              <a:rPr lang="zh-CN" altLang="en-US" sz="2400" dirty="0" smtClean="0">
                <a:solidFill>
                  <a:schemeClr val="bg1">
                    <a:lumMod val="50000"/>
                  </a:schemeClr>
                </a:solidFill>
              </a:rPr>
              <a:t>：</a:t>
            </a:r>
            <a:r>
              <a:rPr lang="zh-CN" altLang="en-US" sz="2000" dirty="0" smtClean="0"/>
              <a:t>思维的无矛盾性表现为思想的前后一贯，不自相矛盾。</a:t>
            </a:r>
            <a:endParaRPr lang="en-US" altLang="zh-CN" sz="2000" dirty="0" smtClean="0"/>
          </a:p>
          <a:p>
            <a:pPr marL="285750" indent="-285750">
              <a:lnSpc>
                <a:spcPct val="120000"/>
              </a:lnSpc>
              <a:buFont typeface="Arial" pitchFamily="34" charset="0"/>
              <a:buChar char="•"/>
            </a:pPr>
            <a:r>
              <a:rPr lang="zh-CN" altLang="en-US" sz="2400" b="1" dirty="0" smtClean="0"/>
              <a:t>排中律</a:t>
            </a:r>
            <a:r>
              <a:rPr lang="zh-CN" altLang="en-US" sz="2400" dirty="0" smtClean="0"/>
              <a:t>：</a:t>
            </a:r>
            <a:r>
              <a:rPr lang="zh-CN" altLang="en-US" sz="2000" dirty="0" smtClean="0"/>
              <a:t>思维的明确性表现在两个相互矛盾的思想之间排除中间的模棱两可。</a:t>
            </a:r>
          </a:p>
        </p:txBody>
      </p:sp>
      <p:sp>
        <p:nvSpPr>
          <p:cNvPr id="5" name="灯片编号占位符 4"/>
          <p:cNvSpPr>
            <a:spLocks noGrp="1"/>
          </p:cNvSpPr>
          <p:nvPr>
            <p:ph type="sldNum" sz="quarter" idx="12"/>
          </p:nvPr>
        </p:nvSpPr>
        <p:spPr/>
        <p:txBody>
          <a:bodyPr/>
          <a:lstStyle/>
          <a:p>
            <a:fld id="{09FAA2EB-B31B-427B-83D6-C33BB36153ED}" type="slidenum">
              <a:rPr lang="zh-CN" altLang="en-US" smtClean="0"/>
              <a:t>11</a:t>
            </a:fld>
            <a:endParaRPr lang="zh-CN" altLang="en-US"/>
          </a:p>
        </p:txBody>
      </p:sp>
      <p:sp>
        <p:nvSpPr>
          <p:cNvPr id="8" name="矩形 7"/>
          <p:cNvSpPr/>
          <p:nvPr/>
        </p:nvSpPr>
        <p:spPr>
          <a:xfrm>
            <a:off x="899592" y="1264692"/>
            <a:ext cx="8042862"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sz="2400" dirty="0"/>
              <a:t>1996</a:t>
            </a:r>
            <a:r>
              <a:rPr lang="zh-CN" altLang="en-US" sz="2400" dirty="0"/>
              <a:t>年，李登辉散布了一系列不利于国家统一的言论，当时外交部发言人沈国放在阐述中国政府的立场后，有记者问：</a:t>
            </a:r>
            <a:r>
              <a:rPr lang="en-US" altLang="zh-CN" sz="2400" dirty="0"/>
              <a:t>"</a:t>
            </a:r>
            <a:r>
              <a:rPr lang="zh-CN" altLang="en-US" sz="2400" b="1" dirty="0"/>
              <a:t>你们是否把李登辉看作中国人？</a:t>
            </a:r>
            <a:r>
              <a:rPr lang="en-US" altLang="zh-CN" sz="2400" dirty="0"/>
              <a:t>"</a:t>
            </a:r>
            <a:r>
              <a:rPr lang="zh-CN" altLang="en-US" sz="2400" dirty="0" smtClean="0"/>
              <a:t>，</a:t>
            </a:r>
            <a:endParaRPr lang="en-US" altLang="zh-CN" sz="2400" dirty="0" smtClean="0"/>
          </a:p>
          <a:p>
            <a:r>
              <a:rPr lang="zh-CN" altLang="en-US" sz="2400" dirty="0" smtClean="0"/>
              <a:t>这</a:t>
            </a:r>
            <a:r>
              <a:rPr lang="zh-CN" altLang="en-US" sz="2400" dirty="0"/>
              <a:t>是一个巧设陷阱的难题，说</a:t>
            </a:r>
            <a:r>
              <a:rPr lang="en-US" altLang="zh-CN" sz="2400" dirty="0"/>
              <a:t>"</a:t>
            </a:r>
            <a:r>
              <a:rPr lang="zh-CN" altLang="en-US" sz="2400" dirty="0"/>
              <a:t>是</a:t>
            </a:r>
            <a:r>
              <a:rPr lang="en-US" altLang="zh-CN" sz="2400" dirty="0"/>
              <a:t>"</a:t>
            </a:r>
            <a:r>
              <a:rPr lang="zh-CN" altLang="en-US" sz="2400" dirty="0"/>
              <a:t>或</a:t>
            </a:r>
            <a:r>
              <a:rPr lang="en-US" altLang="zh-CN" sz="2400" dirty="0"/>
              <a:t>"</a:t>
            </a:r>
            <a:r>
              <a:rPr lang="zh-CN" altLang="en-US" sz="2400" dirty="0"/>
              <a:t>不是</a:t>
            </a:r>
            <a:r>
              <a:rPr lang="en-US" altLang="zh-CN" sz="2400" dirty="0"/>
              <a:t>"</a:t>
            </a:r>
            <a:r>
              <a:rPr lang="zh-CN" altLang="en-US" sz="2400" dirty="0"/>
              <a:t>都会贻人口实</a:t>
            </a:r>
            <a:r>
              <a:rPr lang="zh-CN" altLang="en-US" sz="2400" dirty="0" smtClean="0"/>
              <a:t>。</a:t>
            </a:r>
            <a:endParaRPr lang="en-US" altLang="zh-CN" sz="2400" dirty="0" smtClean="0"/>
          </a:p>
          <a:p>
            <a:r>
              <a:rPr lang="zh-CN" altLang="en-US" sz="2400" dirty="0" smtClean="0"/>
              <a:t>于是</a:t>
            </a:r>
            <a:r>
              <a:rPr lang="zh-CN" altLang="en-US" sz="2400" dirty="0"/>
              <a:t>，沈国放这样回答：</a:t>
            </a:r>
            <a:r>
              <a:rPr lang="en-US" altLang="zh-CN" sz="2400" dirty="0"/>
              <a:t>"</a:t>
            </a:r>
            <a:r>
              <a:rPr lang="zh-CN" altLang="en-US" sz="2400" b="1" dirty="0"/>
              <a:t>真正的中国人都是反对两个中国或一中一台的</a:t>
            </a:r>
            <a:r>
              <a:rPr lang="en-US" altLang="zh-CN" sz="2400" dirty="0"/>
              <a:t>"</a:t>
            </a:r>
            <a:r>
              <a:rPr lang="zh-CN" altLang="en-US" sz="2400" dirty="0"/>
              <a:t>。可谓得体之极。</a:t>
            </a:r>
          </a:p>
        </p:txBody>
      </p:sp>
    </p:spTree>
    <p:extLst>
      <p:ext uri="{BB962C8B-B14F-4D97-AF65-F5344CB8AC3E}">
        <p14:creationId xmlns:p14="http://schemas.microsoft.com/office/powerpoint/2010/main" val="33576575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6858"/>
            <a:ext cx="8229600" cy="1025878"/>
          </a:xfrm>
        </p:spPr>
        <p:txBody>
          <a:bodyPr>
            <a:normAutofit fontScale="90000"/>
          </a:bodyPr>
          <a:lstStyle/>
          <a:p>
            <a:r>
              <a:rPr lang="zh-CN" altLang="en-US" sz="4000" b="1" dirty="0"/>
              <a:t>数字</a:t>
            </a:r>
            <a:r>
              <a:rPr lang="zh-CN" altLang="en-US" sz="4000" b="1" dirty="0">
                <a:solidFill>
                  <a:srgbClr val="FF0000"/>
                </a:solidFill>
                <a:latin typeface="楷体" pitchFamily="49" charset="-122"/>
                <a:ea typeface="楷体" pitchFamily="49" charset="-122"/>
              </a:rPr>
              <a:t>逻辑</a:t>
            </a:r>
            <a:r>
              <a:rPr lang="zh-CN" altLang="en-US" sz="4000" b="1" dirty="0" smtClean="0"/>
              <a:t> </a:t>
            </a:r>
            <a:r>
              <a:rPr lang="zh-CN" altLang="en-US" sz="3600" b="1" dirty="0" smtClean="0">
                <a:latin typeface="楷体" pitchFamily="49" charset="-122"/>
                <a:ea typeface="楷体" pitchFamily="49" charset="-122"/>
              </a:rPr>
              <a:t>与</a:t>
            </a:r>
            <a:r>
              <a:rPr lang="zh-CN" altLang="en-US" sz="5300" b="1" dirty="0" smtClean="0"/>
              <a:t> </a:t>
            </a:r>
            <a:r>
              <a:rPr lang="zh-CN" altLang="en-US" sz="4000" b="1" dirty="0" smtClean="0"/>
              <a:t>部件设计  </a:t>
            </a:r>
            <a:r>
              <a:rPr lang="en-US" altLang="zh-CN" b="1" dirty="0" smtClean="0"/>
              <a:t/>
            </a:r>
            <a:br>
              <a:rPr lang="en-US" altLang="zh-CN" b="1" dirty="0" smtClean="0"/>
            </a:br>
            <a:r>
              <a:rPr lang="en-US" altLang="zh-CN" sz="3100" b="1" dirty="0"/>
              <a:t>Digital</a:t>
            </a:r>
            <a:r>
              <a:rPr lang="en-US" altLang="zh-CN" sz="3100" b="1" dirty="0" smtClean="0"/>
              <a:t> </a:t>
            </a:r>
            <a:r>
              <a:rPr lang="en-US" altLang="zh-CN" sz="3100" b="1" dirty="0">
                <a:solidFill>
                  <a:srgbClr val="FF0000"/>
                </a:solidFill>
              </a:rPr>
              <a:t>Logic</a:t>
            </a:r>
            <a:r>
              <a:rPr lang="en-US" altLang="zh-CN" sz="3100" b="1" dirty="0" smtClean="0"/>
              <a:t> </a:t>
            </a:r>
            <a:r>
              <a:rPr lang="en-US" altLang="zh-CN" sz="2700" dirty="0" smtClean="0"/>
              <a:t>&amp;</a:t>
            </a:r>
            <a:r>
              <a:rPr lang="en-US" altLang="zh-CN" sz="3100" b="1" dirty="0" smtClean="0"/>
              <a:t> Component Design</a:t>
            </a:r>
            <a:endParaRPr lang="zh-CN" altLang="en-US" dirty="0"/>
          </a:p>
        </p:txBody>
      </p:sp>
      <p:sp>
        <p:nvSpPr>
          <p:cNvPr id="3" name="内容占位符 2"/>
          <p:cNvSpPr>
            <a:spLocks noGrp="1"/>
          </p:cNvSpPr>
          <p:nvPr>
            <p:ph idx="1"/>
          </p:nvPr>
        </p:nvSpPr>
        <p:spPr>
          <a:xfrm>
            <a:off x="107504" y="1196752"/>
            <a:ext cx="8928992" cy="1440160"/>
          </a:xfrm>
        </p:spPr>
        <p:txBody>
          <a:bodyPr>
            <a:normAutofit fontScale="85000" lnSpcReduction="10000"/>
          </a:bodyPr>
          <a:lstStyle/>
          <a:p>
            <a:pPr>
              <a:lnSpc>
                <a:spcPct val="130000"/>
              </a:lnSpc>
              <a:tabLst>
                <a:tab pos="7897813" algn="r"/>
              </a:tabLst>
            </a:pPr>
            <a:r>
              <a:rPr lang="en-US" altLang="zh-CN" sz="2800" b="1" dirty="0" smtClean="0"/>
              <a:t>logic</a:t>
            </a:r>
            <a:r>
              <a:rPr lang="en-US" altLang="zh-CN" sz="2800" dirty="0" smtClean="0"/>
              <a:t> </a:t>
            </a:r>
            <a:r>
              <a:rPr lang="zh-CN" altLang="en-US" sz="2800" b="1" dirty="0" smtClean="0"/>
              <a:t>逻辑</a:t>
            </a:r>
            <a:r>
              <a:rPr lang="en-US" altLang="zh-CN" sz="2600" dirty="0" smtClean="0"/>
              <a:t>(</a:t>
            </a:r>
            <a:r>
              <a:rPr lang="zh-CN" altLang="en-US" sz="2600" dirty="0" smtClean="0"/>
              <a:t>哲学的一个分支，研究</a:t>
            </a:r>
            <a:r>
              <a:rPr lang="zh-CN" altLang="en-US" sz="2600" b="1" dirty="0" smtClean="0">
                <a:solidFill>
                  <a:srgbClr val="FF0000"/>
                </a:solidFill>
              </a:rPr>
              <a:t>思维</a:t>
            </a:r>
            <a:r>
              <a:rPr lang="zh-CN" altLang="en-US" sz="2600" dirty="0" smtClean="0"/>
              <a:t>的形式和规律</a:t>
            </a:r>
            <a:r>
              <a:rPr lang="en-US" altLang="zh-CN" sz="2600" dirty="0" smtClean="0"/>
              <a:t>)</a:t>
            </a:r>
            <a:r>
              <a:rPr lang="zh-CN" altLang="en-US" sz="2800" dirty="0" smtClean="0"/>
              <a:t>：</a:t>
            </a:r>
            <a:r>
              <a:rPr lang="en-US" altLang="zh-CN" sz="2800" dirty="0" smtClean="0"/>
              <a:t>	</a:t>
            </a:r>
            <a:r>
              <a:rPr lang="en-US" altLang="zh-CN" sz="2400" dirty="0" smtClean="0">
                <a:solidFill>
                  <a:schemeClr val="bg1">
                    <a:lumMod val="50000"/>
                  </a:schemeClr>
                </a:solidFill>
              </a:rPr>
              <a:t>[</a:t>
            </a:r>
            <a:r>
              <a:rPr lang="zh-CN" altLang="en-US" sz="2400" dirty="0">
                <a:solidFill>
                  <a:schemeClr val="bg1">
                    <a:lumMod val="50000"/>
                  </a:schemeClr>
                </a:solidFill>
              </a:rPr>
              <a:t>词源</a:t>
            </a:r>
            <a:r>
              <a:rPr lang="zh-CN" altLang="en-US" sz="2400" dirty="0" smtClean="0">
                <a:solidFill>
                  <a:schemeClr val="bg1">
                    <a:lumMod val="50000"/>
                  </a:schemeClr>
                </a:solidFill>
              </a:rPr>
              <a:t>：</a:t>
            </a:r>
            <a:r>
              <a:rPr lang="en-US" altLang="zh-CN" sz="2400" dirty="0" smtClean="0">
                <a:solidFill>
                  <a:schemeClr val="bg1">
                    <a:lumMod val="50000"/>
                  </a:schemeClr>
                </a:solidFill>
              </a:rPr>
              <a:t>reason]</a:t>
            </a:r>
            <a:r>
              <a:rPr lang="en-US" altLang="zh-CN" sz="2400" dirty="0">
                <a:solidFill>
                  <a:schemeClr val="bg1">
                    <a:lumMod val="50000"/>
                  </a:schemeClr>
                </a:solidFill>
              </a:rPr>
              <a:t/>
            </a:r>
            <a:br>
              <a:rPr lang="en-US" altLang="zh-CN" sz="2400" dirty="0">
                <a:solidFill>
                  <a:schemeClr val="bg1">
                    <a:lumMod val="50000"/>
                  </a:schemeClr>
                </a:solidFill>
              </a:rPr>
            </a:br>
            <a:r>
              <a:rPr lang="en-US" altLang="zh-CN" sz="2600" dirty="0" smtClean="0"/>
              <a:t>a way of thinking about something that seems correct or reasonable, </a:t>
            </a:r>
            <a:br>
              <a:rPr lang="en-US" altLang="zh-CN" sz="2600" dirty="0" smtClean="0"/>
            </a:br>
            <a:r>
              <a:rPr lang="en-US" altLang="zh-CN" sz="2600" dirty="0" smtClean="0"/>
              <a:t>or a set of sensible </a:t>
            </a:r>
            <a:r>
              <a:rPr lang="en-US" altLang="zh-CN" sz="2600" b="1" dirty="0" smtClean="0">
                <a:solidFill>
                  <a:srgbClr val="FF0000"/>
                </a:solidFill>
              </a:rPr>
              <a:t>reasons</a:t>
            </a:r>
            <a:r>
              <a:rPr lang="en-US" altLang="zh-CN" sz="2600" dirty="0" smtClean="0"/>
              <a:t> for doing something.</a:t>
            </a:r>
          </a:p>
        </p:txBody>
      </p:sp>
      <p:sp>
        <p:nvSpPr>
          <p:cNvPr id="4" name="矩形 3"/>
          <p:cNvSpPr/>
          <p:nvPr/>
        </p:nvSpPr>
        <p:spPr>
          <a:xfrm>
            <a:off x="395536" y="2670011"/>
            <a:ext cx="8546918" cy="830997"/>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lnSpc>
                <a:spcPct val="120000"/>
              </a:lnSpc>
            </a:pPr>
            <a:r>
              <a:rPr lang="zh-CN" altLang="en-US" sz="2000" dirty="0"/>
              <a:t>列宁：“</a:t>
            </a:r>
            <a:r>
              <a:rPr lang="zh-CN" altLang="en-US" sz="2000" b="1" dirty="0"/>
              <a:t>任何科学都是应用逻辑</a:t>
            </a:r>
            <a:r>
              <a:rPr lang="zh-CN" altLang="en-US" sz="2000" dirty="0"/>
              <a:t>”。</a:t>
            </a:r>
          </a:p>
          <a:p>
            <a:pPr>
              <a:lnSpc>
                <a:spcPct val="120000"/>
              </a:lnSpc>
            </a:pPr>
            <a:r>
              <a:rPr lang="zh-CN" altLang="en-US" sz="2000" b="1" dirty="0" smtClean="0">
                <a:solidFill>
                  <a:srgbClr val="FFFF00"/>
                </a:solidFill>
              </a:rPr>
              <a:t>逻辑学</a:t>
            </a:r>
            <a:r>
              <a:rPr lang="zh-CN" altLang="en-US" sz="2000" dirty="0" smtClean="0"/>
              <a:t>：研究推理、论证及其规律，以及一些逻辑方法的科学。</a:t>
            </a:r>
            <a:endParaRPr lang="en-US" altLang="zh-CN" sz="2000" dirty="0" smtClean="0"/>
          </a:p>
        </p:txBody>
      </p:sp>
      <p:sp>
        <p:nvSpPr>
          <p:cNvPr id="6" name="矩形 5"/>
          <p:cNvSpPr/>
          <p:nvPr/>
        </p:nvSpPr>
        <p:spPr>
          <a:xfrm>
            <a:off x="4067944" y="3789040"/>
            <a:ext cx="4769254" cy="461665"/>
          </a:xfrm>
          <a:prstGeom prst="rect">
            <a:avLst/>
          </a:prstGeom>
        </p:spPr>
        <p:txBody>
          <a:bodyPr wrap="none">
            <a:spAutoFit/>
          </a:bodyPr>
          <a:lstStyle/>
          <a:p>
            <a:r>
              <a:rPr lang="zh-CN" altLang="en-US" sz="2400" b="1" dirty="0" smtClean="0">
                <a:solidFill>
                  <a:srgbClr val="0070C0"/>
                </a:solidFill>
              </a:rPr>
              <a:t>逻辑是一切思考的基础</a:t>
            </a:r>
            <a:r>
              <a:rPr lang="zh-CN" altLang="en-US" sz="2400" dirty="0" smtClean="0">
                <a:solidFill>
                  <a:srgbClr val="0070C0"/>
                </a:solidFill>
              </a:rPr>
              <a:t>。</a:t>
            </a:r>
            <a:r>
              <a:rPr lang="en-US" altLang="zh-CN" sz="2000" dirty="0" smtClean="0">
                <a:solidFill>
                  <a:srgbClr val="0070C0"/>
                </a:solidFill>
              </a:rPr>
              <a:t>(</a:t>
            </a:r>
            <a:r>
              <a:rPr lang="zh-CN" altLang="en-US" sz="2000" dirty="0" smtClean="0">
                <a:solidFill>
                  <a:srgbClr val="0070C0"/>
                </a:solidFill>
              </a:rPr>
              <a:t>德</a:t>
            </a:r>
            <a:r>
              <a:rPr lang="en-US" altLang="zh-CN" sz="2000" dirty="0" smtClean="0">
                <a:solidFill>
                  <a:srgbClr val="0070C0"/>
                </a:solidFill>
              </a:rPr>
              <a:t>)</a:t>
            </a:r>
            <a:r>
              <a:rPr lang="zh-CN" altLang="en-US" sz="2000" dirty="0" smtClean="0">
                <a:solidFill>
                  <a:srgbClr val="0070C0"/>
                </a:solidFill>
              </a:rPr>
              <a:t>黑格尔</a:t>
            </a:r>
            <a:endParaRPr lang="zh-CN" altLang="en-US" sz="2400" dirty="0">
              <a:solidFill>
                <a:srgbClr val="0070C0"/>
              </a:solidFill>
            </a:endParaRPr>
          </a:p>
        </p:txBody>
      </p:sp>
      <p:sp>
        <p:nvSpPr>
          <p:cNvPr id="7" name="TextBox 6"/>
          <p:cNvSpPr txBox="1"/>
          <p:nvPr/>
        </p:nvSpPr>
        <p:spPr>
          <a:xfrm>
            <a:off x="35496" y="3933056"/>
            <a:ext cx="9217024" cy="2751522"/>
          </a:xfrm>
          <a:prstGeom prst="rect">
            <a:avLst/>
          </a:prstGeom>
          <a:noFill/>
        </p:spPr>
        <p:txBody>
          <a:bodyPr wrap="square" rtlCol="0">
            <a:spAutoFit/>
          </a:bodyPr>
          <a:lstStyle/>
          <a:p>
            <a:pPr>
              <a:lnSpc>
                <a:spcPct val="120000"/>
              </a:lnSpc>
            </a:pPr>
            <a:r>
              <a:rPr lang="zh-CN" altLang="en-US" sz="2400" b="1" dirty="0" smtClean="0"/>
              <a:t>逻辑规律</a:t>
            </a:r>
            <a:r>
              <a:rPr lang="zh-CN" altLang="en-US" sz="2400" dirty="0" smtClean="0"/>
              <a:t>：</a:t>
            </a:r>
            <a:endParaRPr lang="en-US" altLang="zh-CN" sz="2400" dirty="0" smtClean="0"/>
          </a:p>
          <a:p>
            <a:pPr marL="285750" indent="-285750">
              <a:lnSpc>
                <a:spcPct val="120000"/>
              </a:lnSpc>
              <a:buFont typeface="Arial" pitchFamily="34" charset="0"/>
              <a:buChar char="•"/>
            </a:pPr>
            <a:r>
              <a:rPr lang="zh-CN" altLang="en-US" sz="2400" b="1" dirty="0" smtClean="0">
                <a:solidFill>
                  <a:schemeClr val="bg1">
                    <a:lumMod val="50000"/>
                  </a:schemeClr>
                </a:solidFill>
              </a:rPr>
              <a:t>同一律</a:t>
            </a:r>
            <a:r>
              <a:rPr lang="zh-CN" altLang="en-US" sz="2400" dirty="0" smtClean="0">
                <a:solidFill>
                  <a:schemeClr val="bg1">
                    <a:lumMod val="50000"/>
                  </a:schemeClr>
                </a:solidFill>
              </a:rPr>
              <a:t>：</a:t>
            </a:r>
            <a:r>
              <a:rPr lang="zh-CN" altLang="en-US" sz="2000" dirty="0" smtClean="0"/>
              <a:t>思维的确定性表现为概念、判断自身的同一性。</a:t>
            </a:r>
            <a:r>
              <a:rPr lang="zh-CN" altLang="en-US" sz="2000" b="1" strike="sngStrike" dirty="0" smtClean="0">
                <a:latin typeface="楷体" panose="02010609060101010101" pitchFamily="49" charset="-122"/>
                <a:ea typeface="楷体" panose="02010609060101010101" pitchFamily="49" charset="-122"/>
              </a:rPr>
              <a:t>偷换概念</a:t>
            </a:r>
            <a:endParaRPr lang="en-US" altLang="zh-CN" sz="2000" b="1" strike="sngStrike" dirty="0" smtClean="0">
              <a:latin typeface="楷体" panose="02010609060101010101" pitchFamily="49" charset="-122"/>
              <a:ea typeface="楷体" panose="02010609060101010101" pitchFamily="49" charset="-122"/>
            </a:endParaRPr>
          </a:p>
          <a:p>
            <a:pPr marL="285750" indent="-285750">
              <a:lnSpc>
                <a:spcPct val="120000"/>
              </a:lnSpc>
              <a:buFont typeface="Arial" pitchFamily="34" charset="0"/>
              <a:buChar char="•"/>
            </a:pPr>
            <a:r>
              <a:rPr lang="zh-CN" altLang="en-US" sz="2400" b="1" dirty="0" smtClean="0">
                <a:solidFill>
                  <a:schemeClr val="bg1">
                    <a:lumMod val="50000"/>
                  </a:schemeClr>
                </a:solidFill>
              </a:rPr>
              <a:t>矛盾律</a:t>
            </a:r>
            <a:r>
              <a:rPr lang="zh-CN" altLang="en-US" sz="2400" dirty="0" smtClean="0">
                <a:solidFill>
                  <a:schemeClr val="bg1">
                    <a:lumMod val="50000"/>
                  </a:schemeClr>
                </a:solidFill>
              </a:rPr>
              <a:t>：</a:t>
            </a:r>
            <a:r>
              <a:rPr lang="zh-CN" altLang="en-US" sz="2000" dirty="0" smtClean="0"/>
              <a:t>思维的无矛盾性表现为思想的前后一贯，不自相矛盾。</a:t>
            </a:r>
            <a:endParaRPr lang="en-US" altLang="zh-CN" sz="2000" dirty="0" smtClean="0"/>
          </a:p>
          <a:p>
            <a:pPr marL="285750" indent="-285750">
              <a:lnSpc>
                <a:spcPct val="120000"/>
              </a:lnSpc>
              <a:buFont typeface="Arial" pitchFamily="34" charset="0"/>
              <a:buChar char="•"/>
            </a:pPr>
            <a:r>
              <a:rPr lang="zh-CN" altLang="en-US" sz="2400" b="1" dirty="0" smtClean="0"/>
              <a:t>排中律</a:t>
            </a:r>
            <a:r>
              <a:rPr lang="zh-CN" altLang="en-US" sz="2400" dirty="0" smtClean="0"/>
              <a:t>：</a:t>
            </a:r>
            <a:r>
              <a:rPr lang="zh-CN" altLang="en-US" sz="2000" dirty="0" smtClean="0"/>
              <a:t>思维的明确性表现在两个相互矛盾的思想之间排除中间的模棱两可。</a:t>
            </a:r>
          </a:p>
          <a:p>
            <a:pPr marL="285750" indent="-285750">
              <a:lnSpc>
                <a:spcPct val="120000"/>
              </a:lnSpc>
              <a:buFont typeface="Arial" pitchFamily="34" charset="0"/>
              <a:buChar char="•"/>
            </a:pPr>
            <a:r>
              <a:rPr lang="zh-CN" altLang="en-US" sz="2400" dirty="0" smtClean="0"/>
              <a:t>反演律（</a:t>
            </a:r>
            <a:r>
              <a:rPr lang="zh-CN" altLang="en-US" sz="2400" dirty="0" smtClean="0">
                <a:hlinkClick r:id="rId3"/>
              </a:rPr>
              <a:t>摩根定律</a:t>
            </a:r>
            <a:r>
              <a:rPr lang="zh-CN" altLang="en-US" sz="2400" dirty="0" smtClean="0"/>
              <a:t>）</a:t>
            </a:r>
            <a:r>
              <a:rPr lang="en-US" altLang="zh-CN" sz="2400" dirty="0" smtClean="0"/>
              <a:t>: </a:t>
            </a:r>
            <a:r>
              <a:rPr lang="zh-CN" altLang="en-US" dirty="0" smtClean="0"/>
              <a:t>非</a:t>
            </a:r>
            <a:r>
              <a:rPr lang="en-US" altLang="zh-CN" dirty="0"/>
              <a:t>(P </a:t>
            </a:r>
            <a:r>
              <a:rPr lang="zh-CN" altLang="en-US" dirty="0"/>
              <a:t>且 </a:t>
            </a:r>
            <a:r>
              <a:rPr lang="en-US" altLang="zh-CN" dirty="0"/>
              <a:t>Q) = (</a:t>
            </a:r>
            <a:r>
              <a:rPr lang="zh-CN" altLang="en-US" dirty="0"/>
              <a:t>非 </a:t>
            </a:r>
            <a:r>
              <a:rPr lang="en-US" altLang="zh-CN" dirty="0"/>
              <a:t>P) </a:t>
            </a:r>
            <a:r>
              <a:rPr lang="zh-CN" altLang="en-US" dirty="0"/>
              <a:t>或 </a:t>
            </a:r>
            <a:r>
              <a:rPr lang="en-US" altLang="zh-CN" dirty="0"/>
              <a:t>(</a:t>
            </a:r>
            <a:r>
              <a:rPr lang="zh-CN" altLang="en-US" dirty="0"/>
              <a:t>非 </a:t>
            </a:r>
            <a:r>
              <a:rPr lang="en-US" altLang="zh-CN" dirty="0"/>
              <a:t>Q</a:t>
            </a:r>
            <a:r>
              <a:rPr lang="en-US" altLang="zh-CN" dirty="0" smtClean="0"/>
              <a:t>)</a:t>
            </a:r>
            <a:r>
              <a:rPr lang="zh-CN" altLang="en-US" dirty="0" smtClean="0"/>
              <a:t>、非</a:t>
            </a:r>
            <a:r>
              <a:rPr lang="en-US" altLang="zh-CN" dirty="0"/>
              <a:t>(P </a:t>
            </a:r>
            <a:r>
              <a:rPr lang="zh-CN" altLang="en-US" dirty="0"/>
              <a:t>或 </a:t>
            </a:r>
            <a:r>
              <a:rPr lang="en-US" altLang="zh-CN" dirty="0"/>
              <a:t>Q) = (</a:t>
            </a:r>
            <a:r>
              <a:rPr lang="zh-CN" altLang="en-US" dirty="0"/>
              <a:t>非 </a:t>
            </a:r>
            <a:r>
              <a:rPr lang="en-US" altLang="zh-CN" dirty="0"/>
              <a:t>P) </a:t>
            </a:r>
            <a:r>
              <a:rPr lang="zh-CN" altLang="en-US" dirty="0"/>
              <a:t>且 </a:t>
            </a:r>
            <a:r>
              <a:rPr lang="en-US" altLang="zh-CN" dirty="0"/>
              <a:t>(</a:t>
            </a:r>
            <a:r>
              <a:rPr lang="zh-CN" altLang="en-US" dirty="0"/>
              <a:t>非 </a:t>
            </a:r>
            <a:r>
              <a:rPr lang="en-US" altLang="zh-CN" dirty="0"/>
              <a:t>Q)</a:t>
            </a:r>
            <a:endParaRPr lang="en-US" altLang="zh-CN" dirty="0" smtClean="0"/>
          </a:p>
          <a:p>
            <a:pPr marL="285750" indent="-285750">
              <a:lnSpc>
                <a:spcPct val="120000"/>
              </a:lnSpc>
              <a:buFont typeface="Arial" pitchFamily="34" charset="0"/>
              <a:buChar char="•"/>
            </a:pPr>
            <a:r>
              <a:rPr lang="zh-CN" altLang="en-US" sz="2400" dirty="0" smtClean="0"/>
              <a:t>内涵与外延间反变关系规律</a:t>
            </a:r>
            <a:r>
              <a:rPr lang="en-US" altLang="zh-CN" sz="2400" dirty="0" smtClean="0"/>
              <a:t>.</a:t>
            </a:r>
            <a:endParaRPr lang="zh-CN" altLang="en-US" sz="2400" dirty="0"/>
          </a:p>
        </p:txBody>
      </p:sp>
      <p:sp>
        <p:nvSpPr>
          <p:cNvPr id="5" name="灯片编号占位符 4"/>
          <p:cNvSpPr>
            <a:spLocks noGrp="1"/>
          </p:cNvSpPr>
          <p:nvPr>
            <p:ph type="sldNum" sz="quarter" idx="12"/>
          </p:nvPr>
        </p:nvSpPr>
        <p:spPr/>
        <p:txBody>
          <a:bodyPr/>
          <a:lstStyle/>
          <a:p>
            <a:fld id="{09FAA2EB-B31B-427B-83D6-C33BB36153ED}" type="slidenum">
              <a:rPr lang="zh-CN" altLang="en-US" smtClean="0"/>
              <a:t>12</a:t>
            </a:fld>
            <a:endParaRPr lang="zh-CN" altLang="en-US"/>
          </a:p>
        </p:txBody>
      </p:sp>
    </p:spTree>
    <p:extLst>
      <p:ext uri="{BB962C8B-B14F-4D97-AF65-F5344CB8AC3E}">
        <p14:creationId xmlns:p14="http://schemas.microsoft.com/office/powerpoint/2010/main" val="40944342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864096"/>
          </a:xfrm>
        </p:spPr>
        <p:txBody>
          <a:bodyPr>
            <a:normAutofit/>
          </a:bodyPr>
          <a:lstStyle/>
          <a:p>
            <a:r>
              <a:rPr lang="zh-CN" altLang="en-US" sz="4000" b="1" dirty="0" smtClean="0"/>
              <a:t>目 录</a:t>
            </a:r>
            <a:endParaRPr lang="zh-CN" altLang="en-US" dirty="0"/>
          </a:p>
        </p:txBody>
      </p:sp>
      <p:sp>
        <p:nvSpPr>
          <p:cNvPr id="5" name="内容占位符 4"/>
          <p:cNvSpPr>
            <a:spLocks noGrp="1"/>
          </p:cNvSpPr>
          <p:nvPr>
            <p:ph idx="1"/>
          </p:nvPr>
        </p:nvSpPr>
        <p:spPr>
          <a:xfrm>
            <a:off x="107504" y="1556792"/>
            <a:ext cx="8229600" cy="4941168"/>
          </a:xfrm>
        </p:spPr>
        <p:txBody>
          <a:bodyPr>
            <a:noAutofit/>
          </a:bodyPr>
          <a:lstStyle/>
          <a:p>
            <a:pPr marL="0" indent="0">
              <a:lnSpc>
                <a:spcPct val="140000"/>
              </a:lnSpc>
              <a:buNone/>
            </a:pPr>
            <a:r>
              <a:rPr lang="zh-CN" altLang="zh-CN" sz="2400" dirty="0"/>
              <a:t>第</a:t>
            </a:r>
            <a:r>
              <a:rPr lang="en-US" altLang="zh-CN" sz="2400" dirty="0"/>
              <a:t>1</a:t>
            </a:r>
            <a:r>
              <a:rPr lang="zh-CN" altLang="zh-CN" sz="2400" dirty="0"/>
              <a:t>章　</a:t>
            </a:r>
            <a:r>
              <a:rPr lang="zh-CN" altLang="zh-CN" sz="2400" dirty="0" smtClean="0"/>
              <a:t>二进制数 </a:t>
            </a:r>
            <a:r>
              <a:rPr lang="en-US" altLang="zh-CN" sz="2400" dirty="0" smtClean="0"/>
              <a:t>   </a:t>
            </a:r>
            <a:r>
              <a:rPr lang="zh-CN" altLang="zh-CN" sz="2400" dirty="0" smtClean="0">
                <a:solidFill>
                  <a:schemeClr val="bg1">
                    <a:lumMod val="50000"/>
                  </a:schemeClr>
                </a:solidFill>
                <a:latin typeface="楷体" pitchFamily="49" charset="-122"/>
                <a:ea typeface="楷体" pitchFamily="49" charset="-122"/>
              </a:rPr>
              <a:t>计算机</a:t>
            </a:r>
            <a:r>
              <a:rPr lang="zh-CN" altLang="zh-CN" sz="2400" dirty="0">
                <a:solidFill>
                  <a:schemeClr val="bg1">
                    <a:lumMod val="50000"/>
                  </a:schemeClr>
                </a:solidFill>
                <a:latin typeface="楷体" pitchFamily="49" charset="-122"/>
                <a:ea typeface="楷体" pitchFamily="49" charset="-122"/>
              </a:rPr>
              <a:t>中的“数”</a:t>
            </a:r>
          </a:p>
          <a:p>
            <a:pPr marL="0" indent="0">
              <a:lnSpc>
                <a:spcPct val="140000"/>
              </a:lnSpc>
              <a:buNone/>
            </a:pPr>
            <a:r>
              <a:rPr lang="zh-CN" altLang="zh-CN" sz="2400" dirty="0"/>
              <a:t>第</a:t>
            </a:r>
            <a:r>
              <a:rPr lang="en-US" altLang="zh-CN" sz="2400" dirty="0"/>
              <a:t>2</a:t>
            </a:r>
            <a:r>
              <a:rPr lang="zh-CN" altLang="zh-CN" sz="2400" dirty="0"/>
              <a:t>章　</a:t>
            </a:r>
            <a:r>
              <a:rPr lang="zh-CN" altLang="en-US" sz="2400" dirty="0" smtClean="0"/>
              <a:t>组合</a:t>
            </a:r>
            <a:r>
              <a:rPr lang="zh-CN" altLang="zh-CN" sz="2400" dirty="0" smtClean="0"/>
              <a:t>逻辑</a:t>
            </a:r>
            <a:r>
              <a:rPr lang="zh-CN" altLang="en-US" sz="2400" dirty="0"/>
              <a:t>设计</a:t>
            </a:r>
            <a:r>
              <a:rPr lang="zh-CN" altLang="zh-CN" sz="2400" dirty="0" smtClean="0"/>
              <a:t> </a:t>
            </a:r>
            <a:endParaRPr lang="zh-CN" altLang="zh-CN" sz="2400" dirty="0"/>
          </a:p>
          <a:p>
            <a:pPr marL="0" indent="0">
              <a:lnSpc>
                <a:spcPct val="140000"/>
              </a:lnSpc>
              <a:buNone/>
            </a:pPr>
            <a:r>
              <a:rPr lang="zh-CN" altLang="zh-CN" sz="2400" dirty="0"/>
              <a:t>第</a:t>
            </a:r>
            <a:r>
              <a:rPr lang="en-US" altLang="zh-CN" sz="2400" dirty="0"/>
              <a:t>3</a:t>
            </a:r>
            <a:r>
              <a:rPr lang="zh-CN" altLang="zh-CN" sz="2400" dirty="0"/>
              <a:t>章　</a:t>
            </a:r>
            <a:r>
              <a:rPr lang="zh-CN" altLang="en-US" sz="2400" dirty="0" smtClean="0"/>
              <a:t>时序逻辑设计</a:t>
            </a:r>
            <a:r>
              <a:rPr lang="zh-CN" altLang="zh-CN" sz="2400" dirty="0" smtClean="0"/>
              <a:t> </a:t>
            </a:r>
            <a:endParaRPr lang="zh-CN" altLang="zh-CN" sz="2400" dirty="0"/>
          </a:p>
          <a:p>
            <a:pPr marL="0" indent="0">
              <a:lnSpc>
                <a:spcPct val="140000"/>
              </a:lnSpc>
              <a:buNone/>
            </a:pPr>
            <a:r>
              <a:rPr lang="zh-CN" altLang="zh-CN" sz="2400" dirty="0"/>
              <a:t>第</a:t>
            </a:r>
            <a:r>
              <a:rPr lang="en-US" altLang="zh-CN" sz="2400" dirty="0"/>
              <a:t>4</a:t>
            </a:r>
            <a:r>
              <a:rPr lang="zh-CN" altLang="zh-CN" sz="2400" dirty="0"/>
              <a:t>章　</a:t>
            </a:r>
            <a:r>
              <a:rPr lang="zh-CN" altLang="en-US" sz="2400" dirty="0" smtClean="0"/>
              <a:t>硬件描述语言</a:t>
            </a:r>
            <a:endParaRPr lang="zh-CN" altLang="zh-CN" sz="2400" dirty="0"/>
          </a:p>
          <a:p>
            <a:pPr marL="0" indent="0">
              <a:lnSpc>
                <a:spcPct val="140000"/>
              </a:lnSpc>
              <a:buNone/>
            </a:pPr>
            <a:r>
              <a:rPr lang="zh-CN" altLang="zh-CN" sz="2400" dirty="0"/>
              <a:t>第</a:t>
            </a:r>
            <a:r>
              <a:rPr lang="en-US" altLang="zh-CN" sz="2400" dirty="0"/>
              <a:t>5</a:t>
            </a:r>
            <a:r>
              <a:rPr lang="zh-CN" altLang="zh-CN" sz="2400" dirty="0"/>
              <a:t>章　</a:t>
            </a:r>
            <a:r>
              <a:rPr lang="zh-CN" altLang="en-US" sz="2400" dirty="0" smtClean="0"/>
              <a:t>数字模块</a:t>
            </a:r>
            <a:endParaRPr lang="zh-CN" altLang="zh-CN" sz="2400" b="1" dirty="0">
              <a:solidFill>
                <a:schemeClr val="accent6">
                  <a:lumMod val="75000"/>
                </a:schemeClr>
              </a:solidFill>
            </a:endParaRPr>
          </a:p>
          <a:p>
            <a:pPr marL="0" indent="0">
              <a:lnSpc>
                <a:spcPct val="140000"/>
              </a:lnSpc>
              <a:buNone/>
            </a:pPr>
            <a:r>
              <a:rPr lang="zh-CN" altLang="zh-CN" sz="2400" dirty="0">
                <a:solidFill>
                  <a:schemeClr val="bg1">
                    <a:lumMod val="65000"/>
                  </a:schemeClr>
                </a:solidFill>
              </a:rPr>
              <a:t>第</a:t>
            </a:r>
            <a:r>
              <a:rPr lang="en-US" altLang="zh-CN" sz="2400" dirty="0">
                <a:solidFill>
                  <a:schemeClr val="bg1">
                    <a:lumMod val="65000"/>
                  </a:schemeClr>
                </a:solidFill>
              </a:rPr>
              <a:t>6</a:t>
            </a:r>
            <a:r>
              <a:rPr lang="zh-CN" altLang="zh-CN" sz="2400" dirty="0">
                <a:solidFill>
                  <a:schemeClr val="bg1">
                    <a:lumMod val="65000"/>
                  </a:schemeClr>
                </a:solidFill>
              </a:rPr>
              <a:t>章　</a:t>
            </a:r>
            <a:r>
              <a:rPr lang="zh-CN" altLang="en-US" sz="2400" dirty="0" smtClean="0">
                <a:solidFill>
                  <a:schemeClr val="bg1">
                    <a:lumMod val="65000"/>
                  </a:schemeClr>
                </a:solidFill>
              </a:rPr>
              <a:t>体系结构</a:t>
            </a:r>
            <a:endParaRPr lang="zh-CN" altLang="zh-CN" sz="2400" dirty="0">
              <a:solidFill>
                <a:schemeClr val="bg1">
                  <a:lumMod val="65000"/>
                </a:schemeClr>
              </a:solidFill>
            </a:endParaRPr>
          </a:p>
          <a:p>
            <a:pPr marL="0" indent="0">
              <a:lnSpc>
                <a:spcPct val="140000"/>
              </a:lnSpc>
              <a:buNone/>
            </a:pPr>
            <a:r>
              <a:rPr lang="zh-CN" altLang="zh-CN" sz="2400" dirty="0">
                <a:solidFill>
                  <a:schemeClr val="bg1">
                    <a:lumMod val="65000"/>
                  </a:schemeClr>
                </a:solidFill>
              </a:rPr>
              <a:t>第</a:t>
            </a:r>
            <a:r>
              <a:rPr lang="en-US" altLang="zh-CN" sz="2400" dirty="0">
                <a:solidFill>
                  <a:schemeClr val="bg1">
                    <a:lumMod val="65000"/>
                  </a:schemeClr>
                </a:solidFill>
              </a:rPr>
              <a:t>7</a:t>
            </a:r>
            <a:r>
              <a:rPr lang="zh-CN" altLang="zh-CN" sz="2400" dirty="0">
                <a:solidFill>
                  <a:schemeClr val="bg1">
                    <a:lumMod val="65000"/>
                  </a:schemeClr>
                </a:solidFill>
              </a:rPr>
              <a:t>章　</a:t>
            </a:r>
            <a:r>
              <a:rPr lang="zh-CN" altLang="en-US" sz="2400" dirty="0" smtClean="0">
                <a:solidFill>
                  <a:schemeClr val="bg1">
                    <a:lumMod val="65000"/>
                  </a:schemeClr>
                </a:solidFill>
              </a:rPr>
              <a:t>微体系结构</a:t>
            </a:r>
            <a:endParaRPr lang="zh-CN" altLang="zh-CN" sz="2400" dirty="0">
              <a:solidFill>
                <a:schemeClr val="bg1">
                  <a:lumMod val="65000"/>
                </a:schemeClr>
              </a:solidFill>
            </a:endParaRPr>
          </a:p>
          <a:p>
            <a:pPr marL="0" indent="0">
              <a:lnSpc>
                <a:spcPct val="140000"/>
              </a:lnSpc>
              <a:buNone/>
            </a:pPr>
            <a:r>
              <a:rPr lang="zh-CN" altLang="zh-CN" sz="2400" dirty="0">
                <a:solidFill>
                  <a:schemeClr val="bg1">
                    <a:lumMod val="65000"/>
                  </a:schemeClr>
                </a:solidFill>
              </a:rPr>
              <a:t>第</a:t>
            </a:r>
            <a:r>
              <a:rPr lang="en-US" altLang="zh-CN" sz="2400" dirty="0">
                <a:solidFill>
                  <a:schemeClr val="bg1">
                    <a:lumMod val="65000"/>
                  </a:schemeClr>
                </a:solidFill>
              </a:rPr>
              <a:t>8</a:t>
            </a:r>
            <a:r>
              <a:rPr lang="zh-CN" altLang="zh-CN" sz="2400" dirty="0">
                <a:solidFill>
                  <a:schemeClr val="bg1">
                    <a:lumMod val="65000"/>
                  </a:schemeClr>
                </a:solidFill>
              </a:rPr>
              <a:t>章　</a:t>
            </a:r>
            <a:r>
              <a:rPr lang="zh-CN" altLang="en-US" sz="2400" dirty="0" smtClean="0">
                <a:solidFill>
                  <a:schemeClr val="bg1">
                    <a:lumMod val="65000"/>
                  </a:schemeClr>
                </a:solidFill>
              </a:rPr>
              <a:t>存储器和输入</a:t>
            </a:r>
            <a:r>
              <a:rPr lang="en-US" altLang="zh-CN" sz="2400" dirty="0" smtClean="0">
                <a:solidFill>
                  <a:schemeClr val="bg1">
                    <a:lumMod val="65000"/>
                  </a:schemeClr>
                </a:solidFill>
              </a:rPr>
              <a:t>/</a:t>
            </a:r>
            <a:r>
              <a:rPr lang="zh-CN" altLang="en-US" sz="2400" dirty="0" smtClean="0">
                <a:solidFill>
                  <a:schemeClr val="bg1">
                    <a:lumMod val="65000"/>
                  </a:schemeClr>
                </a:solidFill>
              </a:rPr>
              <a:t>输出系统</a:t>
            </a:r>
            <a:endParaRPr lang="zh-CN" altLang="zh-CN" sz="2400" dirty="0">
              <a:solidFill>
                <a:schemeClr val="bg1">
                  <a:lumMod val="65000"/>
                </a:schemeClr>
              </a:solidFill>
            </a:endParaRPr>
          </a:p>
        </p:txBody>
      </p:sp>
      <p:sp>
        <p:nvSpPr>
          <p:cNvPr id="4" name="灯片编号占位符 3"/>
          <p:cNvSpPr>
            <a:spLocks noGrp="1"/>
          </p:cNvSpPr>
          <p:nvPr>
            <p:ph type="sldNum" sz="quarter" idx="12"/>
          </p:nvPr>
        </p:nvSpPr>
        <p:spPr/>
        <p:txBody>
          <a:bodyPr/>
          <a:lstStyle/>
          <a:p>
            <a:fld id="{09FAA2EB-B31B-427B-83D6-C33BB36153ED}" type="slidenum">
              <a:rPr lang="zh-CN" altLang="en-US" smtClean="0"/>
              <a:t>13</a:t>
            </a:fld>
            <a:endParaRPr lang="zh-CN" altLang="en-US"/>
          </a:p>
        </p:txBody>
      </p:sp>
      <p:pic>
        <p:nvPicPr>
          <p:cNvPr id="15" name="Picture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1198" y="1052736"/>
            <a:ext cx="3940930" cy="5654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76729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57200" y="116632"/>
            <a:ext cx="8229600" cy="792088"/>
          </a:xfrm>
        </p:spPr>
        <p:txBody>
          <a:bodyPr/>
          <a:lstStyle/>
          <a:p>
            <a:pPr eaLnBrk="1" hangingPunct="1"/>
            <a:r>
              <a:rPr lang="en-US" altLang="zh-CN" dirty="0" smtClean="0"/>
              <a:t>Contents</a:t>
            </a:r>
          </a:p>
        </p:txBody>
      </p:sp>
      <p:sp>
        <p:nvSpPr>
          <p:cNvPr id="4099" name="Rectangle 3"/>
          <p:cNvSpPr>
            <a:spLocks noGrp="1" noChangeArrowheads="1"/>
          </p:cNvSpPr>
          <p:nvPr>
            <p:ph idx="1"/>
          </p:nvPr>
        </p:nvSpPr>
        <p:spPr>
          <a:xfrm>
            <a:off x="395536" y="1052736"/>
            <a:ext cx="3399536" cy="5668739"/>
          </a:xfrm>
        </p:spPr>
        <p:txBody>
          <a:bodyPr>
            <a:normAutofit fontScale="92500"/>
          </a:bodyPr>
          <a:lstStyle/>
          <a:p>
            <a:pPr marL="0" indent="0" eaLnBrk="1" hangingPunct="1">
              <a:lnSpc>
                <a:spcPct val="150000"/>
              </a:lnSpc>
              <a:buNone/>
              <a:tabLst>
                <a:tab pos="5743575" algn="l"/>
              </a:tabLst>
            </a:pPr>
            <a:r>
              <a:rPr lang="en-US" altLang="zh-CN" sz="2600" dirty="0" smtClean="0"/>
              <a:t>1.1 </a:t>
            </a:r>
            <a:r>
              <a:rPr lang="zh-CN" altLang="en-US" sz="2600" dirty="0" smtClean="0"/>
              <a:t>课程计划</a:t>
            </a:r>
            <a:endParaRPr lang="en-US" altLang="zh-CN" sz="2600" dirty="0" smtClean="0"/>
          </a:p>
          <a:p>
            <a:pPr marL="0" indent="0" eaLnBrk="1" hangingPunct="1">
              <a:lnSpc>
                <a:spcPct val="150000"/>
              </a:lnSpc>
              <a:buNone/>
              <a:tabLst>
                <a:tab pos="5743575" algn="l"/>
              </a:tabLst>
            </a:pPr>
            <a:r>
              <a:rPr lang="en-US" altLang="zh-CN" sz="2600" dirty="0" smtClean="0"/>
              <a:t>1.2 </a:t>
            </a:r>
            <a:r>
              <a:rPr lang="zh-CN" altLang="en-US" sz="2600" dirty="0" smtClean="0"/>
              <a:t>控制复杂性的艺术</a:t>
            </a:r>
            <a:endParaRPr lang="en-US" altLang="zh-CN" sz="2600" dirty="0" smtClean="0"/>
          </a:p>
          <a:p>
            <a:pPr marL="0" indent="0" eaLnBrk="1" hangingPunct="1">
              <a:lnSpc>
                <a:spcPct val="150000"/>
              </a:lnSpc>
              <a:buNone/>
              <a:tabLst>
                <a:tab pos="5743575" algn="l"/>
              </a:tabLst>
            </a:pPr>
            <a:r>
              <a:rPr lang="en-US" altLang="zh-CN" sz="2600" dirty="0" smtClean="0"/>
              <a:t>1.3 </a:t>
            </a:r>
            <a:r>
              <a:rPr lang="zh-CN" altLang="en-US" sz="2600" dirty="0" smtClean="0"/>
              <a:t>数字抽象</a:t>
            </a:r>
            <a:endParaRPr lang="en-US" altLang="zh-CN" sz="2600" dirty="0" smtClean="0"/>
          </a:p>
          <a:p>
            <a:pPr marL="0" indent="0" eaLnBrk="1" hangingPunct="1">
              <a:lnSpc>
                <a:spcPct val="150000"/>
              </a:lnSpc>
              <a:buNone/>
            </a:pPr>
            <a:r>
              <a:rPr lang="en-US" altLang="zh-CN" sz="2600" dirty="0" smtClean="0"/>
              <a:t>1.4 </a:t>
            </a:r>
            <a:r>
              <a:rPr lang="zh-CN" altLang="en-US" sz="2600" b="1" dirty="0" smtClean="0"/>
              <a:t>数制</a:t>
            </a:r>
            <a:endParaRPr lang="en-US" altLang="zh-CN" sz="2600" b="1" dirty="0" smtClean="0"/>
          </a:p>
          <a:p>
            <a:pPr marL="0" indent="0" eaLnBrk="1" hangingPunct="1">
              <a:lnSpc>
                <a:spcPct val="150000"/>
              </a:lnSpc>
              <a:buNone/>
              <a:tabLst>
                <a:tab pos="5743575" algn="l"/>
              </a:tabLst>
            </a:pPr>
            <a:r>
              <a:rPr lang="en-US" altLang="zh-CN" sz="2600" dirty="0" smtClean="0"/>
              <a:t>1.5 </a:t>
            </a:r>
            <a:r>
              <a:rPr lang="zh-CN" altLang="en-US" sz="2600" b="1" dirty="0" smtClean="0"/>
              <a:t>逻辑门</a:t>
            </a:r>
            <a:endParaRPr lang="en-US" altLang="zh-CN" sz="2600" b="1" dirty="0" smtClean="0"/>
          </a:p>
          <a:p>
            <a:pPr marL="0" indent="0" eaLnBrk="1" hangingPunct="1">
              <a:lnSpc>
                <a:spcPct val="150000"/>
              </a:lnSpc>
              <a:buNone/>
              <a:tabLst>
                <a:tab pos="5743575" algn="l"/>
              </a:tabLst>
            </a:pPr>
            <a:r>
              <a:rPr lang="en-US" altLang="zh-CN" sz="2600" dirty="0" smtClean="0"/>
              <a:t>1.6 </a:t>
            </a:r>
            <a:r>
              <a:rPr lang="zh-CN" altLang="en-US" sz="2600" dirty="0" smtClean="0"/>
              <a:t>数字抽象</a:t>
            </a:r>
            <a:endParaRPr lang="en-US" altLang="zh-CN" sz="2600" dirty="0" smtClean="0"/>
          </a:p>
          <a:p>
            <a:pPr marL="0" indent="0" eaLnBrk="1" hangingPunct="1">
              <a:lnSpc>
                <a:spcPct val="150000"/>
              </a:lnSpc>
              <a:buNone/>
              <a:tabLst>
                <a:tab pos="5743575" algn="l"/>
              </a:tabLst>
            </a:pPr>
            <a:r>
              <a:rPr lang="en-US" altLang="zh-CN" sz="2600" dirty="0" smtClean="0"/>
              <a:t>1.7 CMOS</a:t>
            </a:r>
            <a:r>
              <a:rPr lang="zh-CN" altLang="en-US" sz="2600" dirty="0" smtClean="0"/>
              <a:t>晶体管*</a:t>
            </a:r>
            <a:endParaRPr lang="en-US" altLang="zh-CN" sz="2600" dirty="0" smtClean="0"/>
          </a:p>
          <a:p>
            <a:pPr marL="0" indent="0" eaLnBrk="1" hangingPunct="1">
              <a:lnSpc>
                <a:spcPct val="150000"/>
              </a:lnSpc>
              <a:buNone/>
              <a:tabLst>
                <a:tab pos="5743575" algn="l"/>
              </a:tabLst>
            </a:pPr>
            <a:r>
              <a:rPr lang="en-US" altLang="zh-CN" sz="2600" dirty="0" smtClean="0"/>
              <a:t>1.8 </a:t>
            </a:r>
            <a:r>
              <a:rPr lang="zh-CN" altLang="en-US" sz="2600" dirty="0" smtClean="0"/>
              <a:t>功耗*</a:t>
            </a:r>
            <a:endParaRPr lang="en-US" altLang="zh-CN" sz="2600" dirty="0" smtClean="0"/>
          </a:p>
          <a:p>
            <a:pPr marL="0" indent="0" eaLnBrk="1" hangingPunct="1">
              <a:lnSpc>
                <a:spcPct val="150000"/>
              </a:lnSpc>
              <a:buNone/>
              <a:tabLst>
                <a:tab pos="5743575" algn="l"/>
              </a:tabLst>
            </a:pPr>
            <a:r>
              <a:rPr lang="en-US" altLang="zh-CN" sz="2600" dirty="0" smtClean="0"/>
              <a:t>1.9 </a:t>
            </a:r>
            <a:r>
              <a:rPr lang="zh-CN" altLang="en-US" sz="2600" dirty="0" smtClean="0"/>
              <a:t>总结和展望</a:t>
            </a:r>
            <a:endParaRPr lang="en-US" altLang="zh-CN" sz="2600" dirty="0" smtClean="0"/>
          </a:p>
        </p:txBody>
      </p:sp>
      <p:sp>
        <p:nvSpPr>
          <p:cNvPr id="4" name="灯片编号占位符 3"/>
          <p:cNvSpPr>
            <a:spLocks noGrp="1"/>
          </p:cNvSpPr>
          <p:nvPr>
            <p:ph type="sldNum" sz="quarter" idx="12"/>
          </p:nvPr>
        </p:nvSpPr>
        <p:spPr/>
        <p:txBody>
          <a:bodyPr/>
          <a:lstStyle/>
          <a:p>
            <a:pPr>
              <a:defRPr/>
            </a:pPr>
            <a:fld id="{AB5F70D7-AEFC-45B0-A8AE-B3775A81AC94}" type="slidenum">
              <a:rPr lang="en-US" altLang="zh-CN" smtClean="0"/>
              <a:pPr>
                <a:defRPr/>
              </a:pPr>
              <a:t>14</a:t>
            </a:fld>
            <a:endParaRPr lang="en-US" altLang="zh-CN" dirty="0"/>
          </a:p>
        </p:txBody>
      </p:sp>
      <p:sp>
        <p:nvSpPr>
          <p:cNvPr id="3" name="线形标注 2 2"/>
          <p:cNvSpPr/>
          <p:nvPr/>
        </p:nvSpPr>
        <p:spPr>
          <a:xfrm>
            <a:off x="4095986" y="1052736"/>
            <a:ext cx="4824536" cy="1938992"/>
          </a:xfrm>
          <a:prstGeom prst="borderCallout2">
            <a:avLst>
              <a:gd name="adj1" fmla="val 18196"/>
              <a:gd name="adj2" fmla="val -1162"/>
              <a:gd name="adj3" fmla="val 18750"/>
              <a:gd name="adj4" fmla="val -16667"/>
              <a:gd name="adj5" fmla="val 18464"/>
              <a:gd name="adj6" fmla="val -347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a:off x="4267995" y="1073464"/>
            <a:ext cx="4323620" cy="1938992"/>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sz="2000" b="1" dirty="0" smtClean="0">
                <a:solidFill>
                  <a:schemeClr val="bg1"/>
                </a:solidFill>
              </a:rPr>
              <a:t>学习如何设计、构造微处理器</a:t>
            </a:r>
            <a:endParaRPr lang="en-US" altLang="zh-CN" sz="2000" b="1" dirty="0" smtClean="0">
              <a:solidFill>
                <a:schemeClr val="bg1"/>
              </a:solidFill>
            </a:endParaRPr>
          </a:p>
          <a:p>
            <a:pPr marL="285750" indent="-285750">
              <a:lnSpc>
                <a:spcPct val="150000"/>
              </a:lnSpc>
              <a:buFont typeface="Arial" panose="020B0604020202020204" pitchFamily="34" charset="0"/>
              <a:buChar char="•"/>
            </a:pPr>
            <a:r>
              <a:rPr lang="zh-CN" altLang="en-US" sz="2000" dirty="0" smtClean="0">
                <a:solidFill>
                  <a:schemeClr val="bg1"/>
                </a:solidFill>
              </a:rPr>
              <a:t>数字系统模块相当简单：只有</a:t>
            </a:r>
            <a:r>
              <a:rPr lang="en-US" altLang="zh-CN" sz="2000" dirty="0" smtClean="0">
                <a:solidFill>
                  <a:schemeClr val="bg1"/>
                </a:solidFill>
              </a:rPr>
              <a:t>0</a:t>
            </a:r>
            <a:r>
              <a:rPr lang="zh-CN" altLang="en-US" sz="2000" dirty="0" smtClean="0">
                <a:solidFill>
                  <a:schemeClr val="bg1"/>
                </a:solidFill>
              </a:rPr>
              <a:t>、</a:t>
            </a:r>
            <a:r>
              <a:rPr lang="en-US" altLang="zh-CN" sz="2000" dirty="0" smtClean="0">
                <a:solidFill>
                  <a:schemeClr val="bg1"/>
                </a:solidFill>
              </a:rPr>
              <a:t>1</a:t>
            </a:r>
          </a:p>
          <a:p>
            <a:pPr marL="285750" indent="-285750">
              <a:lnSpc>
                <a:spcPct val="150000"/>
              </a:lnSpc>
              <a:buFont typeface="Arial" panose="020B0604020202020204" pitchFamily="34" charset="0"/>
              <a:buChar char="•"/>
            </a:pPr>
            <a:r>
              <a:rPr lang="zh-CN" altLang="en-US" sz="2000" dirty="0" smtClean="0">
                <a:solidFill>
                  <a:schemeClr val="bg1"/>
                </a:solidFill>
              </a:rPr>
              <a:t>无需复杂的数学、物理知识</a:t>
            </a:r>
            <a:endParaRPr lang="en-US" altLang="zh-CN" sz="2000" dirty="0" smtClean="0">
              <a:solidFill>
                <a:schemeClr val="bg1"/>
              </a:solidFill>
            </a:endParaRPr>
          </a:p>
          <a:p>
            <a:pPr marL="285750" indent="-285750">
              <a:lnSpc>
                <a:spcPct val="150000"/>
              </a:lnSpc>
              <a:buFont typeface="Arial" panose="020B0604020202020204" pitchFamily="34" charset="0"/>
              <a:buChar char="•"/>
            </a:pPr>
            <a:r>
              <a:rPr lang="zh-CN" altLang="en-US" sz="2000" dirty="0" smtClean="0">
                <a:solidFill>
                  <a:schemeClr val="bg1"/>
                </a:solidFill>
              </a:rPr>
              <a:t>挑战：用简单部件构成复杂的系统</a:t>
            </a:r>
            <a:endParaRPr lang="zh-CN" altLang="en-US" sz="2000" dirty="0">
              <a:solidFill>
                <a:schemeClr val="bg1"/>
              </a:solidFill>
            </a:endParaRPr>
          </a:p>
        </p:txBody>
      </p:sp>
    </p:spTree>
    <p:extLst>
      <p:ext uri="{BB962C8B-B14F-4D97-AF65-F5344CB8AC3E}">
        <p14:creationId xmlns:p14="http://schemas.microsoft.com/office/powerpoint/2010/main" val="12043008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57200" y="116632"/>
            <a:ext cx="8229600" cy="792088"/>
          </a:xfrm>
        </p:spPr>
        <p:txBody>
          <a:bodyPr/>
          <a:lstStyle/>
          <a:p>
            <a:pPr algn="l" eaLnBrk="1" hangingPunct="1"/>
            <a:r>
              <a:rPr lang="en-US" altLang="zh-CN" dirty="0" smtClean="0"/>
              <a:t>Contents</a:t>
            </a:r>
          </a:p>
        </p:txBody>
      </p:sp>
      <p:sp>
        <p:nvSpPr>
          <p:cNvPr id="4099" name="Rectangle 3"/>
          <p:cNvSpPr>
            <a:spLocks noGrp="1" noChangeArrowheads="1"/>
          </p:cNvSpPr>
          <p:nvPr>
            <p:ph idx="1"/>
          </p:nvPr>
        </p:nvSpPr>
        <p:spPr>
          <a:xfrm>
            <a:off x="539552" y="1052736"/>
            <a:ext cx="3399536" cy="5668739"/>
          </a:xfrm>
        </p:spPr>
        <p:txBody>
          <a:bodyPr>
            <a:normAutofit fontScale="92500"/>
          </a:bodyPr>
          <a:lstStyle/>
          <a:p>
            <a:pPr marL="0" indent="0" eaLnBrk="1" hangingPunct="1">
              <a:lnSpc>
                <a:spcPct val="150000"/>
              </a:lnSpc>
              <a:buNone/>
              <a:tabLst>
                <a:tab pos="5743575" algn="l"/>
              </a:tabLst>
            </a:pPr>
            <a:r>
              <a:rPr lang="en-US" altLang="zh-CN" sz="2600" dirty="0" smtClean="0">
                <a:solidFill>
                  <a:schemeClr val="bg1">
                    <a:lumMod val="65000"/>
                  </a:schemeClr>
                </a:solidFill>
              </a:rPr>
              <a:t>1.1 </a:t>
            </a:r>
            <a:r>
              <a:rPr lang="zh-CN" altLang="en-US" sz="2600" dirty="0" smtClean="0">
                <a:solidFill>
                  <a:schemeClr val="bg1">
                    <a:lumMod val="65000"/>
                  </a:schemeClr>
                </a:solidFill>
              </a:rPr>
              <a:t>课程计划</a:t>
            </a:r>
            <a:endParaRPr lang="en-US" altLang="zh-CN" sz="2600" dirty="0" smtClean="0">
              <a:solidFill>
                <a:schemeClr val="bg1">
                  <a:lumMod val="65000"/>
                </a:schemeClr>
              </a:solidFill>
            </a:endParaRPr>
          </a:p>
          <a:p>
            <a:pPr marL="0" indent="0" eaLnBrk="1" hangingPunct="1">
              <a:lnSpc>
                <a:spcPct val="150000"/>
              </a:lnSpc>
              <a:buNone/>
              <a:tabLst>
                <a:tab pos="5743575" algn="l"/>
              </a:tabLst>
            </a:pPr>
            <a:r>
              <a:rPr lang="en-US" altLang="zh-CN" sz="2600" dirty="0" smtClean="0"/>
              <a:t>1.2 </a:t>
            </a:r>
            <a:r>
              <a:rPr lang="zh-CN" altLang="en-US" sz="2600" dirty="0" smtClean="0"/>
              <a:t>控制复杂性的艺术</a:t>
            </a:r>
            <a:endParaRPr lang="en-US" altLang="zh-CN" sz="2600" dirty="0" smtClean="0"/>
          </a:p>
          <a:p>
            <a:pPr marL="0" indent="0" eaLnBrk="1" hangingPunct="1">
              <a:lnSpc>
                <a:spcPct val="150000"/>
              </a:lnSpc>
              <a:buNone/>
              <a:tabLst>
                <a:tab pos="5743575" algn="l"/>
              </a:tabLst>
            </a:pPr>
            <a:r>
              <a:rPr lang="en-US" altLang="zh-CN" sz="2600" dirty="0" smtClean="0">
                <a:solidFill>
                  <a:schemeClr val="bg1">
                    <a:lumMod val="65000"/>
                  </a:schemeClr>
                </a:solidFill>
              </a:rPr>
              <a:t>1.3 </a:t>
            </a:r>
            <a:r>
              <a:rPr lang="zh-CN" altLang="en-US" sz="2600" dirty="0" smtClean="0">
                <a:solidFill>
                  <a:schemeClr val="bg1">
                    <a:lumMod val="65000"/>
                  </a:schemeClr>
                </a:solidFill>
              </a:rPr>
              <a:t>数字抽象</a:t>
            </a:r>
            <a:endParaRPr lang="en-US" altLang="zh-CN" sz="2600" dirty="0" smtClean="0">
              <a:solidFill>
                <a:schemeClr val="bg1">
                  <a:lumMod val="65000"/>
                </a:schemeClr>
              </a:solidFill>
            </a:endParaRPr>
          </a:p>
          <a:p>
            <a:pPr marL="0" indent="0" eaLnBrk="1" hangingPunct="1">
              <a:lnSpc>
                <a:spcPct val="150000"/>
              </a:lnSpc>
              <a:buNone/>
            </a:pPr>
            <a:r>
              <a:rPr lang="en-US" altLang="zh-CN" sz="2600" dirty="0" smtClean="0">
                <a:solidFill>
                  <a:schemeClr val="bg1">
                    <a:lumMod val="65000"/>
                  </a:schemeClr>
                </a:solidFill>
              </a:rPr>
              <a:t>1.4 </a:t>
            </a:r>
            <a:r>
              <a:rPr lang="zh-CN" altLang="en-US" sz="2600" b="1" dirty="0" smtClean="0">
                <a:solidFill>
                  <a:schemeClr val="bg1">
                    <a:lumMod val="65000"/>
                  </a:schemeClr>
                </a:solidFill>
              </a:rPr>
              <a:t>数制</a:t>
            </a:r>
            <a:endParaRPr lang="en-US" altLang="zh-CN" sz="2600" b="1" dirty="0" smtClean="0">
              <a:solidFill>
                <a:schemeClr val="bg1">
                  <a:lumMod val="65000"/>
                </a:schemeClr>
              </a:solidFill>
            </a:endParaRPr>
          </a:p>
          <a:p>
            <a:pPr marL="0" indent="0" eaLnBrk="1" hangingPunct="1">
              <a:lnSpc>
                <a:spcPct val="150000"/>
              </a:lnSpc>
              <a:buNone/>
              <a:tabLst>
                <a:tab pos="5743575" algn="l"/>
              </a:tabLst>
            </a:pPr>
            <a:r>
              <a:rPr lang="en-US" altLang="zh-CN" sz="2600" dirty="0" smtClean="0">
                <a:solidFill>
                  <a:schemeClr val="bg1">
                    <a:lumMod val="65000"/>
                  </a:schemeClr>
                </a:solidFill>
              </a:rPr>
              <a:t>1.5 </a:t>
            </a:r>
            <a:r>
              <a:rPr lang="zh-CN" altLang="en-US" sz="2600" b="1" dirty="0" smtClean="0">
                <a:solidFill>
                  <a:schemeClr val="bg1">
                    <a:lumMod val="65000"/>
                  </a:schemeClr>
                </a:solidFill>
              </a:rPr>
              <a:t>逻辑门</a:t>
            </a:r>
            <a:endParaRPr lang="en-US" altLang="zh-CN" sz="2600" b="1" dirty="0" smtClean="0">
              <a:solidFill>
                <a:schemeClr val="bg1">
                  <a:lumMod val="65000"/>
                </a:schemeClr>
              </a:solidFill>
            </a:endParaRPr>
          </a:p>
          <a:p>
            <a:pPr marL="0" indent="0" eaLnBrk="1" hangingPunct="1">
              <a:lnSpc>
                <a:spcPct val="150000"/>
              </a:lnSpc>
              <a:buNone/>
              <a:tabLst>
                <a:tab pos="5743575" algn="l"/>
              </a:tabLst>
            </a:pPr>
            <a:r>
              <a:rPr lang="en-US" altLang="zh-CN" sz="2600" dirty="0" smtClean="0">
                <a:solidFill>
                  <a:schemeClr val="bg1">
                    <a:lumMod val="65000"/>
                  </a:schemeClr>
                </a:solidFill>
              </a:rPr>
              <a:t>1.6 </a:t>
            </a:r>
            <a:r>
              <a:rPr lang="zh-CN" altLang="en-US" sz="2600" dirty="0" smtClean="0">
                <a:solidFill>
                  <a:schemeClr val="bg1">
                    <a:lumMod val="65000"/>
                  </a:schemeClr>
                </a:solidFill>
              </a:rPr>
              <a:t>数字抽象</a:t>
            </a:r>
            <a:endParaRPr lang="en-US" altLang="zh-CN" sz="2600" dirty="0" smtClean="0">
              <a:solidFill>
                <a:schemeClr val="bg1">
                  <a:lumMod val="65000"/>
                </a:schemeClr>
              </a:solidFill>
            </a:endParaRPr>
          </a:p>
          <a:p>
            <a:pPr marL="0" indent="0" eaLnBrk="1" hangingPunct="1">
              <a:lnSpc>
                <a:spcPct val="150000"/>
              </a:lnSpc>
              <a:buNone/>
              <a:tabLst>
                <a:tab pos="5743575" algn="l"/>
              </a:tabLst>
            </a:pPr>
            <a:r>
              <a:rPr lang="en-US" altLang="zh-CN" sz="2600" dirty="0" smtClean="0">
                <a:solidFill>
                  <a:schemeClr val="bg1">
                    <a:lumMod val="65000"/>
                  </a:schemeClr>
                </a:solidFill>
              </a:rPr>
              <a:t>1.7 CMOS</a:t>
            </a:r>
            <a:r>
              <a:rPr lang="zh-CN" altLang="en-US" sz="2600" dirty="0" smtClean="0">
                <a:solidFill>
                  <a:schemeClr val="bg1">
                    <a:lumMod val="65000"/>
                  </a:schemeClr>
                </a:solidFill>
              </a:rPr>
              <a:t>晶体管*</a:t>
            </a:r>
            <a:endParaRPr lang="en-US" altLang="zh-CN" sz="2600" dirty="0" smtClean="0">
              <a:solidFill>
                <a:schemeClr val="bg1">
                  <a:lumMod val="65000"/>
                </a:schemeClr>
              </a:solidFill>
            </a:endParaRPr>
          </a:p>
          <a:p>
            <a:pPr marL="0" indent="0" eaLnBrk="1" hangingPunct="1">
              <a:lnSpc>
                <a:spcPct val="150000"/>
              </a:lnSpc>
              <a:buNone/>
              <a:tabLst>
                <a:tab pos="5743575" algn="l"/>
              </a:tabLst>
            </a:pPr>
            <a:r>
              <a:rPr lang="en-US" altLang="zh-CN" sz="2600" dirty="0" smtClean="0">
                <a:solidFill>
                  <a:schemeClr val="bg1">
                    <a:lumMod val="65000"/>
                  </a:schemeClr>
                </a:solidFill>
              </a:rPr>
              <a:t>1.8 </a:t>
            </a:r>
            <a:r>
              <a:rPr lang="zh-CN" altLang="en-US" sz="2600" dirty="0" smtClean="0">
                <a:solidFill>
                  <a:schemeClr val="bg1">
                    <a:lumMod val="65000"/>
                  </a:schemeClr>
                </a:solidFill>
              </a:rPr>
              <a:t>功耗*</a:t>
            </a:r>
            <a:endParaRPr lang="en-US" altLang="zh-CN" sz="2600" dirty="0" smtClean="0">
              <a:solidFill>
                <a:schemeClr val="bg1">
                  <a:lumMod val="65000"/>
                </a:schemeClr>
              </a:solidFill>
            </a:endParaRPr>
          </a:p>
          <a:p>
            <a:pPr marL="0" indent="0" eaLnBrk="1" hangingPunct="1">
              <a:lnSpc>
                <a:spcPct val="150000"/>
              </a:lnSpc>
              <a:buNone/>
              <a:tabLst>
                <a:tab pos="5743575" algn="l"/>
              </a:tabLst>
            </a:pPr>
            <a:r>
              <a:rPr lang="en-US" altLang="zh-CN" sz="2600" dirty="0" smtClean="0">
                <a:solidFill>
                  <a:schemeClr val="bg1">
                    <a:lumMod val="65000"/>
                  </a:schemeClr>
                </a:solidFill>
              </a:rPr>
              <a:t>1.9 </a:t>
            </a:r>
            <a:r>
              <a:rPr lang="zh-CN" altLang="en-US" sz="2600" dirty="0" smtClean="0">
                <a:solidFill>
                  <a:schemeClr val="bg1">
                    <a:lumMod val="65000"/>
                  </a:schemeClr>
                </a:solidFill>
              </a:rPr>
              <a:t>总结和展望</a:t>
            </a:r>
            <a:endParaRPr lang="en-US" altLang="zh-CN" sz="2600" dirty="0" smtClean="0">
              <a:solidFill>
                <a:schemeClr val="bg1">
                  <a:lumMod val="65000"/>
                </a:schemeClr>
              </a:solidFill>
            </a:endParaRPr>
          </a:p>
        </p:txBody>
      </p:sp>
      <p:sp>
        <p:nvSpPr>
          <p:cNvPr id="4" name="灯片编号占位符 3"/>
          <p:cNvSpPr>
            <a:spLocks noGrp="1"/>
          </p:cNvSpPr>
          <p:nvPr>
            <p:ph type="sldNum" sz="quarter" idx="12"/>
          </p:nvPr>
        </p:nvSpPr>
        <p:spPr/>
        <p:txBody>
          <a:bodyPr/>
          <a:lstStyle/>
          <a:p>
            <a:pPr>
              <a:defRPr/>
            </a:pPr>
            <a:fld id="{AB5F70D7-AEFC-45B0-A8AE-B3775A81AC94}" type="slidenum">
              <a:rPr lang="en-US" altLang="zh-CN" smtClean="0"/>
              <a:pPr>
                <a:defRPr/>
              </a:pPr>
              <a:t>15</a:t>
            </a:fld>
            <a:endParaRPr lang="en-US" altLang="zh-CN" dirty="0"/>
          </a:p>
        </p:txBody>
      </p:sp>
      <p:sp>
        <p:nvSpPr>
          <p:cNvPr id="3" name="线形标注 2 2"/>
          <p:cNvSpPr/>
          <p:nvPr/>
        </p:nvSpPr>
        <p:spPr>
          <a:xfrm>
            <a:off x="3886944" y="84428"/>
            <a:ext cx="5125400" cy="2952328"/>
          </a:xfrm>
          <a:prstGeom prst="borderCallout2">
            <a:avLst>
              <a:gd name="adj1" fmla="val 18196"/>
              <a:gd name="adj2" fmla="val -1162"/>
              <a:gd name="adj3" fmla="val 18750"/>
              <a:gd name="adj4" fmla="val -16667"/>
              <a:gd name="adj5" fmla="val 56133"/>
              <a:gd name="adj6" fmla="val -262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Rectangle 3"/>
          <p:cNvSpPr txBox="1">
            <a:spLocks noChangeArrowheads="1"/>
          </p:cNvSpPr>
          <p:nvPr>
            <p:custDataLst>
              <p:tags r:id="rId1"/>
            </p:custDataLst>
          </p:nvPr>
        </p:nvSpPr>
        <p:spPr>
          <a:xfrm>
            <a:off x="3953029" y="98331"/>
            <a:ext cx="4896543" cy="307178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2800" dirty="0" smtClean="0">
                <a:solidFill>
                  <a:schemeClr val="bg1"/>
                </a:solidFill>
              </a:rPr>
              <a:t>抽象：隐藏不重要的细节</a:t>
            </a:r>
            <a:endParaRPr lang="en-US" sz="2800" dirty="0" smtClean="0">
              <a:solidFill>
                <a:schemeClr val="bg1"/>
              </a:solidFill>
            </a:endParaRPr>
          </a:p>
          <a:p>
            <a:r>
              <a:rPr lang="zh-CN" altLang="en-US" sz="2800" dirty="0" smtClean="0">
                <a:solidFill>
                  <a:schemeClr val="bg1"/>
                </a:solidFill>
              </a:rPr>
              <a:t>约束：内在限制，如互换性</a:t>
            </a:r>
            <a:endParaRPr lang="en-US" sz="2800" dirty="0" smtClean="0">
              <a:solidFill>
                <a:schemeClr val="bg1"/>
              </a:solidFill>
            </a:endParaRPr>
          </a:p>
          <a:p>
            <a:r>
              <a:rPr lang="en-US" sz="2800" dirty="0" smtClean="0">
                <a:solidFill>
                  <a:schemeClr val="bg1"/>
                </a:solidFill>
              </a:rPr>
              <a:t>The Three – y’s</a:t>
            </a:r>
          </a:p>
          <a:p>
            <a:pPr lvl="1"/>
            <a:r>
              <a:rPr lang="zh-CN" altLang="en-US" sz="2400" dirty="0" smtClean="0">
                <a:solidFill>
                  <a:schemeClr val="bg1"/>
                </a:solidFill>
              </a:rPr>
              <a:t>层次化 </a:t>
            </a:r>
            <a:r>
              <a:rPr lang="en-US" sz="2400" dirty="0" smtClean="0">
                <a:solidFill>
                  <a:schemeClr val="bg1"/>
                </a:solidFill>
              </a:rPr>
              <a:t>Hierarch</a:t>
            </a:r>
            <a:r>
              <a:rPr lang="en-US" sz="2400" b="1" dirty="0" smtClean="0">
                <a:solidFill>
                  <a:schemeClr val="bg1"/>
                </a:solidFill>
              </a:rPr>
              <a:t>y</a:t>
            </a:r>
          </a:p>
          <a:p>
            <a:pPr lvl="1"/>
            <a:r>
              <a:rPr lang="zh-CN" altLang="en-US" sz="2400" dirty="0" smtClean="0">
                <a:solidFill>
                  <a:schemeClr val="bg1"/>
                </a:solidFill>
              </a:rPr>
              <a:t>模块化 </a:t>
            </a:r>
            <a:r>
              <a:rPr lang="en-US" sz="2400" dirty="0" smtClean="0">
                <a:solidFill>
                  <a:schemeClr val="bg1"/>
                </a:solidFill>
              </a:rPr>
              <a:t>Modularit</a:t>
            </a:r>
            <a:r>
              <a:rPr lang="en-US" sz="2400" b="1" dirty="0" smtClean="0">
                <a:solidFill>
                  <a:schemeClr val="bg1"/>
                </a:solidFill>
              </a:rPr>
              <a:t>y</a:t>
            </a:r>
          </a:p>
          <a:p>
            <a:pPr lvl="1"/>
            <a:r>
              <a:rPr lang="zh-CN" altLang="en-US" sz="2400" dirty="0" smtClean="0">
                <a:solidFill>
                  <a:schemeClr val="bg1"/>
                </a:solidFill>
              </a:rPr>
              <a:t>规整化 </a:t>
            </a:r>
            <a:r>
              <a:rPr lang="en-US" sz="2400" dirty="0" smtClean="0">
                <a:solidFill>
                  <a:schemeClr val="bg1"/>
                </a:solidFill>
              </a:rPr>
              <a:t>Regularit</a:t>
            </a:r>
            <a:r>
              <a:rPr lang="en-US" sz="2400" b="1" dirty="0" smtClean="0">
                <a:solidFill>
                  <a:schemeClr val="bg1"/>
                </a:solidFill>
              </a:rPr>
              <a:t>y</a:t>
            </a:r>
          </a:p>
        </p:txBody>
      </p:sp>
      <p:pic>
        <p:nvPicPr>
          <p:cNvPr id="8" name="Picture 5"/>
          <p:cNvPicPr>
            <a:picLocks noChangeAspect="1" noChangeArrowheads="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4153400" y="3068960"/>
            <a:ext cx="4495800" cy="379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41131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57200" y="116632"/>
            <a:ext cx="8229600" cy="792088"/>
          </a:xfrm>
        </p:spPr>
        <p:txBody>
          <a:bodyPr/>
          <a:lstStyle/>
          <a:p>
            <a:pPr algn="l" eaLnBrk="1" hangingPunct="1"/>
            <a:r>
              <a:rPr lang="en-US" altLang="zh-CN" dirty="0" smtClean="0"/>
              <a:t>Contents</a:t>
            </a:r>
          </a:p>
        </p:txBody>
      </p:sp>
      <p:sp>
        <p:nvSpPr>
          <p:cNvPr id="4099" name="Rectangle 3"/>
          <p:cNvSpPr>
            <a:spLocks noGrp="1" noChangeArrowheads="1"/>
          </p:cNvSpPr>
          <p:nvPr>
            <p:ph idx="1"/>
          </p:nvPr>
        </p:nvSpPr>
        <p:spPr>
          <a:xfrm>
            <a:off x="286252" y="1052736"/>
            <a:ext cx="3399536" cy="5668739"/>
          </a:xfrm>
        </p:spPr>
        <p:txBody>
          <a:bodyPr>
            <a:normAutofit fontScale="92500"/>
          </a:bodyPr>
          <a:lstStyle/>
          <a:p>
            <a:pPr marL="0" indent="0" eaLnBrk="1" hangingPunct="1">
              <a:lnSpc>
                <a:spcPct val="150000"/>
              </a:lnSpc>
              <a:buNone/>
              <a:tabLst>
                <a:tab pos="5743575" algn="l"/>
              </a:tabLst>
            </a:pPr>
            <a:r>
              <a:rPr lang="en-US" altLang="zh-CN" sz="2600" dirty="0" smtClean="0">
                <a:solidFill>
                  <a:schemeClr val="bg1">
                    <a:lumMod val="65000"/>
                  </a:schemeClr>
                </a:solidFill>
              </a:rPr>
              <a:t>1.1 </a:t>
            </a:r>
            <a:r>
              <a:rPr lang="zh-CN" altLang="en-US" sz="2600" dirty="0" smtClean="0">
                <a:solidFill>
                  <a:schemeClr val="bg1">
                    <a:lumMod val="65000"/>
                  </a:schemeClr>
                </a:solidFill>
              </a:rPr>
              <a:t>课程计划</a:t>
            </a:r>
            <a:endParaRPr lang="en-US" altLang="zh-CN" sz="2600" dirty="0" smtClean="0">
              <a:solidFill>
                <a:schemeClr val="bg1">
                  <a:lumMod val="65000"/>
                </a:schemeClr>
              </a:solidFill>
            </a:endParaRPr>
          </a:p>
          <a:p>
            <a:pPr marL="0" indent="0" eaLnBrk="1" hangingPunct="1">
              <a:lnSpc>
                <a:spcPct val="150000"/>
              </a:lnSpc>
              <a:buNone/>
              <a:tabLst>
                <a:tab pos="5743575" algn="l"/>
              </a:tabLst>
            </a:pPr>
            <a:r>
              <a:rPr lang="en-US" altLang="zh-CN" sz="2600" dirty="0" smtClean="0">
                <a:solidFill>
                  <a:schemeClr val="bg1">
                    <a:lumMod val="65000"/>
                  </a:schemeClr>
                </a:solidFill>
              </a:rPr>
              <a:t>1.2 </a:t>
            </a:r>
            <a:r>
              <a:rPr lang="zh-CN" altLang="en-US" sz="2600" dirty="0" smtClean="0">
                <a:solidFill>
                  <a:schemeClr val="bg1">
                    <a:lumMod val="65000"/>
                  </a:schemeClr>
                </a:solidFill>
              </a:rPr>
              <a:t>控制复杂性的艺术</a:t>
            </a:r>
            <a:endParaRPr lang="en-US" altLang="zh-CN" sz="2600" dirty="0" smtClean="0">
              <a:solidFill>
                <a:schemeClr val="bg1">
                  <a:lumMod val="65000"/>
                </a:schemeClr>
              </a:solidFill>
            </a:endParaRPr>
          </a:p>
          <a:p>
            <a:pPr marL="0" indent="0" eaLnBrk="1" hangingPunct="1">
              <a:lnSpc>
                <a:spcPct val="150000"/>
              </a:lnSpc>
              <a:buNone/>
              <a:tabLst>
                <a:tab pos="5743575" algn="l"/>
              </a:tabLst>
            </a:pPr>
            <a:r>
              <a:rPr lang="en-US" altLang="zh-CN" sz="2600" dirty="0" smtClean="0"/>
              <a:t>1.3 </a:t>
            </a:r>
            <a:r>
              <a:rPr lang="zh-CN" altLang="en-US" sz="2600" dirty="0" smtClean="0"/>
              <a:t>数字抽象</a:t>
            </a:r>
            <a:endParaRPr lang="en-US" altLang="zh-CN" sz="2600" dirty="0" smtClean="0"/>
          </a:p>
          <a:p>
            <a:pPr marL="0" indent="0" eaLnBrk="1" hangingPunct="1">
              <a:lnSpc>
                <a:spcPct val="150000"/>
              </a:lnSpc>
              <a:buNone/>
            </a:pPr>
            <a:r>
              <a:rPr lang="en-US" altLang="zh-CN" sz="2600" dirty="0" smtClean="0">
                <a:solidFill>
                  <a:schemeClr val="bg1">
                    <a:lumMod val="65000"/>
                  </a:schemeClr>
                </a:solidFill>
              </a:rPr>
              <a:t>1.4 </a:t>
            </a:r>
            <a:r>
              <a:rPr lang="zh-CN" altLang="en-US" sz="2600" dirty="0" smtClean="0">
                <a:solidFill>
                  <a:schemeClr val="bg1">
                    <a:lumMod val="65000"/>
                  </a:schemeClr>
                </a:solidFill>
              </a:rPr>
              <a:t>数制</a:t>
            </a:r>
            <a:endParaRPr lang="en-US" altLang="zh-CN" sz="2600" dirty="0" smtClean="0">
              <a:solidFill>
                <a:schemeClr val="bg1">
                  <a:lumMod val="65000"/>
                </a:schemeClr>
              </a:solidFill>
            </a:endParaRPr>
          </a:p>
          <a:p>
            <a:pPr marL="0" indent="0" eaLnBrk="1" hangingPunct="1">
              <a:lnSpc>
                <a:spcPct val="150000"/>
              </a:lnSpc>
              <a:buNone/>
              <a:tabLst>
                <a:tab pos="5743575" algn="l"/>
              </a:tabLst>
            </a:pPr>
            <a:r>
              <a:rPr lang="en-US" altLang="zh-CN" sz="2600" dirty="0" smtClean="0">
                <a:solidFill>
                  <a:schemeClr val="bg1">
                    <a:lumMod val="65000"/>
                  </a:schemeClr>
                </a:solidFill>
              </a:rPr>
              <a:t>1.5 </a:t>
            </a:r>
            <a:r>
              <a:rPr lang="zh-CN" altLang="en-US" sz="2600" dirty="0" smtClean="0">
                <a:solidFill>
                  <a:schemeClr val="bg1">
                    <a:lumMod val="65000"/>
                  </a:schemeClr>
                </a:solidFill>
              </a:rPr>
              <a:t>逻辑门</a:t>
            </a:r>
            <a:endParaRPr lang="en-US" altLang="zh-CN" sz="2600" dirty="0" smtClean="0">
              <a:solidFill>
                <a:schemeClr val="bg1">
                  <a:lumMod val="65000"/>
                </a:schemeClr>
              </a:solidFill>
            </a:endParaRPr>
          </a:p>
          <a:p>
            <a:pPr marL="0" indent="0" eaLnBrk="1" hangingPunct="1">
              <a:lnSpc>
                <a:spcPct val="150000"/>
              </a:lnSpc>
              <a:buNone/>
              <a:tabLst>
                <a:tab pos="5743575" algn="l"/>
              </a:tabLst>
            </a:pPr>
            <a:r>
              <a:rPr lang="en-US" altLang="zh-CN" sz="2600" dirty="0" smtClean="0">
                <a:solidFill>
                  <a:schemeClr val="bg1">
                    <a:lumMod val="65000"/>
                  </a:schemeClr>
                </a:solidFill>
              </a:rPr>
              <a:t>1.6 </a:t>
            </a:r>
            <a:r>
              <a:rPr lang="zh-CN" altLang="en-US" sz="2600" dirty="0" smtClean="0">
                <a:solidFill>
                  <a:schemeClr val="bg1">
                    <a:lumMod val="65000"/>
                  </a:schemeClr>
                </a:solidFill>
              </a:rPr>
              <a:t>数字抽象</a:t>
            </a:r>
            <a:endParaRPr lang="en-US" altLang="zh-CN" sz="2600" dirty="0" smtClean="0">
              <a:solidFill>
                <a:schemeClr val="bg1">
                  <a:lumMod val="65000"/>
                </a:schemeClr>
              </a:solidFill>
            </a:endParaRPr>
          </a:p>
          <a:p>
            <a:pPr marL="0" indent="0" eaLnBrk="1" hangingPunct="1">
              <a:lnSpc>
                <a:spcPct val="150000"/>
              </a:lnSpc>
              <a:buNone/>
              <a:tabLst>
                <a:tab pos="5743575" algn="l"/>
              </a:tabLst>
            </a:pPr>
            <a:r>
              <a:rPr lang="en-US" altLang="zh-CN" sz="2600" dirty="0" smtClean="0">
                <a:solidFill>
                  <a:schemeClr val="bg1">
                    <a:lumMod val="65000"/>
                  </a:schemeClr>
                </a:solidFill>
              </a:rPr>
              <a:t>1.7 CMOS</a:t>
            </a:r>
            <a:r>
              <a:rPr lang="zh-CN" altLang="en-US" sz="2600" dirty="0" smtClean="0">
                <a:solidFill>
                  <a:schemeClr val="bg1">
                    <a:lumMod val="65000"/>
                  </a:schemeClr>
                </a:solidFill>
              </a:rPr>
              <a:t>晶体管*</a:t>
            </a:r>
            <a:endParaRPr lang="en-US" altLang="zh-CN" sz="2600" dirty="0" smtClean="0">
              <a:solidFill>
                <a:schemeClr val="bg1">
                  <a:lumMod val="65000"/>
                </a:schemeClr>
              </a:solidFill>
            </a:endParaRPr>
          </a:p>
          <a:p>
            <a:pPr marL="0" indent="0" eaLnBrk="1" hangingPunct="1">
              <a:lnSpc>
                <a:spcPct val="150000"/>
              </a:lnSpc>
              <a:buNone/>
              <a:tabLst>
                <a:tab pos="5743575" algn="l"/>
              </a:tabLst>
            </a:pPr>
            <a:r>
              <a:rPr lang="en-US" altLang="zh-CN" sz="2600" dirty="0" smtClean="0">
                <a:solidFill>
                  <a:schemeClr val="bg1">
                    <a:lumMod val="65000"/>
                  </a:schemeClr>
                </a:solidFill>
              </a:rPr>
              <a:t>1.8 </a:t>
            </a:r>
            <a:r>
              <a:rPr lang="zh-CN" altLang="en-US" sz="2600" dirty="0" smtClean="0">
                <a:solidFill>
                  <a:schemeClr val="bg1">
                    <a:lumMod val="65000"/>
                  </a:schemeClr>
                </a:solidFill>
              </a:rPr>
              <a:t>功耗*</a:t>
            </a:r>
            <a:endParaRPr lang="en-US" altLang="zh-CN" sz="2600" dirty="0" smtClean="0">
              <a:solidFill>
                <a:schemeClr val="bg1">
                  <a:lumMod val="65000"/>
                </a:schemeClr>
              </a:solidFill>
            </a:endParaRPr>
          </a:p>
          <a:p>
            <a:pPr marL="0" indent="0" eaLnBrk="1" hangingPunct="1">
              <a:lnSpc>
                <a:spcPct val="150000"/>
              </a:lnSpc>
              <a:buNone/>
              <a:tabLst>
                <a:tab pos="5743575" algn="l"/>
              </a:tabLst>
            </a:pPr>
            <a:r>
              <a:rPr lang="en-US" altLang="zh-CN" sz="2600" dirty="0" smtClean="0">
                <a:solidFill>
                  <a:schemeClr val="bg1">
                    <a:lumMod val="65000"/>
                  </a:schemeClr>
                </a:solidFill>
              </a:rPr>
              <a:t>1.9 </a:t>
            </a:r>
            <a:r>
              <a:rPr lang="zh-CN" altLang="en-US" sz="2600" dirty="0" smtClean="0">
                <a:solidFill>
                  <a:schemeClr val="bg1">
                    <a:lumMod val="65000"/>
                  </a:schemeClr>
                </a:solidFill>
              </a:rPr>
              <a:t>总结和展望</a:t>
            </a:r>
            <a:endParaRPr lang="en-US" altLang="zh-CN" sz="2600" dirty="0" smtClean="0">
              <a:solidFill>
                <a:schemeClr val="bg1">
                  <a:lumMod val="65000"/>
                </a:schemeClr>
              </a:solidFill>
            </a:endParaRPr>
          </a:p>
        </p:txBody>
      </p:sp>
      <p:sp>
        <p:nvSpPr>
          <p:cNvPr id="4" name="灯片编号占位符 3"/>
          <p:cNvSpPr>
            <a:spLocks noGrp="1"/>
          </p:cNvSpPr>
          <p:nvPr>
            <p:ph type="sldNum" sz="quarter" idx="12"/>
          </p:nvPr>
        </p:nvSpPr>
        <p:spPr/>
        <p:txBody>
          <a:bodyPr/>
          <a:lstStyle/>
          <a:p>
            <a:pPr>
              <a:defRPr/>
            </a:pPr>
            <a:fld id="{AB5F70D7-AEFC-45B0-A8AE-B3775A81AC94}" type="slidenum">
              <a:rPr lang="en-US" altLang="zh-CN" smtClean="0"/>
              <a:pPr>
                <a:defRPr/>
              </a:pPr>
              <a:t>16</a:t>
            </a:fld>
            <a:endParaRPr lang="en-US" altLang="zh-CN" dirty="0"/>
          </a:p>
        </p:txBody>
      </p:sp>
      <p:sp>
        <p:nvSpPr>
          <p:cNvPr id="3" name="线形标注 2 2"/>
          <p:cNvSpPr/>
          <p:nvPr/>
        </p:nvSpPr>
        <p:spPr>
          <a:xfrm>
            <a:off x="3203848" y="764704"/>
            <a:ext cx="5832648" cy="2736304"/>
          </a:xfrm>
          <a:prstGeom prst="borderCallout2">
            <a:avLst>
              <a:gd name="adj1" fmla="val 18196"/>
              <a:gd name="adj2" fmla="val -1162"/>
              <a:gd name="adj3" fmla="val 21911"/>
              <a:gd name="adj4" fmla="val -10311"/>
              <a:gd name="adj5" fmla="val 59107"/>
              <a:gd name="adj6" fmla="val -226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Picture 4"/>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5001716" y="3656634"/>
            <a:ext cx="3013075"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3"/>
          <p:cNvSpPr txBox="1">
            <a:spLocks noChangeArrowheads="1"/>
          </p:cNvSpPr>
          <p:nvPr>
            <p:custDataLst>
              <p:tags r:id="rId2"/>
            </p:custDataLst>
          </p:nvPr>
        </p:nvSpPr>
        <p:spPr>
          <a:xfrm>
            <a:off x="3203848" y="764704"/>
            <a:ext cx="6126387" cy="31375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30000"/>
              </a:lnSpc>
              <a:spcBef>
                <a:spcPts val="0"/>
              </a:spcBef>
            </a:pPr>
            <a:r>
              <a:rPr lang="zh-CN" altLang="en-US" sz="2800" dirty="0" smtClean="0">
                <a:solidFill>
                  <a:schemeClr val="bg1"/>
                </a:solidFill>
              </a:rPr>
              <a:t>很多物理量都是连续的</a:t>
            </a:r>
            <a:r>
              <a:rPr lang="en-US" sz="2800" b="1" dirty="0" smtClean="0">
                <a:solidFill>
                  <a:schemeClr val="bg1"/>
                </a:solidFill>
              </a:rPr>
              <a:t>continuous</a:t>
            </a:r>
          </a:p>
          <a:p>
            <a:pPr lvl="1">
              <a:lnSpc>
                <a:spcPct val="130000"/>
              </a:lnSpc>
              <a:spcBef>
                <a:spcPts val="0"/>
              </a:spcBef>
            </a:pPr>
            <a:r>
              <a:rPr lang="en-US" sz="2400" dirty="0" smtClean="0">
                <a:solidFill>
                  <a:schemeClr val="bg1"/>
                </a:solidFill>
              </a:rPr>
              <a:t>Voltage on a wire</a:t>
            </a:r>
          </a:p>
          <a:p>
            <a:pPr lvl="1">
              <a:lnSpc>
                <a:spcPct val="130000"/>
              </a:lnSpc>
              <a:spcBef>
                <a:spcPts val="0"/>
              </a:spcBef>
            </a:pPr>
            <a:r>
              <a:rPr lang="en-US" sz="2400" dirty="0" smtClean="0">
                <a:solidFill>
                  <a:schemeClr val="bg1"/>
                </a:solidFill>
              </a:rPr>
              <a:t>Frequency of an oscillation</a:t>
            </a:r>
          </a:p>
          <a:p>
            <a:pPr lvl="1">
              <a:lnSpc>
                <a:spcPct val="130000"/>
              </a:lnSpc>
              <a:spcBef>
                <a:spcPts val="0"/>
              </a:spcBef>
            </a:pPr>
            <a:r>
              <a:rPr lang="en-US" sz="2400" dirty="0" smtClean="0">
                <a:solidFill>
                  <a:schemeClr val="bg1"/>
                </a:solidFill>
              </a:rPr>
              <a:t>Position of a mass</a:t>
            </a:r>
          </a:p>
          <a:p>
            <a:pPr>
              <a:lnSpc>
                <a:spcPct val="130000"/>
              </a:lnSpc>
              <a:spcBef>
                <a:spcPts val="0"/>
              </a:spcBef>
            </a:pPr>
            <a:r>
              <a:rPr lang="zh-CN" altLang="en-US" sz="2800" dirty="0" smtClean="0">
                <a:solidFill>
                  <a:schemeClr val="bg1"/>
                </a:solidFill>
              </a:rPr>
              <a:t>数字抽象只关心离散量，</a:t>
            </a:r>
            <a:r>
              <a:rPr lang="en-US" altLang="zh-CN" sz="2800" dirty="0" smtClean="0">
                <a:solidFill>
                  <a:schemeClr val="bg1"/>
                </a:solidFill>
              </a:rPr>
              <a:t>[ 0</a:t>
            </a:r>
            <a:r>
              <a:rPr lang="zh-CN" altLang="en-US" sz="2800" dirty="0" smtClean="0">
                <a:solidFill>
                  <a:schemeClr val="bg1"/>
                </a:solidFill>
              </a:rPr>
              <a:t>、</a:t>
            </a:r>
            <a:r>
              <a:rPr lang="en-US" altLang="zh-CN" sz="2800" dirty="0" smtClean="0">
                <a:solidFill>
                  <a:schemeClr val="bg1"/>
                </a:solidFill>
              </a:rPr>
              <a:t>1 ]</a:t>
            </a:r>
            <a:endParaRPr lang="en-US" sz="2800" dirty="0" smtClean="0">
              <a:solidFill>
                <a:schemeClr val="bg1"/>
              </a:solidFill>
            </a:endParaRPr>
          </a:p>
        </p:txBody>
      </p:sp>
    </p:spTree>
    <p:extLst>
      <p:ext uri="{BB962C8B-B14F-4D97-AF65-F5344CB8AC3E}">
        <p14:creationId xmlns:p14="http://schemas.microsoft.com/office/powerpoint/2010/main" val="23754749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556623" y="125624"/>
            <a:ext cx="8229600" cy="783096"/>
          </a:xfrm>
        </p:spPr>
        <p:txBody>
          <a:bodyPr/>
          <a:lstStyle/>
          <a:p>
            <a:pPr eaLnBrk="1" hangingPunct="1"/>
            <a:r>
              <a:rPr lang="en-US" altLang="zh-CN" dirty="0" smtClean="0"/>
              <a:t>What is Digital System?</a:t>
            </a:r>
          </a:p>
        </p:txBody>
      </p:sp>
      <p:sp>
        <p:nvSpPr>
          <p:cNvPr id="8195" name="Rectangle 3"/>
          <p:cNvSpPr>
            <a:spLocks noGrp="1" noChangeArrowheads="1"/>
          </p:cNvSpPr>
          <p:nvPr>
            <p:ph idx="1"/>
          </p:nvPr>
        </p:nvSpPr>
        <p:spPr>
          <a:xfrm>
            <a:off x="251520" y="1124744"/>
            <a:ext cx="8229600" cy="5472608"/>
          </a:xfrm>
        </p:spPr>
        <p:txBody>
          <a:bodyPr>
            <a:normAutofit fontScale="92500" lnSpcReduction="10000"/>
          </a:bodyPr>
          <a:lstStyle/>
          <a:p>
            <a:pPr eaLnBrk="1" hangingPunct="1">
              <a:lnSpc>
                <a:spcPct val="120000"/>
              </a:lnSpc>
            </a:pPr>
            <a:r>
              <a:rPr lang="zh-CN" altLang="en-US" sz="2800" dirty="0" smtClean="0">
                <a:solidFill>
                  <a:srgbClr val="000000"/>
                </a:solidFill>
                <a:latin typeface="Arial" charset="0"/>
                <a:cs typeface="Times New Roman" pitchFamily="18" charset="0"/>
              </a:rPr>
              <a:t>数字系统：一个处理</a:t>
            </a:r>
            <a:r>
              <a:rPr lang="zh-CN" altLang="en-US" sz="2800" b="1" dirty="0" smtClean="0">
                <a:solidFill>
                  <a:srgbClr val="FF0000"/>
                </a:solidFill>
                <a:latin typeface="Arial" charset="0"/>
                <a:cs typeface="Times New Roman" pitchFamily="18" charset="0"/>
              </a:rPr>
              <a:t>二进制</a:t>
            </a:r>
            <a:r>
              <a:rPr lang="zh-CN" altLang="en-US" sz="2800" b="1" dirty="0" smtClean="0">
                <a:solidFill>
                  <a:srgbClr val="00B050"/>
                </a:solidFill>
                <a:latin typeface="Arial" charset="0"/>
                <a:cs typeface="Times New Roman" pitchFamily="18" charset="0"/>
              </a:rPr>
              <a:t>离散信息</a:t>
            </a:r>
            <a:r>
              <a:rPr lang="zh-CN" altLang="en-US" sz="2800" dirty="0" smtClean="0">
                <a:solidFill>
                  <a:srgbClr val="000000"/>
                </a:solidFill>
                <a:latin typeface="Arial" charset="0"/>
                <a:cs typeface="Times New Roman" pitchFamily="18" charset="0"/>
              </a:rPr>
              <a:t>单元的系统。</a:t>
            </a:r>
            <a:endParaRPr lang="en-US" altLang="zh-CN" sz="2800" dirty="0" smtClean="0">
              <a:solidFill>
                <a:srgbClr val="000000"/>
              </a:solidFill>
              <a:latin typeface="Arial" charset="0"/>
              <a:cs typeface="Times New Roman" pitchFamily="18" charset="0"/>
            </a:endParaRPr>
          </a:p>
          <a:p>
            <a:pPr eaLnBrk="1" hangingPunct="1">
              <a:lnSpc>
                <a:spcPct val="120000"/>
              </a:lnSpc>
            </a:pPr>
            <a:r>
              <a:rPr lang="zh-CN" altLang="en-US" sz="2800" dirty="0" smtClean="0">
                <a:solidFill>
                  <a:srgbClr val="000000"/>
                </a:solidFill>
                <a:latin typeface="Arial" charset="0"/>
                <a:cs typeface="Times New Roman" pitchFamily="18" charset="0"/>
              </a:rPr>
              <a:t>数字系统：组合逻辑、时序逻辑。</a:t>
            </a:r>
            <a:endParaRPr lang="en-US" altLang="zh-CN" sz="2800" dirty="0" smtClean="0">
              <a:solidFill>
                <a:srgbClr val="000000"/>
              </a:solidFill>
              <a:latin typeface="Arial" charset="0"/>
              <a:cs typeface="Times New Roman" pitchFamily="18" charset="0"/>
            </a:endParaRPr>
          </a:p>
          <a:p>
            <a:pPr eaLnBrk="1" hangingPunct="1">
              <a:lnSpc>
                <a:spcPct val="120000"/>
              </a:lnSpc>
            </a:pPr>
            <a:r>
              <a:rPr lang="zh-CN" altLang="en-US" sz="2800" dirty="0" smtClean="0">
                <a:solidFill>
                  <a:srgbClr val="000000"/>
                </a:solidFill>
                <a:latin typeface="Arial" charset="0"/>
                <a:cs typeface="Times New Roman" pitchFamily="18" charset="0"/>
              </a:rPr>
              <a:t>数字设计方法：采用</a:t>
            </a:r>
            <a:r>
              <a:rPr lang="zh-CN" altLang="en-US" sz="2800" dirty="0" smtClean="0">
                <a:solidFill>
                  <a:srgbClr val="0070C0"/>
                </a:solidFill>
                <a:latin typeface="Arial" charset="0"/>
                <a:cs typeface="Times New Roman" pitchFamily="18" charset="0"/>
              </a:rPr>
              <a:t>硬件描述语言</a:t>
            </a:r>
            <a:r>
              <a:rPr lang="en-US" altLang="zh-CN" sz="2800" dirty="0" smtClean="0">
                <a:solidFill>
                  <a:srgbClr val="0070C0"/>
                </a:solidFill>
                <a:latin typeface="Arial" charset="0"/>
                <a:cs typeface="Times New Roman" pitchFamily="18" charset="0"/>
              </a:rPr>
              <a:t>HDL</a:t>
            </a:r>
            <a:r>
              <a:rPr lang="zh-CN" altLang="en-US" sz="2800" dirty="0" smtClean="0">
                <a:solidFill>
                  <a:srgbClr val="000000"/>
                </a:solidFill>
                <a:latin typeface="Arial" charset="0"/>
                <a:cs typeface="Times New Roman" pitchFamily="18" charset="0"/>
              </a:rPr>
              <a:t>来描述、模拟。</a:t>
            </a:r>
            <a:endParaRPr lang="en-US" altLang="zh-CN" sz="2800" dirty="0" smtClean="0">
              <a:solidFill>
                <a:srgbClr val="000000"/>
              </a:solidFill>
              <a:latin typeface="Arial" charset="0"/>
              <a:cs typeface="Times New Roman" pitchFamily="18" charset="0"/>
            </a:endParaRPr>
          </a:p>
          <a:p>
            <a:pPr eaLnBrk="1" hangingPunct="1">
              <a:lnSpc>
                <a:spcPct val="120000"/>
              </a:lnSpc>
            </a:pPr>
            <a:r>
              <a:rPr lang="zh-CN" altLang="en-US" sz="2800" b="1" dirty="0" smtClean="0">
                <a:solidFill>
                  <a:srgbClr val="0070C0"/>
                </a:solidFill>
                <a:latin typeface="Arial" charset="0"/>
                <a:cs typeface="Times New Roman" pitchFamily="18" charset="0"/>
              </a:rPr>
              <a:t>人类已经进入到 </a:t>
            </a:r>
            <a:r>
              <a:rPr lang="zh-CN" altLang="en-US" b="1" u="sng" dirty="0" smtClean="0">
                <a:solidFill>
                  <a:srgbClr val="0070C0"/>
                </a:solidFill>
                <a:latin typeface="Arial" charset="0"/>
                <a:cs typeface="Times New Roman" pitchFamily="18" charset="0"/>
              </a:rPr>
              <a:t>数 字 时 代</a:t>
            </a:r>
            <a:r>
              <a:rPr lang="zh-CN" altLang="en-US" sz="2800" b="1" dirty="0" smtClean="0">
                <a:solidFill>
                  <a:srgbClr val="0070C0"/>
                </a:solidFill>
                <a:latin typeface="Arial" charset="0"/>
                <a:cs typeface="Times New Roman" pitchFamily="18" charset="0"/>
              </a:rPr>
              <a:t>！</a:t>
            </a:r>
            <a:endParaRPr lang="en-US" altLang="zh-TW" sz="2800" b="1" dirty="0" smtClean="0">
              <a:solidFill>
                <a:srgbClr val="0070C0"/>
              </a:solidFill>
            </a:endParaRPr>
          </a:p>
          <a:p>
            <a:pPr eaLnBrk="1" hangingPunct="1">
              <a:lnSpc>
                <a:spcPct val="120000"/>
              </a:lnSpc>
            </a:pPr>
            <a:r>
              <a:rPr lang="en-US" altLang="zh-TW" sz="2800" dirty="0" smtClean="0"/>
              <a:t>Digital systems</a:t>
            </a:r>
          </a:p>
          <a:p>
            <a:pPr lvl="1" eaLnBrk="1" hangingPunct="1">
              <a:lnSpc>
                <a:spcPct val="120000"/>
              </a:lnSpc>
              <a:buFont typeface="Arial" charset="0"/>
              <a:buChar char="–"/>
            </a:pPr>
            <a:r>
              <a:rPr lang="en-US" altLang="zh-TW" sz="2400" dirty="0" smtClean="0"/>
              <a:t>electronic calculators</a:t>
            </a:r>
          </a:p>
          <a:p>
            <a:pPr lvl="1" eaLnBrk="1" hangingPunct="1">
              <a:lnSpc>
                <a:spcPct val="120000"/>
              </a:lnSpc>
              <a:buFont typeface="Arial" charset="0"/>
              <a:buChar char="–"/>
            </a:pPr>
            <a:r>
              <a:rPr lang="en-US" altLang="zh-TW" sz="2400" dirty="0" smtClean="0"/>
              <a:t>digital watch</a:t>
            </a:r>
          </a:p>
          <a:p>
            <a:pPr lvl="1" eaLnBrk="1" hangingPunct="1">
              <a:lnSpc>
                <a:spcPct val="120000"/>
              </a:lnSpc>
              <a:buFont typeface="Arial" charset="0"/>
              <a:buChar char="–"/>
            </a:pPr>
            <a:r>
              <a:rPr lang="en-US" altLang="zh-TW" sz="2400" dirty="0" smtClean="0"/>
              <a:t>digital camera</a:t>
            </a:r>
          </a:p>
          <a:p>
            <a:pPr lvl="1" eaLnBrk="1" hangingPunct="1">
              <a:lnSpc>
                <a:spcPct val="120000"/>
              </a:lnSpc>
              <a:buFont typeface="Arial" charset="0"/>
              <a:buChar char="–"/>
            </a:pPr>
            <a:r>
              <a:rPr lang="en-US" altLang="zh-TW" sz="2400" dirty="0" smtClean="0"/>
              <a:t>digital TV</a:t>
            </a:r>
          </a:p>
          <a:p>
            <a:pPr lvl="1" eaLnBrk="1" hangingPunct="1">
              <a:lnSpc>
                <a:spcPct val="120000"/>
              </a:lnSpc>
              <a:buFont typeface="Arial" charset="0"/>
              <a:buChar char="–"/>
            </a:pPr>
            <a:r>
              <a:rPr lang="en-US" altLang="zh-CN" sz="2400" dirty="0" smtClean="0"/>
              <a:t>digital computer</a:t>
            </a:r>
          </a:p>
          <a:p>
            <a:pPr lvl="1" eaLnBrk="1" hangingPunct="1">
              <a:lnSpc>
                <a:spcPct val="120000"/>
              </a:lnSpc>
              <a:buFont typeface="Arial" charset="0"/>
              <a:buChar char="–"/>
            </a:pPr>
            <a:r>
              <a:rPr lang="en-US" altLang="zh-CN" sz="2400" b="1" dirty="0" smtClean="0">
                <a:solidFill>
                  <a:srgbClr val="FF0000"/>
                </a:solidFill>
              </a:rPr>
              <a:t>digital phone</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944" y="3687216"/>
            <a:ext cx="5023382" cy="298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2"/>
          </p:nvPr>
        </p:nvSpPr>
        <p:spPr/>
        <p:txBody>
          <a:bodyPr/>
          <a:lstStyle/>
          <a:p>
            <a:pPr>
              <a:defRPr/>
            </a:pPr>
            <a:fld id="{AB5F70D7-AEFC-45B0-A8AE-B3775A81AC94}" type="slidenum">
              <a:rPr lang="en-US" altLang="zh-CN" smtClean="0"/>
              <a:pPr>
                <a:defRPr/>
              </a:pPr>
              <a:t>17</a:t>
            </a:fld>
            <a:endParaRPr lang="en-US" altLang="zh-CN" dirty="0"/>
          </a:p>
        </p:txBody>
      </p:sp>
    </p:spTree>
    <p:extLst>
      <p:ext uri="{BB962C8B-B14F-4D97-AF65-F5344CB8AC3E}">
        <p14:creationId xmlns:p14="http://schemas.microsoft.com/office/powerpoint/2010/main" val="35129878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518864" y="91256"/>
            <a:ext cx="8229600" cy="850106"/>
          </a:xfrm>
        </p:spPr>
        <p:txBody>
          <a:bodyPr>
            <a:normAutofit/>
          </a:bodyPr>
          <a:lstStyle/>
          <a:p>
            <a:pPr eaLnBrk="1" hangingPunct="1"/>
            <a:r>
              <a:rPr lang="en-US" altLang="zh-CN" dirty="0" smtClean="0"/>
              <a:t>Why Are Digital Systems important? </a:t>
            </a:r>
          </a:p>
        </p:txBody>
      </p:sp>
      <p:sp>
        <p:nvSpPr>
          <p:cNvPr id="12291" name="Rectangle 5"/>
          <p:cNvSpPr>
            <a:spLocks noGrp="1" noChangeArrowheads="1"/>
          </p:cNvSpPr>
          <p:nvPr>
            <p:ph idx="1"/>
          </p:nvPr>
        </p:nvSpPr>
        <p:spPr>
          <a:xfrm>
            <a:off x="179512" y="1196752"/>
            <a:ext cx="8568952" cy="4248472"/>
          </a:xfrm>
          <a:noFill/>
        </p:spPr>
        <p:txBody>
          <a:bodyPr>
            <a:normAutofit fontScale="92500" lnSpcReduction="10000"/>
          </a:bodyPr>
          <a:lstStyle/>
          <a:p>
            <a:r>
              <a:rPr lang="zh-CN" altLang="en-US" sz="3000" b="1" dirty="0" smtClean="0">
                <a:solidFill>
                  <a:srgbClr val="0070C0"/>
                </a:solidFill>
                <a:latin typeface="Arial" charset="0"/>
              </a:rPr>
              <a:t>简单</a:t>
            </a:r>
            <a:r>
              <a:rPr lang="zh-CN" altLang="en-US" sz="2800" dirty="0" smtClean="0">
                <a:solidFill>
                  <a:srgbClr val="0070C0"/>
                </a:solidFill>
                <a:latin typeface="Arial" charset="0"/>
              </a:rPr>
              <a:t>！</a:t>
            </a:r>
            <a:endParaRPr lang="en-US" altLang="zh-CN" sz="2800" dirty="0" smtClean="0">
              <a:solidFill>
                <a:srgbClr val="0070C0"/>
              </a:solidFill>
              <a:latin typeface="Arial" charset="0"/>
            </a:endParaRPr>
          </a:p>
          <a:p>
            <a:r>
              <a:rPr lang="zh-CN" altLang="en-US" sz="3000" b="1" dirty="0" smtClean="0">
                <a:solidFill>
                  <a:srgbClr val="0070C0"/>
                </a:solidFill>
                <a:latin typeface="Arial" charset="0"/>
              </a:rPr>
              <a:t>不易出错</a:t>
            </a:r>
            <a:r>
              <a:rPr lang="zh-CN" altLang="en-US" sz="2800" dirty="0" smtClean="0">
                <a:solidFill>
                  <a:srgbClr val="0070C0"/>
                </a:solidFill>
                <a:latin typeface="Arial" charset="0"/>
              </a:rPr>
              <a:t>。</a:t>
            </a:r>
            <a:r>
              <a:rPr lang="en-US" altLang="zh-CN" sz="2800" dirty="0" smtClean="0">
                <a:solidFill>
                  <a:srgbClr val="000000"/>
                </a:solidFill>
                <a:latin typeface="Arial" charset="0"/>
              </a:rPr>
              <a:t/>
            </a:r>
            <a:br>
              <a:rPr lang="en-US" altLang="zh-CN" sz="2800" dirty="0" smtClean="0">
                <a:solidFill>
                  <a:srgbClr val="000000"/>
                </a:solidFill>
                <a:latin typeface="Arial" charset="0"/>
              </a:rPr>
            </a:br>
            <a:endParaRPr lang="en-US" altLang="zh-CN" sz="2800" dirty="0" smtClean="0">
              <a:solidFill>
                <a:srgbClr val="000000"/>
              </a:solidFill>
              <a:latin typeface="Arial" charset="0"/>
            </a:endParaRPr>
          </a:p>
          <a:p>
            <a:r>
              <a:rPr lang="en-US" altLang="zh-CN" sz="2800" dirty="0" smtClean="0">
                <a:latin typeface="Arial" charset="0"/>
              </a:rPr>
              <a:t>Complex digital systems are built as integrated circuits composed of a large number of </a:t>
            </a:r>
            <a:r>
              <a:rPr lang="en-US" altLang="zh-CN" sz="2800" dirty="0" smtClean="0">
                <a:solidFill>
                  <a:srgbClr val="0070C0"/>
                </a:solidFill>
                <a:latin typeface="Arial" charset="0"/>
              </a:rPr>
              <a:t>very simple devices</a:t>
            </a:r>
            <a:r>
              <a:rPr lang="en-US" altLang="zh-CN" sz="2800" dirty="0" smtClean="0">
                <a:latin typeface="Arial" charset="0"/>
              </a:rPr>
              <a:t>.</a:t>
            </a:r>
            <a:endParaRPr lang="en-US" altLang="zh-CN" sz="2800" dirty="0" smtClean="0">
              <a:solidFill>
                <a:srgbClr val="000000"/>
              </a:solidFill>
              <a:latin typeface="Arial" charset="0"/>
            </a:endParaRPr>
          </a:p>
          <a:p>
            <a:r>
              <a:rPr lang="en-US" altLang="zh-CN" sz="2800" dirty="0" smtClean="0">
                <a:latin typeface="Arial" charset="0"/>
              </a:rPr>
              <a:t>It is possible to select among different implementations of systems that </a:t>
            </a:r>
            <a:br>
              <a:rPr lang="en-US" altLang="zh-CN" sz="2800" dirty="0" smtClean="0">
                <a:latin typeface="Arial" charset="0"/>
              </a:rPr>
            </a:br>
            <a:r>
              <a:rPr lang="en-US" altLang="zh-CN" sz="2800" dirty="0" smtClean="0">
                <a:latin typeface="Arial" charset="0"/>
              </a:rPr>
              <a:t>trade off </a:t>
            </a:r>
            <a:r>
              <a:rPr lang="en-US" altLang="zh-CN" sz="2800" dirty="0" smtClean="0">
                <a:solidFill>
                  <a:srgbClr val="0070C0"/>
                </a:solidFill>
                <a:latin typeface="Arial" charset="0"/>
              </a:rPr>
              <a:t>speed</a:t>
            </a:r>
            <a:r>
              <a:rPr lang="en-US" altLang="zh-CN" sz="2800" dirty="0" smtClean="0">
                <a:latin typeface="Arial" charset="0"/>
              </a:rPr>
              <a:t> </a:t>
            </a:r>
            <a:br>
              <a:rPr lang="en-US" altLang="zh-CN" sz="2800" dirty="0" smtClean="0">
                <a:latin typeface="Arial" charset="0"/>
              </a:rPr>
            </a:br>
            <a:r>
              <a:rPr lang="en-US" altLang="zh-CN" sz="2800" dirty="0" smtClean="0">
                <a:latin typeface="Arial" charset="0"/>
              </a:rPr>
              <a:t>and amount of </a:t>
            </a:r>
            <a:br>
              <a:rPr lang="en-US" altLang="zh-CN" sz="2800" dirty="0" smtClean="0">
                <a:latin typeface="Arial" charset="0"/>
              </a:rPr>
            </a:br>
            <a:r>
              <a:rPr lang="en-US" altLang="zh-CN" sz="2800" dirty="0" smtClean="0">
                <a:solidFill>
                  <a:srgbClr val="0070C0"/>
                </a:solidFill>
                <a:latin typeface="Arial" charset="0"/>
              </a:rPr>
              <a:t>hardware</a:t>
            </a:r>
            <a:r>
              <a:rPr lang="en-US" altLang="zh-CN" sz="2800" dirty="0" smtClean="0">
                <a:latin typeface="Arial" charset="0"/>
              </a:rPr>
              <a:t>. </a:t>
            </a:r>
            <a:r>
              <a:rPr lang="en-US" altLang="zh-CN" sz="2800" dirty="0" smtClean="0">
                <a:latin typeface="Arial" charset="0"/>
                <a:cs typeface="Arial" charset="0"/>
              </a:rPr>
              <a:t> </a:t>
            </a:r>
          </a:p>
        </p:txBody>
      </p:sp>
      <p:sp>
        <p:nvSpPr>
          <p:cNvPr id="12292" name="Rectangle 7"/>
          <p:cNvSpPr>
            <a:spLocks noChangeArrowheads="1"/>
          </p:cNvSpPr>
          <p:nvPr/>
        </p:nvSpPr>
        <p:spPr bwMode="auto">
          <a:xfrm>
            <a:off x="3414713" y="2566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1393608"/>
            <a:ext cx="6192688" cy="595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3861048"/>
            <a:ext cx="6019770" cy="2924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2"/>
          </p:nvPr>
        </p:nvSpPr>
        <p:spPr/>
        <p:txBody>
          <a:bodyPr/>
          <a:lstStyle/>
          <a:p>
            <a:pPr>
              <a:defRPr/>
            </a:pPr>
            <a:fld id="{AB5F70D7-AEFC-45B0-A8AE-B3775A81AC94}" type="slidenum">
              <a:rPr lang="en-US" altLang="zh-CN" smtClean="0"/>
              <a:pPr>
                <a:defRPr/>
              </a:pPr>
              <a:t>18</a:t>
            </a:fld>
            <a:endParaRPr lang="en-US" altLang="zh-CN" dirty="0"/>
          </a:p>
        </p:txBody>
      </p:sp>
    </p:spTree>
    <p:extLst>
      <p:ext uri="{BB962C8B-B14F-4D97-AF65-F5344CB8AC3E}">
        <p14:creationId xmlns:p14="http://schemas.microsoft.com/office/powerpoint/2010/main" val="100055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eaLnBrk="0" hangingPunct="0"/>
            <a:r>
              <a:rPr lang="en-US" altLang="zh-CN" sz="3600" b="1" dirty="0">
                <a:solidFill>
                  <a:schemeClr val="tx2"/>
                </a:solidFill>
                <a:latin typeface="Times New Roman" pitchFamily="18" charset="0"/>
                <a:cs typeface="Times New Roman" pitchFamily="18" charset="0"/>
              </a:rPr>
              <a:t>Why do we choose to use digital components?</a:t>
            </a:r>
            <a:endParaRPr lang="en-US" altLang="zh-CN" sz="2000" dirty="0">
              <a:solidFill>
                <a:schemeClr val="tx2"/>
              </a:solidFill>
              <a:latin typeface="Times New Roman" pitchFamily="18" charset="0"/>
            </a:endParaRPr>
          </a:p>
        </p:txBody>
      </p:sp>
      <p:sp>
        <p:nvSpPr>
          <p:cNvPr id="3" name="内容占位符 2"/>
          <p:cNvSpPr>
            <a:spLocks noGrp="1"/>
          </p:cNvSpPr>
          <p:nvPr>
            <p:ph idx="1"/>
          </p:nvPr>
        </p:nvSpPr>
        <p:spPr>
          <a:xfrm>
            <a:off x="179512" y="1052736"/>
            <a:ext cx="8712968" cy="5805264"/>
          </a:xfrm>
        </p:spPr>
        <p:txBody>
          <a:bodyPr>
            <a:normAutofit lnSpcReduction="10000"/>
          </a:bodyPr>
          <a:lstStyle/>
          <a:p>
            <a:pPr marL="342900" lvl="1" indent="-342900">
              <a:lnSpc>
                <a:spcPct val="150000"/>
              </a:lnSpc>
              <a:buFont typeface="Arial" pitchFamily="34" charset="0"/>
              <a:buChar char="•"/>
            </a:pPr>
            <a:r>
              <a:rPr lang="en-US" altLang="zh-CN" dirty="0"/>
              <a:t>The main reason for using digital components is that they can </a:t>
            </a:r>
            <a:r>
              <a:rPr lang="en-US" altLang="zh-CN" dirty="0">
                <a:solidFill>
                  <a:srgbClr val="0070C0"/>
                </a:solidFill>
              </a:rPr>
              <a:t>easily be programmed</a:t>
            </a:r>
            <a:r>
              <a:rPr lang="en-US" altLang="zh-CN" dirty="0"/>
              <a:t>, allowing a single hardware unit to be used for many different purposes. </a:t>
            </a:r>
          </a:p>
          <a:p>
            <a:pPr marL="342900" lvl="1" indent="-342900">
              <a:lnSpc>
                <a:spcPct val="150000"/>
              </a:lnSpc>
              <a:buFont typeface="Arial" pitchFamily="34" charset="0"/>
              <a:buChar char="•"/>
            </a:pPr>
            <a:r>
              <a:rPr lang="en-US" altLang="zh-CN" dirty="0"/>
              <a:t>Advances in circuit technology decrease </a:t>
            </a:r>
            <a:r>
              <a:rPr lang="en-US" altLang="zh-CN" dirty="0">
                <a:solidFill>
                  <a:srgbClr val="0070C0"/>
                </a:solidFill>
              </a:rPr>
              <a:t>the price </a:t>
            </a:r>
            <a:r>
              <a:rPr lang="en-US" altLang="zh-CN" dirty="0"/>
              <a:t>of technology dramatically. </a:t>
            </a:r>
          </a:p>
          <a:p>
            <a:pPr marL="342900" lvl="1" indent="-342900">
              <a:lnSpc>
                <a:spcPct val="150000"/>
              </a:lnSpc>
              <a:buFont typeface="Arial" pitchFamily="34" charset="0"/>
              <a:buChar char="•"/>
            </a:pPr>
            <a:r>
              <a:rPr lang="en-US" altLang="zh-CN" dirty="0"/>
              <a:t>Digital integrated circuits can perform at </a:t>
            </a:r>
            <a:r>
              <a:rPr lang="en-US" altLang="zh-CN" dirty="0">
                <a:solidFill>
                  <a:srgbClr val="0070C0"/>
                </a:solidFill>
              </a:rPr>
              <a:t>speeds</a:t>
            </a:r>
            <a:r>
              <a:rPr lang="en-US" altLang="zh-CN" dirty="0"/>
              <a:t> of hundreds of millions of operations per second. </a:t>
            </a:r>
          </a:p>
          <a:p>
            <a:pPr marL="342900" lvl="1" indent="-342900">
              <a:lnSpc>
                <a:spcPct val="150000"/>
              </a:lnSpc>
              <a:buFont typeface="Arial" pitchFamily="34" charset="0"/>
              <a:buChar char="•"/>
            </a:pPr>
            <a:r>
              <a:rPr lang="en-US" altLang="zh-CN" dirty="0"/>
              <a:t>Error-checking and correction can be used to ensure the </a:t>
            </a:r>
            <a:r>
              <a:rPr lang="en-US" altLang="zh-CN" dirty="0">
                <a:solidFill>
                  <a:srgbClr val="0070C0"/>
                </a:solidFill>
              </a:rPr>
              <a:t>reliability</a:t>
            </a:r>
            <a:r>
              <a:rPr lang="en-US" altLang="zh-CN" dirty="0"/>
              <a:t> of the machine</a:t>
            </a:r>
            <a:r>
              <a:rPr lang="en-US" altLang="zh-CN" dirty="0" smtClean="0"/>
              <a:t>.</a:t>
            </a:r>
            <a:endParaRPr lang="en-US" altLang="zh-CN" dirty="0"/>
          </a:p>
        </p:txBody>
      </p:sp>
    </p:spTree>
    <p:extLst>
      <p:ext uri="{BB962C8B-B14F-4D97-AF65-F5344CB8AC3E}">
        <p14:creationId xmlns:p14="http://schemas.microsoft.com/office/powerpoint/2010/main" val="34441123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a:t>考核</a:t>
            </a:r>
            <a:r>
              <a:rPr lang="zh-CN" altLang="en-US" b="1" dirty="0" smtClean="0"/>
              <a:t>方式</a:t>
            </a:r>
            <a:r>
              <a:rPr lang="en-US" altLang="zh-CN" dirty="0" smtClean="0"/>
              <a:t>: </a:t>
            </a:r>
            <a:r>
              <a:rPr lang="zh-CN" altLang="en-US" dirty="0" smtClean="0"/>
              <a:t>开卷笔试</a:t>
            </a:r>
            <a:endParaRPr lang="zh-CN" altLang="en-US" dirty="0"/>
          </a:p>
        </p:txBody>
      </p:sp>
      <p:sp>
        <p:nvSpPr>
          <p:cNvPr id="3" name="内容占位符 2"/>
          <p:cNvSpPr>
            <a:spLocks noGrp="1"/>
          </p:cNvSpPr>
          <p:nvPr>
            <p:ph idx="1"/>
          </p:nvPr>
        </p:nvSpPr>
        <p:spPr>
          <a:xfrm>
            <a:off x="1403648" y="1556792"/>
            <a:ext cx="5976664" cy="2736304"/>
          </a:xfrm>
        </p:spPr>
        <p:txBody>
          <a:bodyPr/>
          <a:lstStyle/>
          <a:p>
            <a:pPr>
              <a:lnSpc>
                <a:spcPct val="150000"/>
              </a:lnSpc>
            </a:pPr>
            <a:r>
              <a:rPr lang="zh-CN" altLang="en-US" dirty="0" smtClean="0"/>
              <a:t>作业</a:t>
            </a:r>
            <a:r>
              <a:rPr lang="zh-CN" altLang="en-US" dirty="0"/>
              <a:t>和</a:t>
            </a:r>
            <a:r>
              <a:rPr lang="zh-CN" altLang="en-US" dirty="0" smtClean="0"/>
              <a:t>出席、</a:t>
            </a:r>
            <a:r>
              <a:rPr lang="zh-CN" altLang="en-US" dirty="0"/>
              <a:t>随堂测试 </a:t>
            </a:r>
            <a:r>
              <a:rPr lang="en-US" altLang="zh-CN" dirty="0" smtClean="0"/>
              <a:t>(</a:t>
            </a:r>
            <a:r>
              <a:rPr lang="en-US" altLang="zh-CN" dirty="0"/>
              <a:t>20</a:t>
            </a:r>
            <a:r>
              <a:rPr lang="en-US" altLang="zh-CN" dirty="0" smtClean="0"/>
              <a:t>%)</a:t>
            </a:r>
          </a:p>
          <a:p>
            <a:pPr>
              <a:lnSpc>
                <a:spcPct val="150000"/>
              </a:lnSpc>
            </a:pPr>
            <a:r>
              <a:rPr lang="zh-CN" altLang="en-US" dirty="0" smtClean="0"/>
              <a:t>期中考试 开卷                  </a:t>
            </a:r>
            <a:r>
              <a:rPr lang="en-US" altLang="zh-CN" dirty="0" smtClean="0"/>
              <a:t>(40%)</a:t>
            </a:r>
          </a:p>
          <a:p>
            <a:pPr>
              <a:lnSpc>
                <a:spcPct val="150000"/>
              </a:lnSpc>
            </a:pPr>
            <a:r>
              <a:rPr lang="zh-CN" altLang="en-US" dirty="0" smtClean="0"/>
              <a:t>期末考试 开卷                  </a:t>
            </a:r>
            <a:r>
              <a:rPr lang="en-US" altLang="zh-CN" dirty="0" smtClean="0"/>
              <a:t>(40%)</a:t>
            </a:r>
            <a:endParaRPr lang="zh-CN" altLang="en-US" dirty="0"/>
          </a:p>
        </p:txBody>
      </p:sp>
      <p:sp>
        <p:nvSpPr>
          <p:cNvPr id="4" name="灯片编号占位符 3"/>
          <p:cNvSpPr>
            <a:spLocks noGrp="1"/>
          </p:cNvSpPr>
          <p:nvPr>
            <p:ph type="sldNum" sz="quarter" idx="12"/>
          </p:nvPr>
        </p:nvSpPr>
        <p:spPr/>
        <p:txBody>
          <a:bodyPr/>
          <a:lstStyle/>
          <a:p>
            <a:fld id="{09FAA2EB-B31B-427B-83D6-C33BB36153ED}" type="slidenum">
              <a:rPr lang="zh-CN" altLang="en-US" smtClean="0"/>
              <a:t>2</a:t>
            </a:fld>
            <a:endParaRPr lang="zh-CN" altLang="en-US"/>
          </a:p>
        </p:txBody>
      </p:sp>
      <p:sp>
        <p:nvSpPr>
          <p:cNvPr id="5" name="TextBox 4"/>
          <p:cNvSpPr txBox="1"/>
          <p:nvPr/>
        </p:nvSpPr>
        <p:spPr>
          <a:xfrm>
            <a:off x="1766902" y="4725144"/>
            <a:ext cx="5250155" cy="1384995"/>
          </a:xfrm>
          <a:prstGeom prst="rect">
            <a:avLst/>
          </a:prstGeom>
          <a:noFill/>
        </p:spPr>
        <p:txBody>
          <a:bodyPr wrap="none" rtlCol="0">
            <a:spAutoFit/>
          </a:bodyPr>
          <a:lstStyle/>
          <a:p>
            <a:pPr>
              <a:lnSpc>
                <a:spcPct val="150000"/>
              </a:lnSpc>
            </a:pPr>
            <a:r>
              <a:rPr lang="zh-CN" altLang="en-US" sz="2800" b="1" dirty="0" smtClean="0"/>
              <a:t>期末考试</a:t>
            </a:r>
            <a:endParaRPr lang="en-US" altLang="zh-CN" sz="2800" b="1" dirty="0" smtClean="0"/>
          </a:p>
          <a:p>
            <a:pPr>
              <a:lnSpc>
                <a:spcPct val="150000"/>
              </a:lnSpc>
            </a:pPr>
            <a:r>
              <a:rPr lang="zh-CN" altLang="en-US" sz="2800" dirty="0" smtClean="0"/>
              <a:t>时间：</a:t>
            </a:r>
            <a:r>
              <a:rPr lang="en-US" altLang="zh-CN" sz="2800" dirty="0" smtClean="0"/>
              <a:t>2017</a:t>
            </a:r>
            <a:r>
              <a:rPr lang="zh-CN" altLang="en-US" sz="2800" dirty="0" smtClean="0"/>
              <a:t>年</a:t>
            </a:r>
            <a:r>
              <a:rPr lang="en-US" altLang="zh-CN" sz="2800" dirty="0" smtClean="0"/>
              <a:t>1</a:t>
            </a:r>
            <a:r>
              <a:rPr lang="zh-CN" altLang="en-US" sz="2800" dirty="0" smtClean="0"/>
              <a:t>月</a:t>
            </a:r>
            <a:r>
              <a:rPr lang="en-US" altLang="zh-CN" sz="2800" dirty="0" smtClean="0"/>
              <a:t>3</a:t>
            </a:r>
            <a:r>
              <a:rPr lang="zh-CN" altLang="en-US" sz="2800" dirty="0" smtClean="0"/>
              <a:t>日  </a:t>
            </a:r>
            <a:r>
              <a:rPr lang="en-US" altLang="zh-CN" sz="2800" dirty="0" smtClean="0"/>
              <a:t>9:00~11:00</a:t>
            </a:r>
          </a:p>
        </p:txBody>
      </p:sp>
    </p:spTree>
    <p:extLst>
      <p:ext uri="{BB962C8B-B14F-4D97-AF65-F5344CB8AC3E}">
        <p14:creationId xmlns:p14="http://schemas.microsoft.com/office/powerpoint/2010/main" val="987717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sam2013\appdata\roaming\360se6\USERDA~1\Temp\118504~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1296" y="2492896"/>
            <a:ext cx="3505200" cy="428625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zh-CN" altLang="en-US" dirty="0" smtClean="0"/>
              <a:t>未来是数字的？</a:t>
            </a:r>
            <a:endParaRPr lang="zh-CN" altLang="en-US" dirty="0"/>
          </a:p>
        </p:txBody>
      </p:sp>
      <p:sp>
        <p:nvSpPr>
          <p:cNvPr id="3" name="内容占位符 2"/>
          <p:cNvSpPr>
            <a:spLocks noGrp="1"/>
          </p:cNvSpPr>
          <p:nvPr>
            <p:ph idx="1"/>
          </p:nvPr>
        </p:nvSpPr>
        <p:spPr>
          <a:xfrm>
            <a:off x="0" y="980728"/>
            <a:ext cx="9144000" cy="5798418"/>
          </a:xfrm>
        </p:spPr>
        <p:txBody>
          <a:bodyPr>
            <a:normAutofit/>
          </a:bodyPr>
          <a:lstStyle/>
          <a:p>
            <a:r>
              <a:rPr lang="zh-CN" altLang="en-US" sz="2800" dirty="0"/>
              <a:t>微软</a:t>
            </a:r>
            <a:r>
              <a:rPr lang="en-US" altLang="zh-CN" sz="2800" dirty="0"/>
              <a:t>Extreme</a:t>
            </a:r>
            <a:r>
              <a:rPr lang="zh-CN" altLang="en-US" sz="2800" dirty="0"/>
              <a:t>计算小组研究员</a:t>
            </a:r>
            <a:r>
              <a:rPr lang="en-US" altLang="zh-CN" sz="2800" dirty="0"/>
              <a:t>Doug Burger</a:t>
            </a:r>
            <a:r>
              <a:rPr lang="zh-CN" altLang="en-US" sz="2800" dirty="0"/>
              <a:t>表示，数字计算也许该到尽头了，我们将进入一个不需要数字精度的新领域，不用数字的方式也能把计算和硬件紧密</a:t>
            </a:r>
            <a:r>
              <a:rPr lang="zh-CN" altLang="en-US" sz="2800" dirty="0" smtClean="0"/>
              <a:t>结合。</a:t>
            </a:r>
            <a:endParaRPr lang="en-US" altLang="zh-CN" sz="2800" dirty="0" smtClean="0"/>
          </a:p>
          <a:p>
            <a:r>
              <a:rPr lang="zh-CN" altLang="en-US" sz="2400" dirty="0"/>
              <a:t>半个世纪以来，英特尔这样的</a:t>
            </a:r>
            <a:r>
              <a:rPr lang="zh-CN" altLang="en-US" sz="2400" dirty="0" smtClean="0"/>
              <a:t>公司</a:t>
            </a:r>
            <a:r>
              <a:rPr lang="en-US" altLang="zh-CN" sz="2400" dirty="0" smtClean="0"/>
              <a:t/>
            </a:r>
            <a:br>
              <a:rPr lang="en-US" altLang="zh-CN" sz="2400" dirty="0" smtClean="0"/>
            </a:br>
            <a:r>
              <a:rPr lang="zh-CN" altLang="en-US" sz="2400" dirty="0" smtClean="0"/>
              <a:t>一直</a:t>
            </a:r>
            <a:r>
              <a:rPr lang="zh-CN" altLang="en-US" sz="2400" dirty="0"/>
              <a:t>在致力于让自己微处理器越</a:t>
            </a:r>
            <a:r>
              <a:rPr lang="zh-CN" altLang="en-US" sz="2400" dirty="0" smtClean="0"/>
              <a:t>来</a:t>
            </a:r>
            <a:r>
              <a:rPr lang="en-US" altLang="zh-CN" sz="2400" dirty="0" smtClean="0"/>
              <a:t/>
            </a:r>
            <a:br>
              <a:rPr lang="en-US" altLang="zh-CN" sz="2400" dirty="0" smtClean="0"/>
            </a:br>
            <a:r>
              <a:rPr lang="zh-CN" altLang="en-US" sz="2400" dirty="0" smtClean="0"/>
              <a:t>越</a:t>
            </a:r>
            <a:r>
              <a:rPr lang="zh-CN" altLang="en-US" sz="2400" dirty="0"/>
              <a:t>快，途径就是不断地增加晶体管</a:t>
            </a:r>
            <a:r>
              <a:rPr lang="zh-CN" altLang="en-US" sz="2400" dirty="0" smtClean="0"/>
              <a:t>、</a:t>
            </a:r>
            <a:r>
              <a:rPr lang="en-US" altLang="zh-CN" sz="2400" dirty="0" smtClean="0"/>
              <a:t/>
            </a:r>
            <a:br>
              <a:rPr lang="en-US" altLang="zh-CN" sz="2400" dirty="0" smtClean="0"/>
            </a:br>
            <a:r>
              <a:rPr lang="zh-CN" altLang="en-US" sz="2400" dirty="0" smtClean="0"/>
              <a:t>开发</a:t>
            </a:r>
            <a:r>
              <a:rPr lang="zh-CN" altLang="en-US" sz="2400" dirty="0"/>
              <a:t>可以并行运行的内核。不过</a:t>
            </a:r>
            <a:r>
              <a:rPr lang="zh-CN" altLang="en-US" sz="2400" dirty="0" smtClean="0"/>
              <a:t>这</a:t>
            </a:r>
            <a:r>
              <a:rPr lang="en-US" altLang="zh-CN" sz="2400" dirty="0" smtClean="0"/>
              <a:t/>
            </a:r>
            <a:br>
              <a:rPr lang="en-US" altLang="zh-CN" sz="2400" dirty="0" smtClean="0"/>
            </a:br>
            <a:r>
              <a:rPr lang="zh-CN" altLang="en-US" sz="2400" dirty="0" smtClean="0"/>
              <a:t>些</a:t>
            </a:r>
            <a:r>
              <a:rPr lang="zh-CN" altLang="en-US" sz="2400" dirty="0"/>
              <a:t>常规性的提高似乎马上就要</a:t>
            </a:r>
            <a:r>
              <a:rPr lang="zh-CN" altLang="en-US" sz="2400" dirty="0" smtClean="0"/>
              <a:t>结束</a:t>
            </a:r>
            <a:r>
              <a:rPr lang="en-US" altLang="zh-CN" sz="2400" dirty="0" smtClean="0"/>
              <a:t/>
            </a:r>
            <a:br>
              <a:rPr lang="en-US" altLang="zh-CN" sz="2400" dirty="0" smtClean="0"/>
            </a:br>
            <a:r>
              <a:rPr lang="zh-CN" altLang="en-US" sz="2400" dirty="0" smtClean="0"/>
              <a:t>了</a:t>
            </a:r>
            <a:r>
              <a:rPr lang="zh-CN" altLang="en-US" sz="2400" dirty="0"/>
              <a:t>，因为芯片已经小到不能再小尺寸。</a:t>
            </a:r>
          </a:p>
          <a:p>
            <a:r>
              <a:rPr lang="zh-CN" altLang="en-US" sz="2400" dirty="0" smtClean="0"/>
              <a:t>英特尔</a:t>
            </a:r>
            <a:r>
              <a:rPr lang="zh-CN" altLang="en-US" sz="2400" dirty="0"/>
              <a:t>目前的芯片已经快缩小至</a:t>
            </a:r>
            <a:r>
              <a:rPr lang="en-US" altLang="zh-CN" sz="2400" dirty="0" smtClean="0"/>
              <a:t>14</a:t>
            </a:r>
            <a:br>
              <a:rPr lang="en-US" altLang="zh-CN" sz="2400" dirty="0" smtClean="0"/>
            </a:br>
            <a:r>
              <a:rPr lang="zh-CN" altLang="en-US" sz="2400" dirty="0" smtClean="0"/>
              <a:t>纳米</a:t>
            </a:r>
            <a:r>
              <a:rPr lang="zh-CN" altLang="en-US" sz="2400" dirty="0"/>
              <a:t>，里面的晶体管尺寸已经</a:t>
            </a:r>
            <a:r>
              <a:rPr lang="zh-CN" altLang="en-US" sz="2400" dirty="0" smtClean="0"/>
              <a:t>难以</a:t>
            </a:r>
            <a:r>
              <a:rPr lang="en-US" altLang="zh-CN" sz="2400" dirty="0" smtClean="0"/>
              <a:t/>
            </a:r>
            <a:br>
              <a:rPr lang="en-US" altLang="zh-CN" sz="2400" dirty="0" smtClean="0"/>
            </a:br>
            <a:r>
              <a:rPr lang="zh-CN" altLang="en-US" sz="2400" dirty="0" smtClean="0"/>
              <a:t>满足</a:t>
            </a:r>
            <a:r>
              <a:rPr lang="zh-CN" altLang="en-US" sz="2400" dirty="0"/>
              <a:t>数字计算方式所需的精确状态</a:t>
            </a:r>
            <a:r>
              <a:rPr lang="zh-CN" altLang="en-US" sz="2400" dirty="0" smtClean="0"/>
              <a:t>，</a:t>
            </a:r>
            <a:r>
              <a:rPr lang="en-US" altLang="zh-CN" sz="2400" dirty="0" smtClean="0"/>
              <a:t/>
            </a:r>
            <a:br>
              <a:rPr lang="en-US" altLang="zh-CN" sz="2400" dirty="0" smtClean="0"/>
            </a:br>
            <a:r>
              <a:rPr lang="zh-CN" altLang="en-US" sz="2400" dirty="0" smtClean="0"/>
              <a:t>另外</a:t>
            </a:r>
            <a:r>
              <a:rPr lang="zh-CN" altLang="en-US" sz="2400" dirty="0"/>
              <a:t>芯片发热也会很严重。</a:t>
            </a:r>
          </a:p>
        </p:txBody>
      </p:sp>
    </p:spTree>
    <p:extLst>
      <p:ext uri="{BB962C8B-B14F-4D97-AF65-F5344CB8AC3E}">
        <p14:creationId xmlns:p14="http://schemas.microsoft.com/office/powerpoint/2010/main" val="36938099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57200" y="116632"/>
            <a:ext cx="8229600" cy="792088"/>
          </a:xfrm>
        </p:spPr>
        <p:txBody>
          <a:bodyPr/>
          <a:lstStyle/>
          <a:p>
            <a:pPr eaLnBrk="1" hangingPunct="1"/>
            <a:r>
              <a:rPr lang="en-US" altLang="zh-CN" dirty="0" smtClean="0"/>
              <a:t>Contents</a:t>
            </a:r>
          </a:p>
        </p:txBody>
      </p:sp>
      <p:sp>
        <p:nvSpPr>
          <p:cNvPr id="4099" name="Rectangle 3"/>
          <p:cNvSpPr>
            <a:spLocks noGrp="1" noChangeArrowheads="1"/>
          </p:cNvSpPr>
          <p:nvPr>
            <p:ph idx="1"/>
          </p:nvPr>
        </p:nvSpPr>
        <p:spPr>
          <a:xfrm>
            <a:off x="179512" y="1052736"/>
            <a:ext cx="3399536" cy="5668739"/>
          </a:xfrm>
        </p:spPr>
        <p:txBody>
          <a:bodyPr>
            <a:normAutofit fontScale="92500"/>
          </a:bodyPr>
          <a:lstStyle/>
          <a:p>
            <a:pPr marL="0" indent="0" eaLnBrk="1" hangingPunct="1">
              <a:lnSpc>
                <a:spcPct val="150000"/>
              </a:lnSpc>
              <a:buNone/>
              <a:tabLst>
                <a:tab pos="5743575" algn="l"/>
              </a:tabLst>
            </a:pPr>
            <a:r>
              <a:rPr lang="en-US" altLang="zh-CN" sz="2600" dirty="0" smtClean="0">
                <a:solidFill>
                  <a:schemeClr val="bg1">
                    <a:lumMod val="65000"/>
                  </a:schemeClr>
                </a:solidFill>
              </a:rPr>
              <a:t>1.1 </a:t>
            </a:r>
            <a:r>
              <a:rPr lang="zh-CN" altLang="en-US" sz="2600" dirty="0" smtClean="0">
                <a:solidFill>
                  <a:schemeClr val="bg1">
                    <a:lumMod val="65000"/>
                  </a:schemeClr>
                </a:solidFill>
              </a:rPr>
              <a:t>课程计划</a:t>
            </a:r>
            <a:endParaRPr lang="en-US" altLang="zh-CN" sz="2600" dirty="0" smtClean="0">
              <a:solidFill>
                <a:schemeClr val="bg1">
                  <a:lumMod val="65000"/>
                </a:schemeClr>
              </a:solidFill>
            </a:endParaRPr>
          </a:p>
          <a:p>
            <a:pPr marL="0" indent="0" eaLnBrk="1" hangingPunct="1">
              <a:lnSpc>
                <a:spcPct val="150000"/>
              </a:lnSpc>
              <a:buNone/>
              <a:tabLst>
                <a:tab pos="5743575" algn="l"/>
              </a:tabLst>
            </a:pPr>
            <a:r>
              <a:rPr lang="en-US" altLang="zh-CN" sz="2600" dirty="0" smtClean="0">
                <a:solidFill>
                  <a:schemeClr val="bg1">
                    <a:lumMod val="65000"/>
                  </a:schemeClr>
                </a:solidFill>
              </a:rPr>
              <a:t>1.2 </a:t>
            </a:r>
            <a:r>
              <a:rPr lang="zh-CN" altLang="en-US" sz="2600" dirty="0" smtClean="0">
                <a:solidFill>
                  <a:schemeClr val="bg1">
                    <a:lumMod val="65000"/>
                  </a:schemeClr>
                </a:solidFill>
              </a:rPr>
              <a:t>控制复杂性的艺术</a:t>
            </a:r>
            <a:endParaRPr lang="en-US" altLang="zh-CN" sz="2600" dirty="0" smtClean="0">
              <a:solidFill>
                <a:schemeClr val="bg1">
                  <a:lumMod val="65000"/>
                </a:schemeClr>
              </a:solidFill>
            </a:endParaRPr>
          </a:p>
          <a:p>
            <a:pPr marL="0" indent="0" eaLnBrk="1" hangingPunct="1">
              <a:lnSpc>
                <a:spcPct val="150000"/>
              </a:lnSpc>
              <a:buNone/>
              <a:tabLst>
                <a:tab pos="5743575" algn="l"/>
              </a:tabLst>
            </a:pPr>
            <a:r>
              <a:rPr lang="en-US" altLang="zh-CN" sz="2600" dirty="0" smtClean="0">
                <a:solidFill>
                  <a:schemeClr val="bg1">
                    <a:lumMod val="65000"/>
                  </a:schemeClr>
                </a:solidFill>
              </a:rPr>
              <a:t>1.3 </a:t>
            </a:r>
            <a:r>
              <a:rPr lang="zh-CN" altLang="en-US" sz="2600" dirty="0" smtClean="0">
                <a:solidFill>
                  <a:schemeClr val="bg1">
                    <a:lumMod val="65000"/>
                  </a:schemeClr>
                </a:solidFill>
              </a:rPr>
              <a:t>数字抽象</a:t>
            </a:r>
            <a:endParaRPr lang="en-US" altLang="zh-CN" sz="2600" dirty="0" smtClean="0">
              <a:solidFill>
                <a:schemeClr val="bg1">
                  <a:lumMod val="65000"/>
                </a:schemeClr>
              </a:solidFill>
            </a:endParaRPr>
          </a:p>
          <a:p>
            <a:pPr marL="0" indent="0" eaLnBrk="1" hangingPunct="1">
              <a:lnSpc>
                <a:spcPct val="150000"/>
              </a:lnSpc>
              <a:buNone/>
            </a:pPr>
            <a:r>
              <a:rPr lang="en-US" altLang="zh-CN" sz="2600" dirty="0" smtClean="0"/>
              <a:t>1.4 </a:t>
            </a:r>
            <a:r>
              <a:rPr lang="zh-CN" altLang="en-US" sz="2600" b="1" dirty="0" smtClean="0"/>
              <a:t>数制</a:t>
            </a:r>
            <a:endParaRPr lang="en-US" altLang="zh-CN" sz="2600" b="1" dirty="0" smtClean="0"/>
          </a:p>
          <a:p>
            <a:pPr marL="0" indent="0" eaLnBrk="1" hangingPunct="1">
              <a:lnSpc>
                <a:spcPct val="150000"/>
              </a:lnSpc>
              <a:buNone/>
              <a:tabLst>
                <a:tab pos="5743575" algn="l"/>
              </a:tabLst>
            </a:pPr>
            <a:r>
              <a:rPr lang="en-US" altLang="zh-CN" sz="2600" dirty="0" smtClean="0"/>
              <a:t>1.5 </a:t>
            </a:r>
            <a:r>
              <a:rPr lang="zh-CN" altLang="en-US" sz="2600" dirty="0" smtClean="0"/>
              <a:t>逻辑门</a:t>
            </a:r>
            <a:endParaRPr lang="en-US" altLang="zh-CN" sz="2600" dirty="0" smtClean="0"/>
          </a:p>
          <a:p>
            <a:pPr marL="0" indent="0" eaLnBrk="1" hangingPunct="1">
              <a:lnSpc>
                <a:spcPct val="150000"/>
              </a:lnSpc>
              <a:buNone/>
              <a:tabLst>
                <a:tab pos="5743575" algn="l"/>
              </a:tabLst>
            </a:pPr>
            <a:r>
              <a:rPr lang="en-US" altLang="zh-CN" sz="2600" dirty="0" smtClean="0"/>
              <a:t>1.6 </a:t>
            </a:r>
            <a:r>
              <a:rPr lang="zh-CN" altLang="en-US" sz="2600" dirty="0" smtClean="0"/>
              <a:t>数字抽象</a:t>
            </a:r>
            <a:endParaRPr lang="en-US" altLang="zh-CN" sz="2600" dirty="0" smtClean="0"/>
          </a:p>
          <a:p>
            <a:pPr marL="0" indent="0" eaLnBrk="1" hangingPunct="1">
              <a:lnSpc>
                <a:spcPct val="150000"/>
              </a:lnSpc>
              <a:buNone/>
              <a:tabLst>
                <a:tab pos="5743575" algn="l"/>
              </a:tabLst>
            </a:pPr>
            <a:r>
              <a:rPr lang="en-US" altLang="zh-CN" sz="2600" dirty="0" smtClean="0"/>
              <a:t>1.7 CMOS</a:t>
            </a:r>
            <a:r>
              <a:rPr lang="zh-CN" altLang="en-US" sz="2600" dirty="0" smtClean="0"/>
              <a:t>晶体管*</a:t>
            </a:r>
            <a:endParaRPr lang="en-US" altLang="zh-CN" sz="2600" dirty="0" smtClean="0"/>
          </a:p>
          <a:p>
            <a:pPr marL="0" indent="0" eaLnBrk="1" hangingPunct="1">
              <a:lnSpc>
                <a:spcPct val="150000"/>
              </a:lnSpc>
              <a:buNone/>
              <a:tabLst>
                <a:tab pos="5743575" algn="l"/>
              </a:tabLst>
            </a:pPr>
            <a:r>
              <a:rPr lang="en-US" altLang="zh-CN" sz="2600" dirty="0" smtClean="0"/>
              <a:t>1.8 </a:t>
            </a:r>
            <a:r>
              <a:rPr lang="zh-CN" altLang="en-US" sz="2600" dirty="0" smtClean="0"/>
              <a:t>功耗*</a:t>
            </a:r>
            <a:endParaRPr lang="en-US" altLang="zh-CN" sz="2600" dirty="0" smtClean="0"/>
          </a:p>
          <a:p>
            <a:pPr marL="0" indent="0" eaLnBrk="1" hangingPunct="1">
              <a:lnSpc>
                <a:spcPct val="150000"/>
              </a:lnSpc>
              <a:buNone/>
              <a:tabLst>
                <a:tab pos="5743575" algn="l"/>
              </a:tabLst>
            </a:pPr>
            <a:r>
              <a:rPr lang="en-US" altLang="zh-CN" sz="2600" dirty="0" smtClean="0"/>
              <a:t>1.9 </a:t>
            </a:r>
            <a:r>
              <a:rPr lang="zh-CN" altLang="en-US" sz="2600" dirty="0" smtClean="0"/>
              <a:t>总结和展望</a:t>
            </a:r>
            <a:endParaRPr lang="en-US" altLang="zh-CN" sz="2600" dirty="0" smtClean="0"/>
          </a:p>
        </p:txBody>
      </p:sp>
      <p:sp>
        <p:nvSpPr>
          <p:cNvPr id="4" name="灯片编号占位符 3"/>
          <p:cNvSpPr>
            <a:spLocks noGrp="1"/>
          </p:cNvSpPr>
          <p:nvPr>
            <p:ph type="sldNum" sz="quarter" idx="12"/>
          </p:nvPr>
        </p:nvSpPr>
        <p:spPr/>
        <p:txBody>
          <a:bodyPr/>
          <a:lstStyle/>
          <a:p>
            <a:pPr>
              <a:defRPr/>
            </a:pPr>
            <a:fld id="{AB5F70D7-AEFC-45B0-A8AE-B3775A81AC94}" type="slidenum">
              <a:rPr lang="en-US" altLang="zh-CN" smtClean="0"/>
              <a:pPr>
                <a:defRPr/>
              </a:pPr>
              <a:t>21</a:t>
            </a:fld>
            <a:endParaRPr lang="en-US" altLang="zh-CN" dirty="0"/>
          </a:p>
        </p:txBody>
      </p:sp>
      <p:pic>
        <p:nvPicPr>
          <p:cNvPr id="7"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44624"/>
            <a:ext cx="6347296" cy="2306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2420888"/>
            <a:ext cx="7571432" cy="2070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99792" y="4573552"/>
            <a:ext cx="6347296" cy="2284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883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936104"/>
          </a:xfrm>
        </p:spPr>
        <p:txBody>
          <a:bodyPr>
            <a:normAutofit/>
          </a:bodyPr>
          <a:lstStyle/>
          <a:p>
            <a:r>
              <a:rPr lang="en-US" altLang="zh-CN" b="1" dirty="0" smtClean="0"/>
              <a:t>Binary Numbers	</a:t>
            </a:r>
            <a:r>
              <a:rPr lang="zh-CN" altLang="en-US" b="1" dirty="0" smtClean="0"/>
              <a:t>二进制数</a:t>
            </a:r>
            <a:endParaRPr lang="zh-CN" altLang="en-US" dirty="0"/>
          </a:p>
        </p:txBody>
      </p:sp>
      <mc:AlternateContent xmlns:mc="http://schemas.openxmlformats.org/markup-compatibility/2006" xmlns:a14="http://schemas.microsoft.com/office/drawing/2010/main">
        <mc:Choice Requires="a14">
          <p:sp>
            <p:nvSpPr>
              <p:cNvPr id="4" name="TextBox 3"/>
              <p:cNvSpPr txBox="1"/>
              <p:nvPr/>
            </p:nvSpPr>
            <p:spPr>
              <a:xfrm>
                <a:off x="360001" y="1043188"/>
                <a:ext cx="8521756" cy="144655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a:buNone/>
                </a:pPr>
                <a:r>
                  <a:rPr lang="zh-CN" altLang="en-US" sz="2200" dirty="0" smtClean="0"/>
                  <a:t>十进制：</a:t>
                </a:r>
                <a14:m>
                  <m:oMath xmlns:m="http://schemas.openxmlformats.org/officeDocument/2006/math">
                    <m:sSub>
                      <m:sSubPr>
                        <m:ctrlPr>
                          <a:rPr lang="en-US" altLang="zh-CN" sz="2200" b="1" i="1" smtClean="0">
                            <a:latin typeface="Cambria Math" panose="02040503050406030204" pitchFamily="18" charset="0"/>
                          </a:rPr>
                        </m:ctrlPr>
                      </m:sSubPr>
                      <m:e>
                        <m:d>
                          <m:dPr>
                            <m:ctrlPr>
                              <a:rPr lang="en-US" altLang="zh-CN" sz="2200" b="1" i="1" smtClean="0">
                                <a:latin typeface="Cambria Math" panose="02040503050406030204" pitchFamily="18" charset="0"/>
                              </a:rPr>
                            </m:ctrlPr>
                          </m:dPr>
                          <m:e>
                            <m:r>
                              <a:rPr lang="en-US" altLang="zh-CN" sz="2200" b="1" i="1">
                                <a:latin typeface="Cambria Math"/>
                              </a:rPr>
                              <m:t>𝟐𝟔</m:t>
                            </m:r>
                            <m:r>
                              <a:rPr lang="en-US" altLang="zh-CN" sz="2200" b="1" i="1">
                                <a:latin typeface="Cambria Math"/>
                              </a:rPr>
                              <m:t>.</m:t>
                            </m:r>
                            <m:r>
                              <a:rPr lang="en-US" altLang="zh-CN" sz="2200" b="1" i="1">
                                <a:latin typeface="Cambria Math"/>
                              </a:rPr>
                              <m:t>𝟕𝟓</m:t>
                            </m:r>
                          </m:e>
                        </m:d>
                      </m:e>
                      <m:sub>
                        <m:r>
                          <a:rPr lang="en-US" altLang="zh-CN" sz="2200" b="0" i="1" smtClean="0">
                            <a:latin typeface="Cambria Math"/>
                          </a:rPr>
                          <m:t>10</m:t>
                        </m:r>
                      </m:sub>
                    </m:sSub>
                    <m:r>
                      <a:rPr lang="en-US" altLang="zh-CN" sz="2200" b="0" i="1" smtClean="0">
                        <a:latin typeface="Cambria Math"/>
                      </a:rPr>
                      <m:t>=</m:t>
                    </m:r>
                    <m:sSub>
                      <m:sSubPr>
                        <m:ctrlPr>
                          <a:rPr lang="en-US" altLang="zh-CN" sz="2200" b="0" i="1" smtClean="0">
                            <a:latin typeface="Cambria Math" panose="02040503050406030204" pitchFamily="18" charset="0"/>
                          </a:rPr>
                        </m:ctrlPr>
                      </m:sSubPr>
                      <m:e>
                        <m:d>
                          <m:dPr>
                            <m:ctrlPr>
                              <a:rPr lang="en-US" altLang="zh-CN" sz="2200" i="1">
                                <a:latin typeface="Cambria Math" panose="02040503050406030204" pitchFamily="18" charset="0"/>
                              </a:rPr>
                            </m:ctrlPr>
                          </m:dPr>
                          <m:e>
                            <m:r>
                              <a:rPr lang="en-US" altLang="zh-CN" sz="2200" b="1" i="1">
                                <a:latin typeface="Cambria Math"/>
                              </a:rPr>
                              <m:t>𝟐</m:t>
                            </m:r>
                            <m:r>
                              <a:rPr lang="en-US" altLang="zh-CN" sz="2200" i="1" smtClean="0">
                                <a:solidFill>
                                  <a:schemeClr val="bg1">
                                    <a:lumMod val="50000"/>
                                  </a:schemeClr>
                                </a:solidFill>
                                <a:latin typeface="Cambria Math"/>
                                <a:ea typeface="Cambria Math"/>
                              </a:rPr>
                              <m:t>×</m:t>
                            </m:r>
                            <m:sSup>
                              <m:sSupPr>
                                <m:ctrlPr>
                                  <a:rPr lang="en-US" altLang="zh-CN" sz="2200" i="1">
                                    <a:solidFill>
                                      <a:schemeClr val="bg1">
                                        <a:lumMod val="50000"/>
                                      </a:schemeClr>
                                    </a:solidFill>
                                    <a:latin typeface="Cambria Math" panose="02040503050406030204" pitchFamily="18" charset="0"/>
                                    <a:ea typeface="Cambria Math"/>
                                  </a:rPr>
                                </m:ctrlPr>
                              </m:sSupPr>
                              <m:e>
                                <m:r>
                                  <a:rPr lang="en-US" altLang="zh-CN" sz="2200" i="1">
                                    <a:solidFill>
                                      <a:schemeClr val="bg1">
                                        <a:lumMod val="50000"/>
                                      </a:schemeClr>
                                    </a:solidFill>
                                    <a:latin typeface="Cambria Math"/>
                                    <a:ea typeface="Cambria Math"/>
                                  </a:rPr>
                                  <m:t>10</m:t>
                                </m:r>
                              </m:e>
                              <m:sup>
                                <m:r>
                                  <a:rPr lang="en-US" altLang="zh-CN" sz="2200" i="1">
                                    <a:solidFill>
                                      <a:schemeClr val="bg1">
                                        <a:lumMod val="50000"/>
                                      </a:schemeClr>
                                    </a:solidFill>
                                    <a:latin typeface="Cambria Math"/>
                                    <a:ea typeface="Cambria Math"/>
                                  </a:rPr>
                                  <m:t>1</m:t>
                                </m:r>
                              </m:sup>
                            </m:sSup>
                            <m:r>
                              <a:rPr lang="en-US" altLang="zh-CN" sz="2200" i="1">
                                <a:latin typeface="Cambria Math"/>
                                <a:ea typeface="Cambria Math"/>
                              </a:rPr>
                              <m:t>+</m:t>
                            </m:r>
                            <m:r>
                              <a:rPr lang="en-US" altLang="zh-CN" sz="2200" b="1" i="1">
                                <a:latin typeface="Cambria Math"/>
                                <a:ea typeface="Cambria Math"/>
                              </a:rPr>
                              <m:t>𝟔</m:t>
                            </m:r>
                            <m:r>
                              <a:rPr lang="en-US" altLang="zh-CN" sz="2200" i="1" smtClean="0">
                                <a:solidFill>
                                  <a:schemeClr val="bg1">
                                    <a:lumMod val="50000"/>
                                  </a:schemeClr>
                                </a:solidFill>
                                <a:latin typeface="Cambria Math"/>
                                <a:ea typeface="Cambria Math"/>
                              </a:rPr>
                              <m:t>×</m:t>
                            </m:r>
                            <m:sSup>
                              <m:sSupPr>
                                <m:ctrlPr>
                                  <a:rPr lang="en-US" altLang="zh-CN" sz="2200" i="1">
                                    <a:solidFill>
                                      <a:schemeClr val="bg1">
                                        <a:lumMod val="50000"/>
                                      </a:schemeClr>
                                    </a:solidFill>
                                    <a:latin typeface="Cambria Math" panose="02040503050406030204" pitchFamily="18" charset="0"/>
                                    <a:ea typeface="Cambria Math"/>
                                  </a:rPr>
                                </m:ctrlPr>
                              </m:sSupPr>
                              <m:e>
                                <m:r>
                                  <a:rPr lang="en-US" altLang="zh-CN" sz="2200" i="1">
                                    <a:solidFill>
                                      <a:schemeClr val="bg1">
                                        <a:lumMod val="50000"/>
                                      </a:schemeClr>
                                    </a:solidFill>
                                    <a:latin typeface="Cambria Math"/>
                                    <a:ea typeface="Cambria Math"/>
                                  </a:rPr>
                                  <m:t>10</m:t>
                                </m:r>
                              </m:e>
                              <m:sup>
                                <m:r>
                                  <a:rPr lang="en-US" altLang="zh-CN" sz="2200" i="1">
                                    <a:solidFill>
                                      <a:schemeClr val="bg1">
                                        <a:lumMod val="50000"/>
                                      </a:schemeClr>
                                    </a:solidFill>
                                    <a:latin typeface="Cambria Math"/>
                                    <a:ea typeface="Cambria Math"/>
                                  </a:rPr>
                                  <m:t>0</m:t>
                                </m:r>
                              </m:sup>
                            </m:sSup>
                            <m:r>
                              <a:rPr lang="en-US" altLang="zh-CN" sz="2200" i="1">
                                <a:latin typeface="Cambria Math"/>
                                <a:ea typeface="Cambria Math"/>
                              </a:rPr>
                              <m:t>+</m:t>
                            </m:r>
                            <m:r>
                              <a:rPr lang="en-US" altLang="zh-CN" sz="2200" b="1" i="1">
                                <a:latin typeface="Cambria Math"/>
                                <a:ea typeface="Cambria Math"/>
                              </a:rPr>
                              <m:t>𝟕</m:t>
                            </m:r>
                            <m:r>
                              <a:rPr lang="en-US" altLang="zh-CN" sz="2200" i="1" smtClean="0">
                                <a:solidFill>
                                  <a:schemeClr val="bg1">
                                    <a:lumMod val="50000"/>
                                  </a:schemeClr>
                                </a:solidFill>
                                <a:latin typeface="Cambria Math"/>
                                <a:ea typeface="Cambria Math"/>
                              </a:rPr>
                              <m:t>×</m:t>
                            </m:r>
                            <m:sSup>
                              <m:sSupPr>
                                <m:ctrlPr>
                                  <a:rPr lang="en-US" altLang="zh-CN" sz="2200" i="1">
                                    <a:solidFill>
                                      <a:schemeClr val="bg1">
                                        <a:lumMod val="50000"/>
                                      </a:schemeClr>
                                    </a:solidFill>
                                    <a:latin typeface="Cambria Math" panose="02040503050406030204" pitchFamily="18" charset="0"/>
                                    <a:ea typeface="Cambria Math"/>
                                  </a:rPr>
                                </m:ctrlPr>
                              </m:sSupPr>
                              <m:e>
                                <m:r>
                                  <a:rPr lang="en-US" altLang="zh-CN" sz="2200" i="1">
                                    <a:solidFill>
                                      <a:schemeClr val="bg1">
                                        <a:lumMod val="50000"/>
                                      </a:schemeClr>
                                    </a:solidFill>
                                    <a:latin typeface="Cambria Math"/>
                                    <a:ea typeface="Cambria Math"/>
                                  </a:rPr>
                                  <m:t>10</m:t>
                                </m:r>
                              </m:e>
                              <m:sup>
                                <m:r>
                                  <a:rPr lang="en-US" altLang="zh-CN" sz="2200" i="1">
                                    <a:solidFill>
                                      <a:schemeClr val="bg1">
                                        <a:lumMod val="50000"/>
                                      </a:schemeClr>
                                    </a:solidFill>
                                    <a:latin typeface="Cambria Math"/>
                                    <a:ea typeface="Cambria Math"/>
                                  </a:rPr>
                                  <m:t>−1</m:t>
                                </m:r>
                              </m:sup>
                            </m:sSup>
                            <m:r>
                              <a:rPr lang="en-US" altLang="zh-CN" sz="2200" i="1">
                                <a:latin typeface="Cambria Math"/>
                                <a:ea typeface="Cambria Math"/>
                              </a:rPr>
                              <m:t>+</m:t>
                            </m:r>
                            <m:r>
                              <a:rPr lang="en-US" altLang="zh-CN" sz="2200" b="1" i="1">
                                <a:latin typeface="Cambria Math"/>
                                <a:ea typeface="Cambria Math"/>
                              </a:rPr>
                              <m:t>𝟓</m:t>
                            </m:r>
                            <m:r>
                              <a:rPr lang="en-US" altLang="zh-CN" sz="2200" i="1" smtClean="0">
                                <a:solidFill>
                                  <a:schemeClr val="bg1">
                                    <a:lumMod val="50000"/>
                                  </a:schemeClr>
                                </a:solidFill>
                                <a:latin typeface="Cambria Math"/>
                                <a:ea typeface="Cambria Math"/>
                              </a:rPr>
                              <m:t>×</m:t>
                            </m:r>
                            <m:sSup>
                              <m:sSupPr>
                                <m:ctrlPr>
                                  <a:rPr lang="en-US" altLang="zh-CN" sz="2200" i="1">
                                    <a:solidFill>
                                      <a:schemeClr val="bg1">
                                        <a:lumMod val="50000"/>
                                      </a:schemeClr>
                                    </a:solidFill>
                                    <a:latin typeface="Cambria Math" panose="02040503050406030204" pitchFamily="18" charset="0"/>
                                    <a:ea typeface="Cambria Math"/>
                                  </a:rPr>
                                </m:ctrlPr>
                              </m:sSupPr>
                              <m:e>
                                <m:r>
                                  <a:rPr lang="en-US" altLang="zh-CN" sz="2200" i="1">
                                    <a:solidFill>
                                      <a:schemeClr val="bg1">
                                        <a:lumMod val="50000"/>
                                      </a:schemeClr>
                                    </a:solidFill>
                                    <a:latin typeface="Cambria Math"/>
                                    <a:ea typeface="Cambria Math"/>
                                  </a:rPr>
                                  <m:t>10</m:t>
                                </m:r>
                              </m:e>
                              <m:sup>
                                <m:r>
                                  <a:rPr lang="en-US" altLang="zh-CN" sz="2200" i="1">
                                    <a:solidFill>
                                      <a:schemeClr val="bg1">
                                        <a:lumMod val="50000"/>
                                      </a:schemeClr>
                                    </a:solidFill>
                                    <a:latin typeface="Cambria Math"/>
                                    <a:ea typeface="Cambria Math"/>
                                  </a:rPr>
                                  <m:t>−2</m:t>
                                </m:r>
                              </m:sup>
                            </m:sSup>
                            <m:r>
                              <m:rPr>
                                <m:nor/>
                              </m:rPr>
                              <a:rPr lang="zh-CN" altLang="en-US" sz="2200" dirty="0"/>
                              <m:t> </m:t>
                            </m:r>
                          </m:e>
                        </m:d>
                      </m:e>
                      <m:sub>
                        <m:r>
                          <a:rPr lang="en-US" altLang="zh-CN" sz="2200" b="0" i="1" smtClean="0">
                            <a:latin typeface="Cambria Math"/>
                          </a:rPr>
                          <m:t>10</m:t>
                        </m:r>
                      </m:sub>
                    </m:sSub>
                  </m:oMath>
                </a14:m>
                <a:endParaRPr lang="en-US" altLang="zh-CN" sz="2200" dirty="0" smtClean="0"/>
              </a:p>
              <a:p>
                <a:pPr>
                  <a:buNone/>
                </a:pPr>
                <a:r>
                  <a:rPr lang="en-US" altLang="zh-CN" sz="2200" dirty="0" smtClean="0"/>
                  <a:t>                   </a:t>
                </a:r>
                <a:r>
                  <a:rPr lang="zh-CN" altLang="en-US" sz="2200" dirty="0" smtClean="0">
                    <a:solidFill>
                      <a:srgbClr val="FF0000"/>
                    </a:solidFill>
                    <a:latin typeface="楷体" pitchFamily="49" charset="-122"/>
                    <a:ea typeface="楷体" pitchFamily="49" charset="-122"/>
                  </a:rPr>
                  <a:t>位置记数                多项式表示法</a:t>
                </a:r>
                <a:endParaRPr lang="en-US" altLang="zh-CN" sz="2200" dirty="0" smtClean="0">
                  <a:solidFill>
                    <a:srgbClr val="FF0000"/>
                  </a:solidFill>
                  <a:latin typeface="楷体" pitchFamily="49" charset="-122"/>
                  <a:ea typeface="楷体" pitchFamily="49" charset="-122"/>
                </a:endParaRPr>
              </a:p>
              <a:p>
                <a:pPr>
                  <a:buNone/>
                </a:pPr>
                <a:r>
                  <a:rPr lang="zh-CN" altLang="en-US" sz="2200" dirty="0" smtClean="0">
                    <a:solidFill>
                      <a:schemeClr val="tx1"/>
                    </a:solidFill>
                    <a:latin typeface="楷体" pitchFamily="49" charset="-122"/>
                    <a:ea typeface="楷体" pitchFamily="49" charset="-122"/>
                  </a:rPr>
                  <a:t>       基数（</a:t>
                </a:r>
                <a:r>
                  <a:rPr lang="en-US" altLang="zh-CN" sz="2200" dirty="0">
                    <a:solidFill>
                      <a:schemeClr val="tx1"/>
                    </a:solidFill>
                    <a:latin typeface="楷体" pitchFamily="49" charset="-122"/>
                    <a:ea typeface="楷体" pitchFamily="49" charset="-122"/>
                  </a:rPr>
                  <a:t>base or </a:t>
                </a:r>
                <a:r>
                  <a:rPr lang="en-US" altLang="zh-CN" sz="2200" dirty="0" smtClean="0">
                    <a:solidFill>
                      <a:schemeClr val="tx1"/>
                    </a:solidFill>
                    <a:latin typeface="楷体" pitchFamily="49" charset="-122"/>
                    <a:ea typeface="楷体" pitchFamily="49" charset="-122"/>
                  </a:rPr>
                  <a:t>radix</a:t>
                </a:r>
                <a:r>
                  <a:rPr lang="zh-CN" altLang="en-US" sz="2200" dirty="0" smtClean="0">
                    <a:solidFill>
                      <a:schemeClr val="tx1"/>
                    </a:solidFill>
                    <a:latin typeface="楷体" pitchFamily="49" charset="-122"/>
                    <a:ea typeface="楷体" pitchFamily="49" charset="-122"/>
                  </a:rPr>
                  <a:t>）：十进制基数为</a:t>
                </a:r>
                <a:r>
                  <a:rPr lang="en-US" altLang="zh-CN" sz="2200" dirty="0" smtClean="0">
                    <a:solidFill>
                      <a:schemeClr val="tx1"/>
                    </a:solidFill>
                    <a:latin typeface="楷体" pitchFamily="49" charset="-122"/>
                    <a:ea typeface="楷体" pitchFamily="49" charset="-122"/>
                  </a:rPr>
                  <a:t>10.</a:t>
                </a:r>
              </a:p>
              <a:p>
                <a:pPr>
                  <a:buNone/>
                </a:pPr>
                <a:r>
                  <a:rPr lang="zh-CN" altLang="en-US" sz="2200" dirty="0" smtClean="0">
                    <a:solidFill>
                      <a:schemeClr val="tx1"/>
                    </a:solidFill>
                    <a:latin typeface="楷体" pitchFamily="49" charset="-122"/>
                    <a:ea typeface="楷体" pitchFamily="49" charset="-122"/>
                  </a:rPr>
                  <a:t>       权</a:t>
                </a:r>
                <a:r>
                  <a:rPr lang="zh-CN" altLang="en-US" sz="2200" dirty="0">
                    <a:solidFill>
                      <a:schemeClr val="tx1"/>
                    </a:solidFill>
                    <a:latin typeface="楷体" pitchFamily="49" charset="-122"/>
                    <a:ea typeface="楷体" pitchFamily="49" charset="-122"/>
                  </a:rPr>
                  <a:t>值</a:t>
                </a:r>
                <a:r>
                  <a:rPr lang="zh-CN" altLang="en-US" sz="2200" dirty="0" smtClean="0">
                    <a:solidFill>
                      <a:schemeClr val="tx1"/>
                    </a:solidFill>
                    <a:latin typeface="楷体" pitchFamily="49" charset="-122"/>
                    <a:ea typeface="楷体" pitchFamily="49" charset="-122"/>
                  </a:rPr>
                  <a:t>（</a:t>
                </a:r>
                <a:r>
                  <a:rPr lang="en-US" altLang="zh-CN" sz="2200" dirty="0" smtClean="0">
                    <a:solidFill>
                      <a:schemeClr val="tx1"/>
                    </a:solidFill>
                    <a:latin typeface="楷体" pitchFamily="49" charset="-122"/>
                    <a:ea typeface="楷体" pitchFamily="49" charset="-122"/>
                  </a:rPr>
                  <a:t>W</a:t>
                </a:r>
                <a:r>
                  <a:rPr lang="zh-CN" altLang="en-US" sz="2200" dirty="0" smtClean="0">
                    <a:solidFill>
                      <a:schemeClr val="tx1"/>
                    </a:solidFill>
                    <a:latin typeface="楷体" pitchFamily="49" charset="-122"/>
                    <a:ea typeface="楷体" pitchFamily="49" charset="-122"/>
                  </a:rPr>
                  <a:t>）：</a:t>
                </a:r>
                <a:r>
                  <a:rPr lang="en-US" altLang="zh-CN" sz="2200" dirty="0" smtClean="0">
                    <a:solidFill>
                      <a:schemeClr val="tx1"/>
                    </a:solidFill>
                    <a:latin typeface="楷体" pitchFamily="49" charset="-122"/>
                    <a:ea typeface="楷体" pitchFamily="49" charset="-122"/>
                  </a:rPr>
                  <a:t>10</a:t>
                </a:r>
                <a:r>
                  <a:rPr lang="en-US" altLang="zh-CN" sz="2200" baseline="30000" dirty="0" smtClean="0">
                    <a:solidFill>
                      <a:schemeClr val="tx1"/>
                    </a:solidFill>
                    <a:latin typeface="楷体" pitchFamily="49" charset="-122"/>
                    <a:ea typeface="楷体" pitchFamily="49" charset="-122"/>
                  </a:rPr>
                  <a:t>(n-1)</a:t>
                </a:r>
                <a:r>
                  <a:rPr lang="en-US" altLang="zh-CN" sz="2200" dirty="0" smtClean="0">
                    <a:solidFill>
                      <a:schemeClr val="tx1"/>
                    </a:solidFill>
                    <a:latin typeface="楷体" pitchFamily="49" charset="-122"/>
                    <a:ea typeface="楷体" pitchFamily="49" charset="-122"/>
                  </a:rPr>
                  <a:t>, n:</a:t>
                </a:r>
                <a:r>
                  <a:rPr lang="zh-CN" altLang="en-US" sz="2200" dirty="0" smtClean="0">
                    <a:solidFill>
                      <a:schemeClr val="tx1"/>
                    </a:solidFill>
                    <a:latin typeface="楷体" pitchFamily="49" charset="-122"/>
                    <a:ea typeface="楷体" pitchFamily="49" charset="-122"/>
                  </a:rPr>
                  <a:t>位数</a:t>
                </a:r>
                <a:endParaRPr lang="zh-CN" altLang="en-US" sz="2200" dirty="0">
                  <a:solidFill>
                    <a:schemeClr val="tx1"/>
                  </a:solidFill>
                  <a:latin typeface="楷体" pitchFamily="49" charset="-122"/>
                  <a:ea typeface="楷体" pitchFamily="49" charset="-122"/>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60001" y="1043188"/>
                <a:ext cx="8521756" cy="1446550"/>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07504" y="4725144"/>
                <a:ext cx="8928992" cy="181588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buNone/>
                </a:pPr>
                <a:r>
                  <a:rPr lang="zh-CN" altLang="en-US" sz="2400" dirty="0">
                    <a:solidFill>
                      <a:srgbClr val="FF0000"/>
                    </a:solidFill>
                    <a:latin typeface="楷体" pitchFamily="49" charset="-122"/>
                    <a:ea typeface="楷体" pitchFamily="49" charset="-122"/>
                  </a:rPr>
                  <a:t>多项式表示法</a:t>
                </a:r>
                <a:r>
                  <a:rPr lang="zh-CN" altLang="en-US" sz="2400" dirty="0">
                    <a:solidFill>
                      <a:schemeClr val="tx1"/>
                    </a:solidFill>
                    <a:latin typeface="楷体" pitchFamily="49" charset="-122"/>
                    <a:ea typeface="楷体" pitchFamily="49" charset="-122"/>
                  </a:rPr>
                  <a:t>：</a:t>
                </a:r>
                <a:endParaRPr lang="en-US" altLang="zh-CN" sz="2400" dirty="0">
                  <a:solidFill>
                    <a:schemeClr val="tx1"/>
                  </a:solidFill>
                  <a:latin typeface="楷体" pitchFamily="49" charset="-122"/>
                  <a:ea typeface="楷体" pitchFamily="49" charset="-122"/>
                </a:endParaRPr>
              </a:p>
              <a:p>
                <a:pPr>
                  <a:buNone/>
                </a:pPr>
                <a14:m>
                  <m:oMathPara xmlns:m="http://schemas.openxmlformats.org/officeDocument/2006/math">
                    <m:oMathParaPr>
                      <m:jc m:val="left"/>
                    </m:oMathParaPr>
                    <m:oMath xmlns:m="http://schemas.openxmlformats.org/officeDocument/2006/math">
                      <m:sSub>
                        <m:sSubPr>
                          <m:ctrlPr>
                            <a:rPr lang="en-US" altLang="zh-CN" sz="2200" i="1">
                              <a:solidFill>
                                <a:schemeClr val="tx1"/>
                              </a:solidFill>
                              <a:latin typeface="Cambria Math" panose="02040503050406030204" pitchFamily="18" charset="0"/>
                              <a:ea typeface="楷体" pitchFamily="49" charset="-122"/>
                            </a:rPr>
                          </m:ctrlPr>
                        </m:sSubPr>
                        <m:e>
                          <m:d>
                            <m:dPr>
                              <m:ctrlPr>
                                <a:rPr lang="en-US" altLang="zh-CN" sz="2200" i="1">
                                  <a:solidFill>
                                    <a:schemeClr val="tx1"/>
                                  </a:solidFill>
                                  <a:latin typeface="Cambria Math" panose="02040503050406030204" pitchFamily="18" charset="0"/>
                                  <a:ea typeface="楷体" pitchFamily="49" charset="-122"/>
                                </a:rPr>
                              </m:ctrlPr>
                            </m:dPr>
                            <m:e>
                              <m:r>
                                <a:rPr lang="en-US" altLang="zh-CN" sz="2200" i="1">
                                  <a:solidFill>
                                    <a:schemeClr val="tx1"/>
                                  </a:solidFill>
                                  <a:latin typeface="Cambria Math"/>
                                  <a:ea typeface="楷体" pitchFamily="49" charset="-122"/>
                                </a:rPr>
                                <m:t>𝑁</m:t>
                              </m:r>
                            </m:e>
                          </m:d>
                        </m:e>
                        <m:sub>
                          <m:r>
                            <a:rPr lang="en-US" altLang="zh-CN" sz="2200" i="1">
                              <a:solidFill>
                                <a:schemeClr val="tx1"/>
                              </a:solidFill>
                              <a:latin typeface="Cambria Math"/>
                              <a:ea typeface="楷体" pitchFamily="49" charset="-122"/>
                            </a:rPr>
                            <m:t>𝑟</m:t>
                          </m:r>
                        </m:sub>
                      </m:sSub>
                      <m:r>
                        <a:rPr lang="en-US" altLang="zh-CN" sz="2200" i="1">
                          <a:solidFill>
                            <a:schemeClr val="tx1"/>
                          </a:solidFill>
                          <a:latin typeface="Cambria Math"/>
                          <a:ea typeface="楷体" pitchFamily="49" charset="-122"/>
                        </a:rPr>
                        <m:t>=</m:t>
                      </m:r>
                      <m:sSub>
                        <m:sSubPr>
                          <m:ctrlPr>
                            <a:rPr lang="en-US" altLang="zh-CN" sz="2200" i="1">
                              <a:solidFill>
                                <a:schemeClr val="tx1"/>
                              </a:solidFill>
                              <a:latin typeface="Cambria Math" panose="02040503050406030204" pitchFamily="18" charset="0"/>
                              <a:ea typeface="楷体" pitchFamily="49" charset="-122"/>
                            </a:rPr>
                          </m:ctrlPr>
                        </m:sSubPr>
                        <m:e>
                          <m:d>
                            <m:dPr>
                              <m:ctrlPr>
                                <a:rPr lang="en-US" altLang="zh-CN" sz="2200" i="1">
                                  <a:solidFill>
                                    <a:schemeClr val="tx1"/>
                                  </a:solidFill>
                                  <a:latin typeface="Cambria Math" panose="02040503050406030204" pitchFamily="18" charset="0"/>
                                  <a:ea typeface="楷体" pitchFamily="49" charset="-122"/>
                                </a:rPr>
                              </m:ctrlPr>
                            </m:dPr>
                            <m:e>
                              <m:sSub>
                                <m:sSubPr>
                                  <m:ctrlPr>
                                    <a:rPr lang="en-US" altLang="zh-CN" sz="2200" i="1">
                                      <a:solidFill>
                                        <a:schemeClr val="tx1"/>
                                      </a:solidFill>
                                      <a:latin typeface="Cambria Math" panose="02040503050406030204" pitchFamily="18" charset="0"/>
                                      <a:ea typeface="楷体" pitchFamily="49" charset="-122"/>
                                    </a:rPr>
                                  </m:ctrlPr>
                                </m:sSubPr>
                                <m:e>
                                  <m:r>
                                    <a:rPr lang="en-US" altLang="zh-CN" sz="2200" i="1">
                                      <a:solidFill>
                                        <a:schemeClr val="tx1"/>
                                      </a:solidFill>
                                      <a:latin typeface="Cambria Math"/>
                                      <a:ea typeface="楷体" pitchFamily="49" charset="-122"/>
                                    </a:rPr>
                                    <m:t>𝑎</m:t>
                                  </m:r>
                                </m:e>
                                <m:sub>
                                  <m:r>
                                    <a:rPr lang="en-US" altLang="zh-CN" sz="2200" i="1">
                                      <a:solidFill>
                                        <a:schemeClr val="tx1"/>
                                      </a:solidFill>
                                      <a:latin typeface="Cambria Math"/>
                                      <a:ea typeface="楷体" pitchFamily="49" charset="-122"/>
                                    </a:rPr>
                                    <m:t>𝑛</m:t>
                                  </m:r>
                                  <m:r>
                                    <a:rPr lang="en-US" altLang="zh-CN" sz="2200" i="1">
                                      <a:solidFill>
                                        <a:schemeClr val="tx1"/>
                                      </a:solidFill>
                                      <a:latin typeface="Cambria Math"/>
                                      <a:ea typeface="楷体" pitchFamily="49" charset="-122"/>
                                    </a:rPr>
                                    <m:t>−1</m:t>
                                  </m:r>
                                </m:sub>
                              </m:sSub>
                              <m:sSub>
                                <m:sSubPr>
                                  <m:ctrlPr>
                                    <a:rPr lang="en-US" altLang="zh-CN" sz="2200" i="1">
                                      <a:solidFill>
                                        <a:schemeClr val="tx1"/>
                                      </a:solidFill>
                                      <a:latin typeface="Cambria Math" panose="02040503050406030204" pitchFamily="18" charset="0"/>
                                      <a:ea typeface="楷体" pitchFamily="49" charset="-122"/>
                                    </a:rPr>
                                  </m:ctrlPr>
                                </m:sSubPr>
                                <m:e>
                                  <m:r>
                                    <a:rPr lang="en-US" altLang="zh-CN" sz="2200" i="1">
                                      <a:solidFill>
                                        <a:schemeClr val="bg1">
                                          <a:lumMod val="50000"/>
                                        </a:schemeClr>
                                      </a:solidFill>
                                      <a:latin typeface="Cambria Math"/>
                                      <a:ea typeface="Cambria Math"/>
                                    </a:rPr>
                                    <m:t>×</m:t>
                                  </m:r>
                                  <m:sSup>
                                    <m:sSupPr>
                                      <m:ctrlPr>
                                        <a:rPr lang="en-US" altLang="zh-CN" sz="2200" i="1">
                                          <a:solidFill>
                                            <a:schemeClr val="bg1">
                                              <a:lumMod val="50000"/>
                                            </a:schemeClr>
                                          </a:solidFill>
                                          <a:latin typeface="Cambria Math" panose="02040503050406030204" pitchFamily="18" charset="0"/>
                                          <a:ea typeface="Cambria Math"/>
                                        </a:rPr>
                                      </m:ctrlPr>
                                    </m:sSupPr>
                                    <m:e>
                                      <m:r>
                                        <a:rPr lang="en-US" altLang="zh-CN" sz="2200" i="1">
                                          <a:solidFill>
                                            <a:schemeClr val="bg1">
                                              <a:lumMod val="50000"/>
                                            </a:schemeClr>
                                          </a:solidFill>
                                          <a:latin typeface="Cambria Math"/>
                                          <a:ea typeface="Cambria Math"/>
                                        </a:rPr>
                                        <m:t>𝑟</m:t>
                                      </m:r>
                                    </m:e>
                                    <m:sup>
                                      <m:r>
                                        <a:rPr lang="en-US" altLang="zh-CN" sz="2200" i="1">
                                          <a:solidFill>
                                            <a:schemeClr val="bg1">
                                              <a:lumMod val="50000"/>
                                            </a:schemeClr>
                                          </a:solidFill>
                                          <a:latin typeface="Cambria Math"/>
                                          <a:ea typeface="Cambria Math"/>
                                        </a:rPr>
                                        <m:t>𝑛</m:t>
                                      </m:r>
                                      <m:r>
                                        <a:rPr lang="en-US" altLang="zh-CN" sz="2200" i="1">
                                          <a:solidFill>
                                            <a:schemeClr val="bg1">
                                              <a:lumMod val="50000"/>
                                            </a:schemeClr>
                                          </a:solidFill>
                                          <a:latin typeface="Cambria Math"/>
                                          <a:ea typeface="Cambria Math"/>
                                        </a:rPr>
                                        <m:t>−1</m:t>
                                      </m:r>
                                    </m:sup>
                                  </m:sSup>
                                  <m:r>
                                    <a:rPr lang="en-US" altLang="zh-CN" sz="2200" i="1">
                                      <a:solidFill>
                                        <a:schemeClr val="bg1">
                                          <a:lumMod val="50000"/>
                                        </a:schemeClr>
                                      </a:solidFill>
                                      <a:latin typeface="Cambria Math"/>
                                      <a:ea typeface="Cambria Math"/>
                                    </a:rPr>
                                    <m:t> </m:t>
                                  </m:r>
                                  <m:r>
                                    <a:rPr lang="en-US" altLang="zh-CN" sz="2200" i="1">
                                      <a:solidFill>
                                        <a:schemeClr val="tx1"/>
                                      </a:solidFill>
                                      <a:latin typeface="Cambria Math"/>
                                      <a:ea typeface="楷体" pitchFamily="49" charset="-122"/>
                                    </a:rPr>
                                    <m:t>+</m:t>
                                  </m:r>
                                  <m:r>
                                    <a:rPr lang="en-US" altLang="zh-CN" sz="2200" i="1">
                                      <a:solidFill>
                                        <a:schemeClr val="tx1"/>
                                      </a:solidFill>
                                      <a:latin typeface="Cambria Math"/>
                                      <a:ea typeface="楷体" pitchFamily="49" charset="-122"/>
                                    </a:rPr>
                                    <m:t>𝑎</m:t>
                                  </m:r>
                                </m:e>
                                <m:sub>
                                  <m:r>
                                    <a:rPr lang="en-US" altLang="zh-CN" sz="2200" i="1">
                                      <a:solidFill>
                                        <a:schemeClr val="tx1"/>
                                      </a:solidFill>
                                      <a:latin typeface="Cambria Math"/>
                                      <a:ea typeface="楷体" pitchFamily="49" charset="-122"/>
                                    </a:rPr>
                                    <m:t>𝑛</m:t>
                                  </m:r>
                                  <m:r>
                                    <a:rPr lang="en-US" altLang="zh-CN" sz="2200" i="1">
                                      <a:solidFill>
                                        <a:schemeClr val="tx1"/>
                                      </a:solidFill>
                                      <a:latin typeface="Cambria Math"/>
                                      <a:ea typeface="楷体" pitchFamily="49" charset="-122"/>
                                    </a:rPr>
                                    <m:t>−2</m:t>
                                  </m:r>
                                </m:sub>
                              </m:sSub>
                              <m:r>
                                <a:rPr lang="en-US" altLang="zh-CN" sz="2200" i="1">
                                  <a:solidFill>
                                    <a:schemeClr val="bg1">
                                      <a:lumMod val="50000"/>
                                    </a:schemeClr>
                                  </a:solidFill>
                                  <a:latin typeface="Cambria Math"/>
                                  <a:ea typeface="Cambria Math"/>
                                </a:rPr>
                                <m:t>×</m:t>
                              </m:r>
                              <m:sSup>
                                <m:sSupPr>
                                  <m:ctrlPr>
                                    <a:rPr lang="en-US" altLang="zh-CN" sz="2200" i="1">
                                      <a:solidFill>
                                        <a:schemeClr val="bg1">
                                          <a:lumMod val="50000"/>
                                        </a:schemeClr>
                                      </a:solidFill>
                                      <a:latin typeface="Cambria Math" panose="02040503050406030204" pitchFamily="18" charset="0"/>
                                      <a:ea typeface="Cambria Math"/>
                                    </a:rPr>
                                  </m:ctrlPr>
                                </m:sSupPr>
                                <m:e>
                                  <m:r>
                                    <a:rPr lang="en-US" altLang="zh-CN" sz="2200" i="1">
                                      <a:solidFill>
                                        <a:schemeClr val="bg1">
                                          <a:lumMod val="50000"/>
                                        </a:schemeClr>
                                      </a:solidFill>
                                      <a:latin typeface="Cambria Math"/>
                                      <a:ea typeface="Cambria Math"/>
                                    </a:rPr>
                                    <m:t>𝑟</m:t>
                                  </m:r>
                                </m:e>
                                <m:sup>
                                  <m:r>
                                    <a:rPr lang="en-US" altLang="zh-CN" sz="2200" i="1">
                                      <a:solidFill>
                                        <a:schemeClr val="bg1">
                                          <a:lumMod val="50000"/>
                                        </a:schemeClr>
                                      </a:solidFill>
                                      <a:latin typeface="Cambria Math"/>
                                      <a:ea typeface="Cambria Math"/>
                                    </a:rPr>
                                    <m:t>𝑛</m:t>
                                  </m:r>
                                  <m:r>
                                    <a:rPr lang="en-US" altLang="zh-CN" sz="2200" i="1">
                                      <a:solidFill>
                                        <a:schemeClr val="bg1">
                                          <a:lumMod val="50000"/>
                                        </a:schemeClr>
                                      </a:solidFill>
                                      <a:latin typeface="Cambria Math"/>
                                      <a:ea typeface="Cambria Math"/>
                                    </a:rPr>
                                    <m:t>−2</m:t>
                                  </m:r>
                                </m:sup>
                              </m:sSup>
                              <m:r>
                                <a:rPr lang="en-US" altLang="zh-CN" sz="2200" i="1">
                                  <a:solidFill>
                                    <a:schemeClr val="bg1">
                                      <a:lumMod val="50000"/>
                                    </a:schemeClr>
                                  </a:solidFill>
                                  <a:latin typeface="Cambria Math"/>
                                  <a:ea typeface="Cambria Math"/>
                                </a:rPr>
                                <m:t> </m:t>
                              </m:r>
                              <m:r>
                                <a:rPr lang="en-US" altLang="zh-CN" sz="2200" i="1">
                                  <a:solidFill>
                                    <a:schemeClr val="tx1"/>
                                  </a:solidFill>
                                  <a:latin typeface="Cambria Math"/>
                                  <a:ea typeface="楷体" pitchFamily="49" charset="-122"/>
                                </a:rPr>
                                <m:t>+</m:t>
                              </m:r>
                              <m:r>
                                <a:rPr lang="en-US" altLang="zh-CN" sz="2200" i="1">
                                  <a:solidFill>
                                    <a:schemeClr val="tx1"/>
                                  </a:solidFill>
                                  <a:latin typeface="Cambria Math"/>
                                  <a:ea typeface="Cambria Math"/>
                                </a:rPr>
                                <m:t>⋯</m:t>
                              </m:r>
                              <m:r>
                                <a:rPr lang="en-US" altLang="zh-CN" sz="2200" i="1">
                                  <a:solidFill>
                                    <a:schemeClr val="tx1"/>
                                  </a:solidFill>
                                  <a:latin typeface="Cambria Math"/>
                                  <a:ea typeface="楷体" pitchFamily="49" charset="-122"/>
                                </a:rPr>
                                <m:t>+</m:t>
                              </m:r>
                              <m:sSub>
                                <m:sSubPr>
                                  <m:ctrlPr>
                                    <a:rPr lang="en-US" altLang="zh-CN" sz="2200" i="1">
                                      <a:solidFill>
                                        <a:schemeClr val="tx1"/>
                                      </a:solidFill>
                                      <a:latin typeface="Cambria Math" panose="02040503050406030204" pitchFamily="18" charset="0"/>
                                      <a:ea typeface="楷体" pitchFamily="49" charset="-122"/>
                                    </a:rPr>
                                  </m:ctrlPr>
                                </m:sSubPr>
                                <m:e>
                                  <m:r>
                                    <a:rPr lang="en-US" altLang="zh-CN" sz="2200" i="1">
                                      <a:solidFill>
                                        <a:schemeClr val="tx1"/>
                                      </a:solidFill>
                                      <a:latin typeface="Cambria Math"/>
                                      <a:ea typeface="楷体" pitchFamily="49" charset="-122"/>
                                    </a:rPr>
                                    <m:t>𝑎</m:t>
                                  </m:r>
                                </m:e>
                                <m:sub>
                                  <m:r>
                                    <a:rPr lang="en-US" altLang="zh-CN" sz="2200" i="1">
                                      <a:solidFill>
                                        <a:schemeClr val="tx1"/>
                                      </a:solidFill>
                                      <a:latin typeface="Cambria Math"/>
                                      <a:ea typeface="楷体" pitchFamily="49" charset="-122"/>
                                    </a:rPr>
                                    <m:t>0</m:t>
                                  </m:r>
                                </m:sub>
                              </m:sSub>
                              <m:r>
                                <a:rPr lang="en-US" altLang="zh-CN" sz="2200" i="1">
                                  <a:solidFill>
                                    <a:schemeClr val="bg1">
                                      <a:lumMod val="50000"/>
                                    </a:schemeClr>
                                  </a:solidFill>
                                  <a:latin typeface="Cambria Math"/>
                                  <a:ea typeface="Cambria Math"/>
                                </a:rPr>
                                <m:t>×</m:t>
                              </m:r>
                              <m:sSup>
                                <m:sSupPr>
                                  <m:ctrlPr>
                                    <a:rPr lang="en-US" altLang="zh-CN" sz="2200" i="1">
                                      <a:solidFill>
                                        <a:schemeClr val="bg1">
                                          <a:lumMod val="50000"/>
                                        </a:schemeClr>
                                      </a:solidFill>
                                      <a:latin typeface="Cambria Math" panose="02040503050406030204" pitchFamily="18" charset="0"/>
                                      <a:ea typeface="Cambria Math"/>
                                    </a:rPr>
                                  </m:ctrlPr>
                                </m:sSupPr>
                                <m:e>
                                  <m:r>
                                    <a:rPr lang="en-US" altLang="zh-CN" sz="2200" i="1">
                                      <a:solidFill>
                                        <a:schemeClr val="bg1">
                                          <a:lumMod val="50000"/>
                                        </a:schemeClr>
                                      </a:solidFill>
                                      <a:latin typeface="Cambria Math"/>
                                      <a:ea typeface="Cambria Math"/>
                                    </a:rPr>
                                    <m:t>𝑟</m:t>
                                  </m:r>
                                </m:e>
                                <m:sup>
                                  <m:r>
                                    <a:rPr lang="en-US" altLang="zh-CN" sz="2200" i="1">
                                      <a:solidFill>
                                        <a:schemeClr val="bg1">
                                          <a:lumMod val="50000"/>
                                        </a:schemeClr>
                                      </a:solidFill>
                                      <a:latin typeface="Cambria Math"/>
                                      <a:ea typeface="Cambria Math"/>
                                    </a:rPr>
                                    <m:t>0</m:t>
                                  </m:r>
                                </m:sup>
                              </m:sSup>
                              <m:r>
                                <a:rPr lang="en-US" altLang="zh-CN" sz="2200" i="1">
                                  <a:solidFill>
                                    <a:schemeClr val="bg1">
                                      <a:lumMod val="50000"/>
                                    </a:schemeClr>
                                  </a:solidFill>
                                  <a:latin typeface="Cambria Math"/>
                                  <a:ea typeface="Cambria Math"/>
                                </a:rPr>
                                <m:t> </m:t>
                              </m:r>
                              <m:r>
                                <a:rPr lang="en-US" altLang="zh-CN" sz="2200" i="1">
                                  <a:solidFill>
                                    <a:schemeClr val="tx1"/>
                                  </a:solidFill>
                                  <a:latin typeface="Cambria Math"/>
                                  <a:ea typeface="楷体" pitchFamily="49" charset="-122"/>
                                </a:rPr>
                                <m:t>+</m:t>
                              </m:r>
                              <m:r>
                                <a:rPr lang="en-US" altLang="zh-CN" sz="2200" i="1">
                                  <a:solidFill>
                                    <a:schemeClr val="tx1"/>
                                  </a:solidFill>
                                  <a:latin typeface="Cambria Math"/>
                                  <a:ea typeface="Cambria Math"/>
                                </a:rPr>
                                <m:t>⋯</m:t>
                              </m:r>
                              <m:sSub>
                                <m:sSubPr>
                                  <m:ctrlPr>
                                    <a:rPr lang="en-US" altLang="zh-CN" sz="2200" i="1">
                                      <a:solidFill>
                                        <a:schemeClr val="tx1"/>
                                      </a:solidFill>
                                      <a:latin typeface="Cambria Math" panose="02040503050406030204" pitchFamily="18" charset="0"/>
                                      <a:ea typeface="楷体" pitchFamily="49" charset="-122"/>
                                    </a:rPr>
                                  </m:ctrlPr>
                                </m:sSubPr>
                                <m:e>
                                  <m:r>
                                    <a:rPr lang="en-US" altLang="zh-CN" sz="2200" i="1">
                                      <a:solidFill>
                                        <a:schemeClr val="tx1"/>
                                      </a:solidFill>
                                      <a:latin typeface="Cambria Math"/>
                                      <a:ea typeface="楷体" pitchFamily="49" charset="-122"/>
                                    </a:rPr>
                                    <m:t>+</m:t>
                                  </m:r>
                                  <m:r>
                                    <a:rPr lang="en-US" altLang="zh-CN" sz="2200" i="1">
                                      <a:solidFill>
                                        <a:schemeClr val="tx1"/>
                                      </a:solidFill>
                                      <a:latin typeface="Cambria Math"/>
                                      <a:ea typeface="楷体" pitchFamily="49" charset="-122"/>
                                    </a:rPr>
                                    <m:t>𝑎</m:t>
                                  </m:r>
                                </m:e>
                                <m:sub>
                                  <m:r>
                                    <a:rPr lang="en-US" altLang="zh-CN" sz="2200" i="1">
                                      <a:solidFill>
                                        <a:schemeClr val="tx1"/>
                                      </a:solidFill>
                                      <a:latin typeface="Cambria Math"/>
                                      <a:ea typeface="楷体" pitchFamily="49" charset="-122"/>
                                    </a:rPr>
                                    <m:t>−</m:t>
                                  </m:r>
                                  <m:r>
                                    <a:rPr lang="en-US" altLang="zh-CN" sz="2200" i="1">
                                      <a:solidFill>
                                        <a:schemeClr val="tx1"/>
                                      </a:solidFill>
                                      <a:latin typeface="Cambria Math"/>
                                      <a:ea typeface="楷体" pitchFamily="49" charset="-122"/>
                                    </a:rPr>
                                    <m:t>𝑚</m:t>
                                  </m:r>
                                </m:sub>
                              </m:sSub>
                              <m:r>
                                <a:rPr lang="en-US" altLang="zh-CN" sz="2200" i="1">
                                  <a:solidFill>
                                    <a:schemeClr val="bg1">
                                      <a:lumMod val="50000"/>
                                    </a:schemeClr>
                                  </a:solidFill>
                                  <a:latin typeface="Cambria Math"/>
                                  <a:ea typeface="Cambria Math"/>
                                </a:rPr>
                                <m:t>×</m:t>
                              </m:r>
                              <m:sSup>
                                <m:sSupPr>
                                  <m:ctrlPr>
                                    <a:rPr lang="en-US" altLang="zh-CN" sz="2200" i="1">
                                      <a:solidFill>
                                        <a:schemeClr val="bg1">
                                          <a:lumMod val="50000"/>
                                        </a:schemeClr>
                                      </a:solidFill>
                                      <a:latin typeface="Cambria Math" panose="02040503050406030204" pitchFamily="18" charset="0"/>
                                      <a:ea typeface="Cambria Math"/>
                                    </a:rPr>
                                  </m:ctrlPr>
                                </m:sSupPr>
                                <m:e>
                                  <m:r>
                                    <a:rPr lang="en-US" altLang="zh-CN" sz="2200" i="1">
                                      <a:solidFill>
                                        <a:schemeClr val="bg1">
                                          <a:lumMod val="50000"/>
                                        </a:schemeClr>
                                      </a:solidFill>
                                      <a:latin typeface="Cambria Math"/>
                                      <a:ea typeface="Cambria Math"/>
                                    </a:rPr>
                                    <m:t>𝑟</m:t>
                                  </m:r>
                                </m:e>
                                <m:sup>
                                  <m:r>
                                    <a:rPr lang="en-US" altLang="zh-CN" sz="2200" i="1">
                                      <a:solidFill>
                                        <a:schemeClr val="bg1">
                                          <a:lumMod val="50000"/>
                                        </a:schemeClr>
                                      </a:solidFill>
                                      <a:latin typeface="Cambria Math"/>
                                      <a:ea typeface="Cambria Math"/>
                                    </a:rPr>
                                    <m:t>−</m:t>
                                  </m:r>
                                  <m:r>
                                    <a:rPr lang="en-US" altLang="zh-CN" sz="2200" i="1">
                                      <a:solidFill>
                                        <a:schemeClr val="bg1">
                                          <a:lumMod val="50000"/>
                                        </a:schemeClr>
                                      </a:solidFill>
                                      <a:latin typeface="Cambria Math"/>
                                      <a:ea typeface="Cambria Math"/>
                                    </a:rPr>
                                    <m:t>𝑚</m:t>
                                  </m:r>
                                </m:sup>
                              </m:sSup>
                            </m:e>
                          </m:d>
                        </m:e>
                        <m:sub>
                          <m:r>
                            <a:rPr lang="en-US" altLang="zh-CN" sz="2200" b="1" i="1">
                              <a:solidFill>
                                <a:srgbClr val="FF0000"/>
                              </a:solidFill>
                              <a:latin typeface="Cambria Math"/>
                              <a:ea typeface="楷体" pitchFamily="49" charset="-122"/>
                            </a:rPr>
                            <m:t>𝟏𝟎</m:t>
                          </m:r>
                        </m:sub>
                      </m:sSub>
                    </m:oMath>
                  </m:oMathPara>
                </a14:m>
                <a:endParaRPr lang="en-US" altLang="zh-CN" sz="2200" dirty="0"/>
              </a:p>
              <a:p>
                <a:pPr>
                  <a:buNone/>
                </a:pPr>
                <a:endParaRPr lang="en-US" altLang="zh-CN" sz="2200" dirty="0" smtClean="0">
                  <a:solidFill>
                    <a:srgbClr val="FF0000"/>
                  </a:solidFill>
                  <a:latin typeface="楷体" pitchFamily="49" charset="-122"/>
                  <a:ea typeface="楷体" pitchFamily="49" charset="-122"/>
                </a:endParaRPr>
              </a:p>
              <a:p>
                <a:pPr>
                  <a:buNone/>
                </a:pPr>
                <a:r>
                  <a:rPr lang="zh-CN" altLang="en-US" sz="2200" dirty="0" smtClean="0">
                    <a:solidFill>
                      <a:srgbClr val="FF0000"/>
                    </a:solidFill>
                    <a:latin typeface="楷体" pitchFamily="49" charset="-122"/>
                    <a:ea typeface="楷体" pitchFamily="49" charset="-122"/>
                  </a:rPr>
                  <a:t>位置记数    </a:t>
                </a:r>
                <a:r>
                  <a:rPr lang="zh-CN" altLang="en-US" sz="2200" dirty="0" smtClean="0">
                    <a:solidFill>
                      <a:schemeClr val="tx1"/>
                    </a:solidFill>
                    <a:latin typeface="楷体" pitchFamily="49" charset="-122"/>
                    <a:ea typeface="楷体" pitchFamily="49" charset="-122"/>
                  </a:rPr>
                  <a:t>：</a:t>
                </a:r>
                <a14:m>
                  <m:oMath xmlns:m="http://schemas.openxmlformats.org/officeDocument/2006/math">
                    <m:sSub>
                      <m:sSubPr>
                        <m:ctrlPr>
                          <a:rPr lang="en-US" altLang="zh-CN" sz="2200" i="1" smtClean="0">
                            <a:solidFill>
                              <a:schemeClr val="tx1"/>
                            </a:solidFill>
                            <a:latin typeface="Cambria Math" panose="02040503050406030204" pitchFamily="18" charset="0"/>
                            <a:ea typeface="楷体" pitchFamily="49" charset="-122"/>
                          </a:rPr>
                        </m:ctrlPr>
                      </m:sSubPr>
                      <m:e>
                        <m:d>
                          <m:dPr>
                            <m:ctrlPr>
                              <a:rPr lang="en-US" altLang="zh-CN" sz="2200" i="1" smtClean="0">
                                <a:solidFill>
                                  <a:schemeClr val="tx1"/>
                                </a:solidFill>
                                <a:latin typeface="Cambria Math" panose="02040503050406030204" pitchFamily="18" charset="0"/>
                                <a:ea typeface="楷体" pitchFamily="49" charset="-122"/>
                              </a:rPr>
                            </m:ctrlPr>
                          </m:dPr>
                          <m:e>
                            <m:r>
                              <a:rPr lang="en-US" altLang="zh-CN" sz="2200" b="0" i="1" smtClean="0">
                                <a:solidFill>
                                  <a:schemeClr val="tx1"/>
                                </a:solidFill>
                                <a:latin typeface="Cambria Math"/>
                                <a:ea typeface="楷体" pitchFamily="49" charset="-122"/>
                              </a:rPr>
                              <m:t>𝑁</m:t>
                            </m:r>
                          </m:e>
                        </m:d>
                      </m:e>
                      <m:sub>
                        <m:r>
                          <a:rPr lang="en-US" altLang="zh-CN" sz="2200" b="0" i="1" smtClean="0">
                            <a:solidFill>
                              <a:schemeClr val="tx1"/>
                            </a:solidFill>
                            <a:latin typeface="Cambria Math"/>
                            <a:ea typeface="楷体" pitchFamily="49" charset="-122"/>
                          </a:rPr>
                          <m:t>𝑟</m:t>
                        </m:r>
                      </m:sub>
                    </m:sSub>
                    <m:r>
                      <a:rPr lang="en-US" altLang="zh-CN" sz="2200" b="0" i="1" smtClean="0">
                        <a:solidFill>
                          <a:schemeClr val="tx1"/>
                        </a:solidFill>
                        <a:latin typeface="Cambria Math"/>
                        <a:ea typeface="楷体" pitchFamily="49" charset="-122"/>
                      </a:rPr>
                      <m:t>=</m:t>
                    </m:r>
                    <m:sSub>
                      <m:sSubPr>
                        <m:ctrlPr>
                          <a:rPr lang="en-US" altLang="zh-CN" sz="2200" i="1">
                            <a:solidFill>
                              <a:schemeClr val="tx1"/>
                            </a:solidFill>
                            <a:latin typeface="Cambria Math" panose="02040503050406030204" pitchFamily="18" charset="0"/>
                            <a:ea typeface="楷体" pitchFamily="49" charset="-122"/>
                          </a:rPr>
                        </m:ctrlPr>
                      </m:sSubPr>
                      <m:e>
                        <m:d>
                          <m:dPr>
                            <m:ctrlPr>
                              <a:rPr lang="en-US" altLang="zh-CN" sz="2200" i="1">
                                <a:solidFill>
                                  <a:schemeClr val="tx1"/>
                                </a:solidFill>
                                <a:latin typeface="Cambria Math" panose="02040503050406030204" pitchFamily="18" charset="0"/>
                                <a:ea typeface="楷体" pitchFamily="49" charset="-122"/>
                              </a:rPr>
                            </m:ctrlPr>
                          </m:dPr>
                          <m:e>
                            <m:sSub>
                              <m:sSubPr>
                                <m:ctrlPr>
                                  <a:rPr lang="en-US" altLang="zh-CN" sz="2200" i="1" smtClean="0">
                                    <a:solidFill>
                                      <a:schemeClr val="tx1"/>
                                    </a:solidFill>
                                    <a:latin typeface="Cambria Math" panose="02040503050406030204" pitchFamily="18" charset="0"/>
                                    <a:ea typeface="楷体" pitchFamily="49" charset="-122"/>
                                  </a:rPr>
                                </m:ctrlPr>
                              </m:sSubPr>
                              <m:e>
                                <m:r>
                                  <a:rPr lang="en-US" altLang="zh-CN" sz="2200" b="0" i="1" smtClean="0">
                                    <a:solidFill>
                                      <a:schemeClr val="tx1"/>
                                    </a:solidFill>
                                    <a:latin typeface="Cambria Math"/>
                                    <a:ea typeface="楷体" pitchFamily="49" charset="-122"/>
                                  </a:rPr>
                                  <m:t>𝑎</m:t>
                                </m:r>
                              </m:e>
                              <m:sub>
                                <m:r>
                                  <a:rPr lang="en-US" altLang="zh-CN" sz="2200" b="0" i="1" smtClean="0">
                                    <a:solidFill>
                                      <a:schemeClr val="tx1"/>
                                    </a:solidFill>
                                    <a:latin typeface="Cambria Math"/>
                                    <a:ea typeface="楷体" pitchFamily="49" charset="-122"/>
                                  </a:rPr>
                                  <m:t>𝑛</m:t>
                                </m:r>
                                <m:r>
                                  <a:rPr lang="en-US" altLang="zh-CN" sz="2200" b="0" i="1" smtClean="0">
                                    <a:solidFill>
                                      <a:schemeClr val="tx1"/>
                                    </a:solidFill>
                                    <a:latin typeface="Cambria Math"/>
                                    <a:ea typeface="楷体" pitchFamily="49" charset="-122"/>
                                  </a:rPr>
                                  <m:t>−1</m:t>
                                </m:r>
                              </m:sub>
                            </m:sSub>
                            <m:sSub>
                              <m:sSubPr>
                                <m:ctrlPr>
                                  <a:rPr lang="en-US" altLang="zh-CN" sz="2200" i="1">
                                    <a:solidFill>
                                      <a:schemeClr val="tx1"/>
                                    </a:solidFill>
                                    <a:latin typeface="Cambria Math" panose="02040503050406030204" pitchFamily="18" charset="0"/>
                                    <a:ea typeface="楷体" pitchFamily="49" charset="-122"/>
                                  </a:rPr>
                                </m:ctrlPr>
                              </m:sSubPr>
                              <m:e>
                                <m:r>
                                  <a:rPr lang="en-US" altLang="zh-CN" sz="2200" i="1">
                                    <a:solidFill>
                                      <a:schemeClr val="tx1"/>
                                    </a:solidFill>
                                    <a:latin typeface="Cambria Math"/>
                                    <a:ea typeface="楷体" pitchFamily="49" charset="-122"/>
                                  </a:rPr>
                                  <m:t>𝑎</m:t>
                                </m:r>
                              </m:e>
                              <m:sub>
                                <m:r>
                                  <a:rPr lang="en-US" altLang="zh-CN" sz="2200" i="1">
                                    <a:solidFill>
                                      <a:schemeClr val="tx1"/>
                                    </a:solidFill>
                                    <a:latin typeface="Cambria Math"/>
                                    <a:ea typeface="楷体" pitchFamily="49" charset="-122"/>
                                  </a:rPr>
                                  <m:t>𝑛</m:t>
                                </m:r>
                                <m:r>
                                  <a:rPr lang="en-US" altLang="zh-CN" sz="2200" i="1">
                                    <a:solidFill>
                                      <a:schemeClr val="tx1"/>
                                    </a:solidFill>
                                    <a:latin typeface="Cambria Math"/>
                                    <a:ea typeface="楷体" pitchFamily="49" charset="-122"/>
                                  </a:rPr>
                                  <m:t>−2</m:t>
                                </m:r>
                              </m:sub>
                            </m:sSub>
                            <m:r>
                              <a:rPr lang="en-US" altLang="zh-CN" sz="2200" i="1" smtClean="0">
                                <a:solidFill>
                                  <a:schemeClr val="tx1"/>
                                </a:solidFill>
                                <a:latin typeface="Cambria Math"/>
                                <a:ea typeface="Cambria Math"/>
                              </a:rPr>
                              <m:t>⋯</m:t>
                            </m:r>
                            <m:sSub>
                              <m:sSubPr>
                                <m:ctrlPr>
                                  <a:rPr lang="en-US" altLang="zh-CN" sz="2200" i="1">
                                    <a:solidFill>
                                      <a:schemeClr val="tx1"/>
                                    </a:solidFill>
                                    <a:latin typeface="Cambria Math" panose="02040503050406030204" pitchFamily="18" charset="0"/>
                                    <a:ea typeface="楷体" pitchFamily="49" charset="-122"/>
                                  </a:rPr>
                                </m:ctrlPr>
                              </m:sSubPr>
                              <m:e>
                                <m:r>
                                  <a:rPr lang="en-US" altLang="zh-CN" sz="2200" i="1">
                                    <a:solidFill>
                                      <a:schemeClr val="tx1"/>
                                    </a:solidFill>
                                    <a:latin typeface="Cambria Math"/>
                                    <a:ea typeface="楷体" pitchFamily="49" charset="-122"/>
                                  </a:rPr>
                                  <m:t>𝑎</m:t>
                                </m:r>
                              </m:e>
                              <m:sub>
                                <m:r>
                                  <a:rPr lang="en-US" altLang="zh-CN" sz="2200" i="1">
                                    <a:solidFill>
                                      <a:schemeClr val="tx1"/>
                                    </a:solidFill>
                                    <a:latin typeface="Cambria Math"/>
                                    <a:ea typeface="楷体" pitchFamily="49" charset="-122"/>
                                  </a:rPr>
                                  <m:t>1</m:t>
                                </m:r>
                              </m:sub>
                            </m:sSub>
                            <m:sSub>
                              <m:sSubPr>
                                <m:ctrlPr>
                                  <a:rPr lang="en-US" altLang="zh-CN" sz="2200" i="1">
                                    <a:solidFill>
                                      <a:schemeClr val="tx1"/>
                                    </a:solidFill>
                                    <a:latin typeface="Cambria Math" panose="02040503050406030204" pitchFamily="18" charset="0"/>
                                    <a:ea typeface="楷体" pitchFamily="49" charset="-122"/>
                                  </a:rPr>
                                </m:ctrlPr>
                              </m:sSubPr>
                              <m:e>
                                <m:r>
                                  <a:rPr lang="en-US" altLang="zh-CN" sz="2200" i="1">
                                    <a:solidFill>
                                      <a:schemeClr val="tx1"/>
                                    </a:solidFill>
                                    <a:latin typeface="Cambria Math"/>
                                    <a:ea typeface="楷体" pitchFamily="49" charset="-122"/>
                                  </a:rPr>
                                  <m:t>𝑎</m:t>
                                </m:r>
                              </m:e>
                              <m:sub>
                                <m:r>
                                  <a:rPr lang="en-US" altLang="zh-CN" sz="2200" b="0" i="1" smtClean="0">
                                    <a:solidFill>
                                      <a:schemeClr val="tx1"/>
                                    </a:solidFill>
                                    <a:latin typeface="Cambria Math"/>
                                    <a:ea typeface="楷体" pitchFamily="49" charset="-122"/>
                                  </a:rPr>
                                  <m:t>0</m:t>
                                </m:r>
                              </m:sub>
                            </m:sSub>
                            <m:sSub>
                              <m:sSubPr>
                                <m:ctrlPr>
                                  <a:rPr lang="en-US" altLang="zh-CN" sz="2200" i="1">
                                    <a:solidFill>
                                      <a:schemeClr val="tx1"/>
                                    </a:solidFill>
                                    <a:latin typeface="Cambria Math" panose="02040503050406030204" pitchFamily="18" charset="0"/>
                                    <a:ea typeface="楷体" pitchFamily="49" charset="-122"/>
                                  </a:rPr>
                                </m:ctrlPr>
                              </m:sSubPr>
                              <m:e>
                                <m:r>
                                  <a:rPr lang="en-US" altLang="zh-CN" sz="2200" i="1">
                                    <a:solidFill>
                                      <a:schemeClr val="tx1"/>
                                    </a:solidFill>
                                    <a:latin typeface="Cambria Math"/>
                                    <a:ea typeface="楷体" pitchFamily="49" charset="-122"/>
                                  </a:rPr>
                                  <m:t>𝑎</m:t>
                                </m:r>
                              </m:e>
                              <m:sub>
                                <m:r>
                                  <a:rPr lang="en-US" altLang="zh-CN" sz="2200" i="1">
                                    <a:solidFill>
                                      <a:schemeClr val="tx1"/>
                                    </a:solidFill>
                                    <a:latin typeface="Cambria Math"/>
                                    <a:ea typeface="楷体" pitchFamily="49" charset="-122"/>
                                  </a:rPr>
                                  <m:t>−1</m:t>
                                </m:r>
                              </m:sub>
                            </m:sSub>
                            <m:r>
                              <a:rPr lang="en-US" altLang="zh-CN" sz="2200" i="1" smtClean="0">
                                <a:solidFill>
                                  <a:schemeClr val="tx1"/>
                                </a:solidFill>
                                <a:latin typeface="Cambria Math"/>
                                <a:ea typeface="Cambria Math"/>
                              </a:rPr>
                              <m:t>⋯</m:t>
                            </m:r>
                            <m:sSub>
                              <m:sSubPr>
                                <m:ctrlPr>
                                  <a:rPr lang="en-US" altLang="zh-CN" sz="2200" i="1">
                                    <a:solidFill>
                                      <a:schemeClr val="tx1"/>
                                    </a:solidFill>
                                    <a:latin typeface="Cambria Math" panose="02040503050406030204" pitchFamily="18" charset="0"/>
                                    <a:ea typeface="楷体" pitchFamily="49" charset="-122"/>
                                  </a:rPr>
                                </m:ctrlPr>
                              </m:sSubPr>
                              <m:e>
                                <m:r>
                                  <a:rPr lang="en-US" altLang="zh-CN" sz="2200" i="1">
                                    <a:solidFill>
                                      <a:schemeClr val="tx1"/>
                                    </a:solidFill>
                                    <a:latin typeface="Cambria Math"/>
                                    <a:ea typeface="楷体" pitchFamily="49" charset="-122"/>
                                  </a:rPr>
                                  <m:t>𝑎</m:t>
                                </m:r>
                              </m:e>
                              <m:sub>
                                <m:r>
                                  <a:rPr lang="en-US" altLang="zh-CN" sz="2200" i="1">
                                    <a:solidFill>
                                      <a:schemeClr val="tx1"/>
                                    </a:solidFill>
                                    <a:latin typeface="Cambria Math"/>
                                    <a:ea typeface="楷体" pitchFamily="49" charset="-122"/>
                                  </a:rPr>
                                  <m:t>−</m:t>
                                </m:r>
                                <m:r>
                                  <a:rPr lang="en-US" altLang="zh-CN" sz="2200" b="0" i="1" smtClean="0">
                                    <a:solidFill>
                                      <a:schemeClr val="tx1"/>
                                    </a:solidFill>
                                    <a:latin typeface="Cambria Math"/>
                                    <a:ea typeface="楷体" pitchFamily="49" charset="-122"/>
                                  </a:rPr>
                                  <m:t>𝑚</m:t>
                                </m:r>
                              </m:sub>
                            </m:sSub>
                          </m:e>
                        </m:d>
                      </m:e>
                      <m:sub>
                        <m:r>
                          <a:rPr lang="en-US" altLang="zh-CN" sz="2200" i="1">
                            <a:solidFill>
                              <a:schemeClr val="tx1"/>
                            </a:solidFill>
                            <a:latin typeface="Cambria Math"/>
                            <a:ea typeface="楷体" pitchFamily="49" charset="-122"/>
                          </a:rPr>
                          <m:t>𝑟</m:t>
                        </m:r>
                      </m:sub>
                    </m:sSub>
                  </m:oMath>
                </a14:m>
                <a:endParaRPr lang="en-US" altLang="zh-CN" sz="2200" dirty="0" smtClean="0">
                  <a:solidFill>
                    <a:schemeClr val="tx1"/>
                  </a:solidFill>
                  <a:latin typeface="楷体" pitchFamily="49" charset="-122"/>
                  <a:ea typeface="楷体" pitchFamily="49" charset="-122"/>
                </a:endParaRPr>
              </a:p>
              <a:p>
                <a:pPr>
                  <a:buNone/>
                </a:pPr>
                <a:endParaRPr lang="en-US" altLang="zh-CN" sz="2200" dirty="0" smtClean="0">
                  <a:solidFill>
                    <a:schemeClr val="tx1"/>
                  </a:solidFill>
                  <a:latin typeface="楷体" pitchFamily="49" charset="-122"/>
                  <a:ea typeface="楷体" pitchFamily="49" charset="-122"/>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07504" y="4725144"/>
                <a:ext cx="8928992" cy="1815882"/>
              </a:xfrm>
              <a:prstGeom prst="rect">
                <a:avLst/>
              </a:prstGeom>
              <a:blipFill rotWithShape="0">
                <a:blip r:embed="rId4"/>
                <a:stretch>
                  <a:fillRect/>
                </a:stretch>
              </a:blipFill>
            </p:spPr>
            <p:txBody>
              <a:bodyPr/>
              <a:lstStyle/>
              <a:p>
                <a:r>
                  <a:rPr lang="zh-CN" altLang="en-US">
                    <a:noFill/>
                  </a:rPr>
                  <a:t> </a:t>
                </a:r>
              </a:p>
            </p:txBody>
          </p:sp>
        </mc:Fallback>
      </mc:AlternateContent>
      <p:sp>
        <p:nvSpPr>
          <p:cNvPr id="8" name="TextBox 7"/>
          <p:cNvSpPr txBox="1"/>
          <p:nvPr/>
        </p:nvSpPr>
        <p:spPr>
          <a:xfrm>
            <a:off x="251520" y="1417820"/>
            <a:ext cx="1210588" cy="400110"/>
          </a:xfrm>
          <a:prstGeom prst="rect">
            <a:avLst/>
          </a:prstGeom>
          <a:noFill/>
        </p:spPr>
        <p:txBody>
          <a:bodyPr wrap="none" rtlCol="0">
            <a:spAutoFit/>
          </a:bodyPr>
          <a:lstStyle/>
          <a:p>
            <a:pPr>
              <a:buNone/>
            </a:pPr>
            <a:r>
              <a:rPr lang="zh-CN" altLang="en-US" sz="2000" b="1" dirty="0" smtClean="0">
                <a:solidFill>
                  <a:srgbClr val="00B050"/>
                </a:solidFill>
                <a:latin typeface="楷体" pitchFamily="49" charset="-122"/>
                <a:ea typeface="楷体" pitchFamily="49" charset="-122"/>
              </a:rPr>
              <a:t>逢十进一</a:t>
            </a:r>
            <a:endParaRPr lang="zh-CN" altLang="en-US" sz="2000" b="1" dirty="0">
              <a:solidFill>
                <a:srgbClr val="00B050"/>
              </a:solidFill>
              <a:latin typeface="楷体" pitchFamily="49" charset="-122"/>
              <a:ea typeface="楷体" pitchFamily="49" charset="-122"/>
            </a:endParaRPr>
          </a:p>
        </p:txBody>
      </p:sp>
      <mc:AlternateContent xmlns:mc="http://schemas.openxmlformats.org/markup-compatibility/2006" xmlns:a14="http://schemas.microsoft.com/office/drawing/2010/main">
        <mc:Choice Requires="a14">
          <p:sp>
            <p:nvSpPr>
              <p:cNvPr id="10" name="TextBox 9"/>
              <p:cNvSpPr txBox="1"/>
              <p:nvPr/>
            </p:nvSpPr>
            <p:spPr>
              <a:xfrm>
                <a:off x="6876256" y="5582777"/>
                <a:ext cx="1518932" cy="870559"/>
              </a:xfrm>
              <a:prstGeom prst="rect">
                <a:avLst/>
              </a:prstGeom>
              <a:noFill/>
            </p:spPr>
            <p:txBody>
              <a:bodyPr wrap="square" rtlCol="0">
                <a:spAutoFit/>
              </a:bodyPr>
              <a:lstStyle/>
              <a:p>
                <a:pPr>
                  <a:buNone/>
                </a:pPr>
                <a14:m>
                  <m:oMathPara xmlns:m="http://schemas.openxmlformats.org/officeDocument/2006/math">
                    <m:oMathParaPr>
                      <m:jc m:val="centerGroup"/>
                    </m:oMathParaPr>
                    <m:oMath xmlns:m="http://schemas.openxmlformats.org/officeDocument/2006/math">
                      <m:r>
                        <a:rPr lang="en-US" altLang="zh-CN" sz="1800" b="0" i="1" smtClean="0">
                          <a:latin typeface="Cambria Math"/>
                        </a:rPr>
                        <m:t>=</m:t>
                      </m:r>
                      <m:nary>
                        <m:naryPr>
                          <m:chr m:val="∑"/>
                          <m:ctrlPr>
                            <a:rPr lang="en-US" altLang="zh-CN" sz="1800" b="0" i="1" smtClean="0">
                              <a:latin typeface="Cambria Math" panose="02040503050406030204" pitchFamily="18" charset="0"/>
                            </a:rPr>
                          </m:ctrlPr>
                        </m:naryPr>
                        <m:sub>
                          <m:r>
                            <m:rPr>
                              <m:brk m:alnAt="23"/>
                            </m:rPr>
                            <a:rPr lang="en-US" altLang="zh-CN" sz="1800" b="0" i="1" smtClean="0">
                              <a:latin typeface="Cambria Math"/>
                            </a:rPr>
                            <m:t>𝑖</m:t>
                          </m:r>
                          <m:r>
                            <a:rPr lang="en-US" altLang="zh-CN" sz="1800" b="0" i="1" smtClean="0">
                              <a:latin typeface="Cambria Math"/>
                            </a:rPr>
                            <m:t>=−</m:t>
                          </m:r>
                          <m:r>
                            <a:rPr lang="en-US" altLang="zh-CN" sz="1800" b="0" i="1" smtClean="0">
                              <a:latin typeface="Cambria Math"/>
                            </a:rPr>
                            <m:t>𝑚</m:t>
                          </m:r>
                        </m:sub>
                        <m:sup>
                          <m:r>
                            <a:rPr lang="en-US" altLang="zh-CN" sz="1800" b="0" i="1" smtClean="0">
                              <a:latin typeface="Cambria Math"/>
                            </a:rPr>
                            <m:t>𝑛</m:t>
                          </m:r>
                          <m:r>
                            <a:rPr lang="en-US" altLang="zh-CN" sz="1800" b="0" i="1" smtClean="0">
                              <a:latin typeface="Cambria Math"/>
                            </a:rPr>
                            <m:t>−1</m:t>
                          </m:r>
                        </m:sup>
                        <m:e>
                          <m:sSub>
                            <m:sSubPr>
                              <m:ctrlPr>
                                <a:rPr lang="en-US" altLang="zh-CN" sz="1800" b="0" i="1" smtClean="0">
                                  <a:latin typeface="Cambria Math" panose="02040503050406030204" pitchFamily="18" charset="0"/>
                                </a:rPr>
                              </m:ctrlPr>
                            </m:sSubPr>
                            <m:e>
                              <m:r>
                                <a:rPr lang="en-US" altLang="zh-CN" sz="1800" b="0" i="1" smtClean="0">
                                  <a:latin typeface="Cambria Math"/>
                                </a:rPr>
                                <m:t>𝑎</m:t>
                              </m:r>
                            </m:e>
                            <m:sub>
                              <m:r>
                                <a:rPr lang="en-US" altLang="zh-CN" sz="1800" b="0" i="1" smtClean="0">
                                  <a:latin typeface="Cambria Math"/>
                                </a:rPr>
                                <m:t>𝑖</m:t>
                              </m:r>
                            </m:sub>
                          </m:sSub>
                          <m:r>
                            <a:rPr lang="en-US" altLang="zh-CN" sz="1800" i="1" smtClean="0">
                              <a:solidFill>
                                <a:schemeClr val="bg1">
                                  <a:lumMod val="65000"/>
                                </a:schemeClr>
                              </a:solidFill>
                              <a:latin typeface="Cambria Math"/>
                              <a:ea typeface="Cambria Math"/>
                            </a:rPr>
                            <m:t>×</m:t>
                          </m:r>
                          <m:sSup>
                            <m:sSupPr>
                              <m:ctrlPr>
                                <a:rPr lang="en-US" altLang="zh-CN" sz="1800" i="1" smtClean="0">
                                  <a:solidFill>
                                    <a:schemeClr val="bg1">
                                      <a:lumMod val="65000"/>
                                    </a:schemeClr>
                                  </a:solidFill>
                                  <a:latin typeface="Cambria Math" panose="02040503050406030204" pitchFamily="18" charset="0"/>
                                  <a:ea typeface="Cambria Math"/>
                                </a:rPr>
                              </m:ctrlPr>
                            </m:sSupPr>
                            <m:e>
                              <m:r>
                                <a:rPr lang="en-US" altLang="zh-CN" sz="1800" b="0" i="1" smtClean="0">
                                  <a:solidFill>
                                    <a:schemeClr val="bg1">
                                      <a:lumMod val="65000"/>
                                    </a:schemeClr>
                                  </a:solidFill>
                                  <a:latin typeface="Cambria Math"/>
                                  <a:ea typeface="Cambria Math"/>
                                </a:rPr>
                                <m:t>𝑟</m:t>
                              </m:r>
                            </m:e>
                            <m:sup>
                              <m:r>
                                <a:rPr lang="en-US" altLang="zh-CN" sz="1800" b="0" i="1" smtClean="0">
                                  <a:solidFill>
                                    <a:schemeClr val="bg1">
                                      <a:lumMod val="65000"/>
                                    </a:schemeClr>
                                  </a:solidFill>
                                  <a:latin typeface="Cambria Math"/>
                                  <a:ea typeface="Cambria Math"/>
                                </a:rPr>
                                <m:t>𝑖</m:t>
                              </m:r>
                            </m:sup>
                          </m:sSup>
                        </m:e>
                      </m:nary>
                    </m:oMath>
                  </m:oMathPara>
                </a14:m>
                <a:endParaRPr lang="zh-CN" altLang="en-US" sz="1800" dirty="0"/>
              </a:p>
            </p:txBody>
          </p:sp>
        </mc:Choice>
        <mc:Fallback xmlns="">
          <p:sp>
            <p:nvSpPr>
              <p:cNvPr id="10" name="TextBox 9"/>
              <p:cNvSpPr txBox="1">
                <a:spLocks noRot="1" noChangeAspect="1" noMove="1" noResize="1" noEditPoints="1" noAdjustHandles="1" noChangeArrowheads="1" noChangeShapeType="1" noTextEdit="1"/>
              </p:cNvSpPr>
              <p:nvPr/>
            </p:nvSpPr>
            <p:spPr>
              <a:xfrm>
                <a:off x="6876256" y="5582777"/>
                <a:ext cx="1518932" cy="870559"/>
              </a:xfrm>
              <a:prstGeom prst="rect">
                <a:avLst/>
              </a:prstGeom>
              <a:blipFill rotWithShape="0">
                <a:blip r:embed="rId5"/>
                <a:stretch>
                  <a:fillRect/>
                </a:stretch>
              </a:blipFill>
            </p:spPr>
            <p:txBody>
              <a:bodyPr/>
              <a:lstStyle/>
              <a:p>
                <a:r>
                  <a:rPr lang="zh-CN" altLang="en-US">
                    <a:noFill/>
                  </a:rPr>
                  <a:t> </a:t>
                </a:r>
              </a:p>
            </p:txBody>
          </p:sp>
        </mc:Fallback>
      </mc:AlternateContent>
      <p:grpSp>
        <p:nvGrpSpPr>
          <p:cNvPr id="3" name="组合 2"/>
          <p:cNvGrpSpPr/>
          <p:nvPr/>
        </p:nvGrpSpPr>
        <p:grpSpPr>
          <a:xfrm>
            <a:off x="546688" y="2918554"/>
            <a:ext cx="8345792" cy="1446550"/>
            <a:chOff x="114640" y="3212976"/>
            <a:chExt cx="8345792" cy="1446550"/>
          </a:xfrm>
        </p:grpSpPr>
        <mc:AlternateContent xmlns:mc="http://schemas.openxmlformats.org/markup-compatibility/2006" xmlns:a14="http://schemas.microsoft.com/office/drawing/2010/main">
          <mc:Choice Requires="a14">
            <p:sp>
              <p:nvSpPr>
                <p:cNvPr id="5" name="矩形 4"/>
                <p:cNvSpPr/>
                <p:nvPr/>
              </p:nvSpPr>
              <p:spPr>
                <a:xfrm>
                  <a:off x="1365689" y="3212976"/>
                  <a:ext cx="7056784" cy="144655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buNone/>
                  </a:pPr>
                  <a:r>
                    <a:rPr lang="zh-CN" altLang="en-US" sz="2200" dirty="0" smtClean="0">
                      <a:solidFill>
                        <a:schemeClr val="dk1"/>
                      </a:solidFill>
                      <a:latin typeface="+mn-lt"/>
                      <a:ea typeface="+mn-ea"/>
                    </a:rPr>
                    <a:t>二进制</a:t>
                  </a:r>
                  <a:r>
                    <a:rPr lang="zh-CN" altLang="en-US" sz="2200" dirty="0">
                      <a:solidFill>
                        <a:schemeClr val="dk1"/>
                      </a:solidFill>
                      <a:latin typeface="+mn-lt"/>
                      <a:ea typeface="+mn-ea"/>
                    </a:rPr>
                    <a:t>：</a:t>
                  </a:r>
                  <a:r>
                    <a:rPr lang="zh-CN" altLang="en-US" sz="2200" dirty="0" smtClean="0">
                      <a:solidFill>
                        <a:schemeClr val="dk1"/>
                      </a:solidFill>
                      <a:latin typeface="+mn-lt"/>
                      <a:ea typeface="+mn-ea"/>
                    </a:rPr>
                    <a:t>    </a:t>
                  </a:r>
                  <a14:m>
                    <m:oMath xmlns:m="http://schemas.openxmlformats.org/officeDocument/2006/math">
                      <m:sSub>
                        <m:sSubPr>
                          <m:ctrlPr>
                            <a:rPr lang="en-US" altLang="zh-CN" sz="2200" i="1">
                              <a:solidFill>
                                <a:schemeClr val="dk1"/>
                              </a:solidFill>
                              <a:latin typeface="Cambria Math" panose="02040503050406030204" pitchFamily="18" charset="0"/>
                              <a:ea typeface="+mn-ea"/>
                            </a:rPr>
                          </m:ctrlPr>
                        </m:sSubPr>
                        <m:e>
                          <m:d>
                            <m:dPr>
                              <m:ctrlPr>
                                <a:rPr lang="en-US" altLang="zh-CN" sz="2200" i="1">
                                  <a:solidFill>
                                    <a:schemeClr val="dk1"/>
                                  </a:solidFill>
                                  <a:latin typeface="Cambria Math" panose="02040503050406030204" pitchFamily="18" charset="0"/>
                                  <a:ea typeface="+mn-ea"/>
                                </a:rPr>
                              </m:ctrlPr>
                            </m:dPr>
                            <m:e>
                              <m:r>
                                <a:rPr lang="en-US" altLang="zh-CN" sz="2200">
                                  <a:solidFill>
                                    <a:schemeClr val="dk1"/>
                                  </a:solidFill>
                                  <a:latin typeface="Cambria Math"/>
                                  <a:ea typeface="+mn-ea"/>
                                </a:rPr>
                                <m:t>𝟏𝟏𝟎𝟏𝟎</m:t>
                              </m:r>
                              <m:r>
                                <a:rPr lang="en-US" altLang="zh-CN" sz="2200">
                                  <a:solidFill>
                                    <a:schemeClr val="dk1"/>
                                  </a:solidFill>
                                  <a:latin typeface="Cambria Math"/>
                                  <a:ea typeface="+mn-ea"/>
                                </a:rPr>
                                <m:t>.</m:t>
                              </m:r>
                              <m:r>
                                <a:rPr lang="en-US" altLang="zh-CN" sz="2200">
                                  <a:solidFill>
                                    <a:schemeClr val="dk1"/>
                                  </a:solidFill>
                                  <a:latin typeface="Cambria Math"/>
                                  <a:ea typeface="+mn-ea"/>
                                </a:rPr>
                                <m:t>𝟏𝟏</m:t>
                              </m:r>
                            </m:e>
                          </m:d>
                        </m:e>
                        <m:sub>
                          <m:r>
                            <a:rPr lang="en-US" altLang="zh-CN" sz="2200">
                              <a:solidFill>
                                <a:schemeClr val="dk1"/>
                              </a:solidFill>
                              <a:latin typeface="Cambria Math"/>
                              <a:ea typeface="+mn-ea"/>
                            </a:rPr>
                            <m:t>2</m:t>
                          </m:r>
                        </m:sub>
                      </m:sSub>
                      <m:r>
                        <a:rPr lang="en-US" altLang="zh-CN" sz="2200">
                          <a:solidFill>
                            <a:schemeClr val="dk1"/>
                          </a:solidFill>
                          <a:latin typeface="Cambria Math"/>
                          <a:ea typeface="+mn-ea"/>
                        </a:rPr>
                        <m:t>=</m:t>
                      </m:r>
                    </m:oMath>
                  </a14:m>
                  <a:endParaRPr lang="zh-CN" altLang="en-US" sz="2200" dirty="0">
                    <a:solidFill>
                      <a:schemeClr val="dk1"/>
                    </a:solidFill>
                    <a:latin typeface="+mn-lt"/>
                    <a:ea typeface="+mn-ea"/>
                  </a:endParaRPr>
                </a:p>
                <a:p>
                  <a:pPr>
                    <a:buNone/>
                  </a:pPr>
                  <a:r>
                    <a:rPr lang="zh-CN" altLang="en-US" sz="2200" dirty="0">
                      <a:solidFill>
                        <a:schemeClr val="dk1"/>
                      </a:solidFill>
                      <a:latin typeface="+mn-lt"/>
                      <a:ea typeface="+mn-ea"/>
                    </a:rPr>
                    <a:t>五进制：</a:t>
                  </a:r>
                  <a:r>
                    <a:rPr lang="zh-CN" altLang="en-US" sz="2200" dirty="0" smtClean="0">
                      <a:solidFill>
                        <a:schemeClr val="dk1"/>
                      </a:solidFill>
                      <a:latin typeface="+mn-lt"/>
                      <a:ea typeface="+mn-ea"/>
                    </a:rPr>
                    <a:t>    </a:t>
                  </a:r>
                  <a14:m>
                    <m:oMath xmlns:m="http://schemas.openxmlformats.org/officeDocument/2006/math">
                      <m:sSub>
                        <m:sSubPr>
                          <m:ctrlPr>
                            <a:rPr lang="en-US" altLang="zh-CN" sz="2200" i="1">
                              <a:solidFill>
                                <a:schemeClr val="dk1"/>
                              </a:solidFill>
                              <a:latin typeface="Cambria Math" panose="02040503050406030204" pitchFamily="18" charset="0"/>
                              <a:ea typeface="+mn-ea"/>
                            </a:rPr>
                          </m:ctrlPr>
                        </m:sSubPr>
                        <m:e>
                          <m:d>
                            <m:dPr>
                              <m:ctrlPr>
                                <a:rPr lang="en-US" altLang="zh-CN" sz="2200" i="1">
                                  <a:solidFill>
                                    <a:schemeClr val="dk1"/>
                                  </a:solidFill>
                                  <a:latin typeface="Cambria Math" panose="02040503050406030204" pitchFamily="18" charset="0"/>
                                  <a:ea typeface="+mn-ea"/>
                                </a:rPr>
                              </m:ctrlPr>
                            </m:dPr>
                            <m:e>
                              <m:r>
                                <a:rPr lang="en-US" altLang="zh-CN" sz="2200">
                                  <a:solidFill>
                                    <a:schemeClr val="dk1"/>
                                  </a:solidFill>
                                  <a:latin typeface="Cambria Math"/>
                                  <a:ea typeface="+mn-ea"/>
                                </a:rPr>
                                <m:t>𝟒𝟎𝟐𝟏</m:t>
                              </m:r>
                              <m:r>
                                <a:rPr lang="en-US" altLang="zh-CN" sz="2200">
                                  <a:solidFill>
                                    <a:schemeClr val="dk1"/>
                                  </a:solidFill>
                                  <a:latin typeface="Cambria Math"/>
                                  <a:ea typeface="+mn-ea"/>
                                </a:rPr>
                                <m:t>.</m:t>
                              </m:r>
                              <m:r>
                                <a:rPr lang="en-US" altLang="zh-CN" sz="2200">
                                  <a:solidFill>
                                    <a:schemeClr val="dk1"/>
                                  </a:solidFill>
                                  <a:latin typeface="Cambria Math"/>
                                  <a:ea typeface="+mn-ea"/>
                                </a:rPr>
                                <m:t>𝟐</m:t>
                              </m:r>
                            </m:e>
                          </m:d>
                        </m:e>
                        <m:sub>
                          <m:r>
                            <a:rPr lang="en-US" altLang="zh-CN" sz="2200">
                              <a:solidFill>
                                <a:schemeClr val="dk1"/>
                              </a:solidFill>
                              <a:latin typeface="Cambria Math"/>
                              <a:ea typeface="+mn-ea"/>
                            </a:rPr>
                            <m:t>5</m:t>
                          </m:r>
                        </m:sub>
                      </m:sSub>
                      <m:r>
                        <a:rPr lang="en-US" altLang="zh-CN" sz="2200">
                          <a:solidFill>
                            <a:schemeClr val="dk1"/>
                          </a:solidFill>
                          <a:latin typeface="Cambria Math"/>
                          <a:ea typeface="+mn-ea"/>
                        </a:rPr>
                        <m:t>=</m:t>
                      </m:r>
                    </m:oMath>
                  </a14:m>
                  <a:endParaRPr lang="zh-CN" altLang="en-US" sz="2200" dirty="0">
                    <a:solidFill>
                      <a:schemeClr val="dk1"/>
                    </a:solidFill>
                    <a:latin typeface="+mn-lt"/>
                    <a:ea typeface="+mn-ea"/>
                  </a:endParaRPr>
                </a:p>
                <a:p>
                  <a:pPr>
                    <a:buNone/>
                  </a:pPr>
                  <a:r>
                    <a:rPr lang="zh-CN" altLang="en-US" sz="2200" dirty="0">
                      <a:solidFill>
                        <a:schemeClr val="dk1"/>
                      </a:solidFill>
                      <a:latin typeface="+mn-lt"/>
                      <a:ea typeface="+mn-ea"/>
                    </a:rPr>
                    <a:t>八进制：</a:t>
                  </a:r>
                  <a:r>
                    <a:rPr lang="en-US" altLang="zh-CN" sz="2200" dirty="0"/>
                    <a:t> </a:t>
                  </a:r>
                  <a:r>
                    <a:rPr lang="en-US" altLang="zh-CN" sz="2200" dirty="0" smtClean="0"/>
                    <a:t>   </a:t>
                  </a:r>
                  <a14:m>
                    <m:oMath xmlns:m="http://schemas.openxmlformats.org/officeDocument/2006/math">
                      <m:sSub>
                        <m:sSubPr>
                          <m:ctrlPr>
                            <a:rPr lang="en-US" altLang="zh-CN" sz="2200" i="1">
                              <a:solidFill>
                                <a:schemeClr val="dk1"/>
                              </a:solidFill>
                              <a:latin typeface="Cambria Math" panose="02040503050406030204" pitchFamily="18" charset="0"/>
                              <a:ea typeface="+mn-ea"/>
                            </a:rPr>
                          </m:ctrlPr>
                        </m:sSubPr>
                        <m:e>
                          <m:d>
                            <m:dPr>
                              <m:ctrlPr>
                                <a:rPr lang="en-US" altLang="zh-CN" sz="2200" i="1">
                                  <a:solidFill>
                                    <a:schemeClr val="dk1"/>
                                  </a:solidFill>
                                  <a:latin typeface="Cambria Math" panose="02040503050406030204" pitchFamily="18" charset="0"/>
                                  <a:ea typeface="+mn-ea"/>
                                </a:rPr>
                              </m:ctrlPr>
                            </m:dPr>
                            <m:e>
                              <m:r>
                                <a:rPr lang="en-US" altLang="zh-CN" sz="2200">
                                  <a:solidFill>
                                    <a:schemeClr val="dk1"/>
                                  </a:solidFill>
                                  <a:latin typeface="Cambria Math"/>
                                  <a:ea typeface="+mn-ea"/>
                                </a:rPr>
                                <m:t>𝟏𝟐𝟕</m:t>
                              </m:r>
                            </m:e>
                          </m:d>
                        </m:e>
                        <m:sub>
                          <m:r>
                            <a:rPr lang="en-US" altLang="zh-CN" sz="2200">
                              <a:solidFill>
                                <a:schemeClr val="dk1"/>
                              </a:solidFill>
                              <a:latin typeface="Cambria Math"/>
                              <a:ea typeface="+mn-ea"/>
                            </a:rPr>
                            <m:t>8</m:t>
                          </m:r>
                        </m:sub>
                      </m:sSub>
                      <m:r>
                        <a:rPr lang="en-US" altLang="zh-CN" sz="2200" b="0" i="0" smtClean="0">
                          <a:solidFill>
                            <a:schemeClr val="dk1"/>
                          </a:solidFill>
                          <a:latin typeface="Cambria Math"/>
                          <a:ea typeface="+mn-ea"/>
                        </a:rPr>
                        <m:t>  </m:t>
                      </m:r>
                      <m:r>
                        <a:rPr lang="en-US" altLang="zh-CN" sz="2200">
                          <a:solidFill>
                            <a:schemeClr val="dk1"/>
                          </a:solidFill>
                          <a:latin typeface="Cambria Math"/>
                          <a:ea typeface="+mn-ea"/>
                        </a:rPr>
                        <m:t>=</m:t>
                      </m:r>
                      <m:r>
                        <a:rPr lang="en-US" altLang="zh-CN" sz="2200">
                          <a:latin typeface="Cambria Math"/>
                        </a:rPr>
                        <m:t>𝟏</m:t>
                      </m:r>
                      <m:r>
                        <a:rPr lang="en-US" altLang="zh-CN" sz="2200" i="1" smtClean="0">
                          <a:latin typeface="Cambria Math"/>
                          <a:ea typeface="Cambria Math"/>
                        </a:rPr>
                        <m:t>×</m:t>
                      </m:r>
                      <m:sSup>
                        <m:sSupPr>
                          <m:ctrlPr>
                            <a:rPr lang="en-US" altLang="zh-CN" sz="2200" i="1" smtClean="0">
                              <a:latin typeface="Cambria Math" panose="02040503050406030204" pitchFamily="18" charset="0"/>
                              <a:ea typeface="Cambria Math"/>
                            </a:rPr>
                          </m:ctrlPr>
                        </m:sSupPr>
                        <m:e>
                          <m:r>
                            <a:rPr lang="en-US" altLang="zh-CN" sz="2200" b="0" i="1" smtClean="0">
                              <a:latin typeface="Cambria Math"/>
                              <a:ea typeface="Cambria Math"/>
                            </a:rPr>
                            <m:t>8</m:t>
                          </m:r>
                        </m:e>
                        <m:sup>
                          <m:r>
                            <a:rPr lang="en-US" altLang="zh-CN" sz="2200" b="0" i="1" smtClean="0">
                              <a:latin typeface="Cambria Math"/>
                              <a:ea typeface="Cambria Math"/>
                            </a:rPr>
                            <m:t>2</m:t>
                          </m:r>
                        </m:sup>
                      </m:sSup>
                      <m:r>
                        <a:rPr lang="en-US" altLang="zh-CN" sz="2200" b="0" i="1" smtClean="0">
                          <a:latin typeface="Cambria Math"/>
                          <a:ea typeface="Cambria Math"/>
                        </a:rPr>
                        <m:t>+</m:t>
                      </m:r>
                      <m:r>
                        <a:rPr lang="en-US" altLang="zh-CN" sz="2200">
                          <a:latin typeface="Cambria Math"/>
                        </a:rPr>
                        <m:t>𝟐</m:t>
                      </m:r>
                      <m:r>
                        <a:rPr lang="en-US" altLang="zh-CN" sz="2200" i="1" smtClean="0">
                          <a:latin typeface="Cambria Math"/>
                          <a:ea typeface="Cambria Math"/>
                        </a:rPr>
                        <m:t>×</m:t>
                      </m:r>
                      <m:sSup>
                        <m:sSupPr>
                          <m:ctrlPr>
                            <a:rPr lang="en-US" altLang="zh-CN" sz="2200" i="1">
                              <a:latin typeface="Cambria Math" panose="02040503050406030204" pitchFamily="18" charset="0"/>
                              <a:ea typeface="Cambria Math"/>
                            </a:rPr>
                          </m:ctrlPr>
                        </m:sSupPr>
                        <m:e>
                          <m:r>
                            <a:rPr lang="en-US" altLang="zh-CN" sz="2200" i="1">
                              <a:latin typeface="Cambria Math"/>
                              <a:ea typeface="Cambria Math"/>
                            </a:rPr>
                            <m:t>8</m:t>
                          </m:r>
                        </m:e>
                        <m:sup>
                          <m:r>
                            <a:rPr lang="en-US" altLang="zh-CN" sz="2200" b="0" i="1" smtClean="0">
                              <a:latin typeface="Cambria Math"/>
                              <a:ea typeface="Cambria Math"/>
                            </a:rPr>
                            <m:t>1</m:t>
                          </m:r>
                        </m:sup>
                      </m:sSup>
                      <m:r>
                        <a:rPr lang="en-US" altLang="zh-CN" sz="2200" i="1">
                          <a:latin typeface="Cambria Math"/>
                          <a:ea typeface="Cambria Math"/>
                        </a:rPr>
                        <m:t>+</m:t>
                      </m:r>
                      <m:r>
                        <a:rPr lang="en-US" altLang="zh-CN" sz="2200" b="1" i="0" smtClean="0">
                          <a:latin typeface="Cambria Math"/>
                        </a:rPr>
                        <m:t>𝟕</m:t>
                      </m:r>
                      <m:r>
                        <a:rPr lang="en-US" altLang="zh-CN" sz="2200" i="1">
                          <a:latin typeface="Cambria Math"/>
                          <a:ea typeface="Cambria Math"/>
                        </a:rPr>
                        <m:t>×</m:t>
                      </m:r>
                      <m:sSup>
                        <m:sSupPr>
                          <m:ctrlPr>
                            <a:rPr lang="en-US" altLang="zh-CN" sz="2200" i="1">
                              <a:latin typeface="Cambria Math" panose="02040503050406030204" pitchFamily="18" charset="0"/>
                              <a:ea typeface="Cambria Math"/>
                            </a:rPr>
                          </m:ctrlPr>
                        </m:sSupPr>
                        <m:e>
                          <m:r>
                            <a:rPr lang="en-US" altLang="zh-CN" sz="2200" i="1">
                              <a:latin typeface="Cambria Math"/>
                              <a:ea typeface="Cambria Math"/>
                            </a:rPr>
                            <m:t>8</m:t>
                          </m:r>
                        </m:e>
                        <m:sup>
                          <m:r>
                            <a:rPr lang="en-US" altLang="zh-CN" sz="2200" b="0" i="1" smtClean="0">
                              <a:latin typeface="Cambria Math"/>
                              <a:ea typeface="Cambria Math"/>
                            </a:rPr>
                            <m:t>0</m:t>
                          </m:r>
                        </m:sup>
                      </m:sSup>
                      <m:r>
                        <a:rPr lang="en-US" altLang="zh-CN" sz="2200" b="0" i="1" smtClean="0">
                          <a:latin typeface="Cambria Math"/>
                          <a:ea typeface="Cambria Math"/>
                        </a:rPr>
                        <m:t>=</m:t>
                      </m:r>
                      <m:sSub>
                        <m:sSubPr>
                          <m:ctrlPr>
                            <a:rPr lang="en-US" altLang="zh-CN" sz="2200" b="0" i="1" smtClean="0">
                              <a:latin typeface="Cambria Math" panose="02040503050406030204" pitchFamily="18" charset="0"/>
                              <a:ea typeface="Cambria Math"/>
                            </a:rPr>
                          </m:ctrlPr>
                        </m:sSubPr>
                        <m:e>
                          <m:d>
                            <m:dPr>
                              <m:ctrlPr>
                                <a:rPr lang="en-US" altLang="zh-CN" sz="2200" b="0" i="1" smtClean="0">
                                  <a:latin typeface="Cambria Math" panose="02040503050406030204" pitchFamily="18" charset="0"/>
                                  <a:ea typeface="Cambria Math"/>
                                </a:rPr>
                              </m:ctrlPr>
                            </m:dPr>
                            <m:e>
                              <m:r>
                                <a:rPr lang="en-US" altLang="zh-CN" sz="2200" b="0" i="1" smtClean="0">
                                  <a:latin typeface="Cambria Math"/>
                                  <a:ea typeface="Cambria Math"/>
                                </a:rPr>
                                <m:t>87</m:t>
                              </m:r>
                            </m:e>
                          </m:d>
                        </m:e>
                        <m:sub>
                          <m:r>
                            <a:rPr lang="en-US" altLang="zh-CN" sz="2200" b="0" i="1" smtClean="0">
                              <a:latin typeface="Cambria Math"/>
                              <a:ea typeface="Cambria Math"/>
                            </a:rPr>
                            <m:t>10</m:t>
                          </m:r>
                        </m:sub>
                      </m:sSub>
                    </m:oMath>
                  </a14:m>
                  <a:endParaRPr lang="en-US" altLang="zh-CN" sz="2200" dirty="0">
                    <a:solidFill>
                      <a:schemeClr val="dk1"/>
                    </a:solidFill>
                    <a:latin typeface="+mn-lt"/>
                    <a:ea typeface="+mn-ea"/>
                  </a:endParaRPr>
                </a:p>
                <a:p>
                  <a:pPr>
                    <a:buNone/>
                  </a:pPr>
                  <a:r>
                    <a:rPr lang="zh-CN" altLang="en-US" sz="2200" dirty="0" smtClean="0">
                      <a:solidFill>
                        <a:schemeClr val="dk1"/>
                      </a:solidFill>
                      <a:latin typeface="+mn-lt"/>
                      <a:ea typeface="+mn-ea"/>
                    </a:rPr>
                    <a:t>十六进制：</a:t>
                  </a:r>
                  <a14:m>
                    <m:oMath xmlns:m="http://schemas.openxmlformats.org/officeDocument/2006/math">
                      <m:sSub>
                        <m:sSubPr>
                          <m:ctrlPr>
                            <a:rPr lang="en-US" altLang="zh-CN" sz="2200" i="1">
                              <a:solidFill>
                                <a:schemeClr val="dk1"/>
                              </a:solidFill>
                              <a:latin typeface="Cambria Math" panose="02040503050406030204" pitchFamily="18" charset="0"/>
                              <a:ea typeface="+mn-ea"/>
                            </a:rPr>
                          </m:ctrlPr>
                        </m:sSubPr>
                        <m:e>
                          <m:d>
                            <m:dPr>
                              <m:ctrlPr>
                                <a:rPr lang="en-US" altLang="zh-CN" sz="2200" i="1">
                                  <a:solidFill>
                                    <a:schemeClr val="dk1"/>
                                  </a:solidFill>
                                  <a:latin typeface="Cambria Math" panose="02040503050406030204" pitchFamily="18" charset="0"/>
                                  <a:ea typeface="+mn-ea"/>
                                </a:rPr>
                              </m:ctrlPr>
                            </m:dPr>
                            <m:e>
                              <m:r>
                                <a:rPr lang="en-US" altLang="zh-CN" sz="2200" smtClean="0">
                                  <a:solidFill>
                                    <a:srgbClr val="FF0000"/>
                                  </a:solidFill>
                                  <a:latin typeface="Cambria Math"/>
                                  <a:ea typeface="+mn-ea"/>
                                </a:rPr>
                                <m:t>𝑩</m:t>
                              </m:r>
                              <m:r>
                                <a:rPr lang="en-US" altLang="zh-CN" sz="2200" smtClean="0">
                                  <a:solidFill>
                                    <a:srgbClr val="FF0000"/>
                                  </a:solidFill>
                                  <a:latin typeface="Cambria Math"/>
                                  <a:ea typeface="+mn-ea"/>
                                </a:rPr>
                                <m:t>𝟔𝟓</m:t>
                              </m:r>
                              <m:r>
                                <a:rPr lang="en-US" altLang="zh-CN" sz="2200" smtClean="0">
                                  <a:solidFill>
                                    <a:srgbClr val="FF0000"/>
                                  </a:solidFill>
                                  <a:latin typeface="Cambria Math"/>
                                  <a:ea typeface="+mn-ea"/>
                                </a:rPr>
                                <m:t>𝑭</m:t>
                              </m:r>
                            </m:e>
                          </m:d>
                        </m:e>
                        <m:sub>
                          <m:r>
                            <a:rPr lang="en-US" altLang="zh-CN" sz="2200">
                              <a:solidFill>
                                <a:schemeClr val="dk1"/>
                              </a:solidFill>
                              <a:latin typeface="Cambria Math"/>
                              <a:ea typeface="+mn-ea"/>
                            </a:rPr>
                            <m:t>16</m:t>
                          </m:r>
                        </m:sub>
                      </m:sSub>
                      <m:r>
                        <a:rPr lang="en-US" altLang="zh-CN" sz="2200">
                          <a:solidFill>
                            <a:schemeClr val="dk1"/>
                          </a:solidFill>
                          <a:latin typeface="Cambria Math"/>
                          <a:ea typeface="+mn-ea"/>
                        </a:rPr>
                        <m:t>=</m:t>
                      </m:r>
                    </m:oMath>
                  </a14:m>
                  <a:endParaRPr lang="en-US" altLang="zh-CN" sz="2200" dirty="0">
                    <a:solidFill>
                      <a:schemeClr val="dk1"/>
                    </a:solidFill>
                    <a:latin typeface="+mn-lt"/>
                    <a:ea typeface="+mn-ea"/>
                  </a:endParaRPr>
                </a:p>
              </p:txBody>
            </p:sp>
          </mc:Choice>
          <mc:Fallback xmlns="">
            <p:sp>
              <p:nvSpPr>
                <p:cNvPr id="5" name="矩形 4"/>
                <p:cNvSpPr>
                  <a:spLocks noRot="1" noChangeAspect="1" noMove="1" noResize="1" noEditPoints="1" noAdjustHandles="1" noChangeArrowheads="1" noChangeShapeType="1" noTextEdit="1"/>
                </p:cNvSpPr>
                <p:nvPr/>
              </p:nvSpPr>
              <p:spPr>
                <a:xfrm>
                  <a:off x="1365689" y="3212976"/>
                  <a:ext cx="7056784" cy="1446550"/>
                </a:xfrm>
                <a:prstGeom prst="rect">
                  <a:avLst/>
                </a:prstGeom>
                <a:blipFill rotWithShape="1">
                  <a:blip r:embed="rId7"/>
                  <a:stretch>
                    <a:fillRect/>
                  </a:stretch>
                </a:blipFill>
              </p:spPr>
              <p:txBody>
                <a:bodyPr/>
                <a:lstStyle/>
                <a:p>
                  <a:r>
                    <a:rPr lang="zh-CN" altLang="en-US">
                      <a:noFill/>
                    </a:rPr>
                    <a:t> </a:t>
                  </a:r>
                </a:p>
              </p:txBody>
            </p:sp>
          </mc:Fallback>
        </mc:AlternateContent>
        <p:sp>
          <p:nvSpPr>
            <p:cNvPr id="9" name="矩形 8"/>
            <p:cNvSpPr/>
            <p:nvPr/>
          </p:nvSpPr>
          <p:spPr>
            <a:xfrm>
              <a:off x="5032378" y="3234174"/>
              <a:ext cx="3428054" cy="400110"/>
            </a:xfrm>
            <a:prstGeom prst="rect">
              <a:avLst/>
            </a:prstGeom>
          </p:spPr>
          <p:txBody>
            <a:bodyPr wrap="none">
              <a:spAutoFit/>
            </a:bodyPr>
            <a:lstStyle/>
            <a:p>
              <a:pPr>
                <a:buNone/>
              </a:pPr>
              <a:r>
                <a:rPr lang="en-US" altLang="zh-CN" sz="2000" dirty="0" smtClean="0">
                  <a:solidFill>
                    <a:srgbClr val="00B050"/>
                  </a:solidFill>
                </a:rPr>
                <a:t>a </a:t>
              </a:r>
              <a:r>
                <a:rPr lang="en-US" altLang="zh-CN" sz="2000" b="1" dirty="0" smtClean="0">
                  <a:solidFill>
                    <a:srgbClr val="00B050"/>
                  </a:solidFill>
                </a:rPr>
                <a:t>bit</a:t>
              </a:r>
              <a:r>
                <a:rPr lang="en-US" altLang="zh-CN" sz="2000" dirty="0" smtClean="0">
                  <a:solidFill>
                    <a:srgbClr val="00B050"/>
                  </a:solidFill>
                </a:rPr>
                <a:t> (</a:t>
              </a:r>
              <a:r>
                <a:rPr lang="zh-CN" altLang="en-US" sz="2000" dirty="0" smtClean="0">
                  <a:solidFill>
                    <a:srgbClr val="00B050"/>
                  </a:solidFill>
                </a:rPr>
                <a:t>比特</a:t>
              </a:r>
              <a:r>
                <a:rPr lang="en-US" altLang="zh-CN" sz="2000" dirty="0" smtClean="0">
                  <a:solidFill>
                    <a:srgbClr val="00B050"/>
                  </a:solidFill>
                </a:rPr>
                <a:t>)</a:t>
              </a:r>
              <a:r>
                <a:rPr lang="zh-CN" altLang="en-US" sz="2000" dirty="0" smtClean="0">
                  <a:solidFill>
                    <a:srgbClr val="00B050"/>
                  </a:solidFill>
                </a:rPr>
                <a:t>：</a:t>
              </a:r>
              <a:r>
                <a:rPr lang="en-US" altLang="zh-CN" sz="2000" dirty="0">
                  <a:solidFill>
                    <a:srgbClr val="00B050"/>
                  </a:solidFill>
                </a:rPr>
                <a:t> </a:t>
              </a:r>
              <a:r>
                <a:rPr lang="en-US" altLang="zh-CN" sz="2000" dirty="0" smtClean="0">
                  <a:solidFill>
                    <a:srgbClr val="00B050"/>
                  </a:solidFill>
                </a:rPr>
                <a:t>a </a:t>
              </a:r>
              <a:r>
                <a:rPr lang="en-US" altLang="zh-CN" sz="2000" dirty="0">
                  <a:solidFill>
                    <a:srgbClr val="00B050"/>
                  </a:solidFill>
                </a:rPr>
                <a:t>binary </a:t>
              </a:r>
              <a:r>
                <a:rPr lang="en-US" altLang="zh-CN" sz="2000" dirty="0" smtClean="0">
                  <a:solidFill>
                    <a:srgbClr val="00B050"/>
                  </a:solidFill>
                </a:rPr>
                <a:t>digit.</a:t>
              </a:r>
              <a:endParaRPr lang="zh-CN" altLang="en-US" sz="2000" dirty="0">
                <a:solidFill>
                  <a:srgbClr val="00B050"/>
                </a:solidFill>
              </a:endParaRPr>
            </a:p>
          </p:txBody>
        </p:sp>
        <p:sp>
          <p:nvSpPr>
            <p:cNvPr id="11" name="TextBox 10"/>
            <p:cNvSpPr txBox="1"/>
            <p:nvPr/>
          </p:nvSpPr>
          <p:spPr>
            <a:xfrm>
              <a:off x="114640" y="3216651"/>
              <a:ext cx="1217000" cy="400110"/>
            </a:xfrm>
            <a:prstGeom prst="rect">
              <a:avLst/>
            </a:prstGeom>
            <a:noFill/>
          </p:spPr>
          <p:txBody>
            <a:bodyPr wrap="none" rtlCol="0">
              <a:spAutoFit/>
            </a:bodyPr>
            <a:lstStyle/>
            <a:p>
              <a:pPr>
                <a:buNone/>
              </a:pPr>
              <a:r>
                <a:rPr lang="zh-CN" altLang="en-US" sz="2000" b="1" dirty="0" smtClean="0">
                  <a:solidFill>
                    <a:srgbClr val="00B050"/>
                  </a:solidFill>
                  <a:latin typeface="楷体" pitchFamily="49" charset="-122"/>
                  <a:ea typeface="楷体" pitchFamily="49" charset="-122"/>
                </a:rPr>
                <a:t>逢</a:t>
              </a:r>
              <a:r>
                <a:rPr lang="zh-CN" altLang="en-US" sz="2000" b="1" dirty="0">
                  <a:solidFill>
                    <a:srgbClr val="00B050"/>
                  </a:solidFill>
                  <a:latin typeface="楷体" pitchFamily="49" charset="-122"/>
                  <a:ea typeface="楷体" pitchFamily="49" charset="-122"/>
                </a:rPr>
                <a:t>二</a:t>
              </a:r>
              <a:r>
                <a:rPr lang="zh-CN" altLang="en-US" sz="2000" b="1" dirty="0" smtClean="0">
                  <a:solidFill>
                    <a:srgbClr val="00B050"/>
                  </a:solidFill>
                  <a:latin typeface="楷体" pitchFamily="49" charset="-122"/>
                  <a:ea typeface="楷体" pitchFamily="49" charset="-122"/>
                </a:rPr>
                <a:t>进一</a:t>
              </a:r>
              <a:endParaRPr lang="zh-CN" altLang="en-US" sz="2000" b="1" dirty="0">
                <a:solidFill>
                  <a:srgbClr val="00B050"/>
                </a:solidFill>
                <a:latin typeface="楷体" pitchFamily="49" charset="-122"/>
                <a:ea typeface="楷体" pitchFamily="49" charset="-122"/>
              </a:endParaRPr>
            </a:p>
          </p:txBody>
        </p:sp>
      </p:grpSp>
      <p:sp>
        <p:nvSpPr>
          <p:cNvPr id="13" name="灯片编号占位符 12"/>
          <p:cNvSpPr>
            <a:spLocks noGrp="1"/>
          </p:cNvSpPr>
          <p:nvPr>
            <p:ph type="sldNum" sz="quarter" idx="12"/>
          </p:nvPr>
        </p:nvSpPr>
        <p:spPr/>
        <p:txBody>
          <a:bodyPr/>
          <a:lstStyle/>
          <a:p>
            <a:pPr>
              <a:defRPr/>
            </a:pPr>
            <a:fld id="{AB5F70D7-AEFC-45B0-A8AE-B3775A81AC94}" type="slidenum">
              <a:rPr lang="en-US" altLang="zh-CN" smtClean="0"/>
              <a:pPr>
                <a:defRPr/>
              </a:pPr>
              <a:t>22</a:t>
            </a:fld>
            <a:endParaRPr lang="en-US" altLang="zh-CN" dirty="0"/>
          </a:p>
        </p:txBody>
      </p:sp>
    </p:spTree>
    <p:extLst>
      <p:ext uri="{BB962C8B-B14F-4D97-AF65-F5344CB8AC3E}">
        <p14:creationId xmlns:p14="http://schemas.microsoft.com/office/powerpoint/2010/main" val="24306435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Binary Values and </a:t>
            </a:r>
            <a:r>
              <a:rPr lang="en-US" altLang="zh-CN" dirty="0" smtClean="0"/>
              <a:t>Range</a:t>
            </a:r>
            <a:endParaRPr lang="zh-CN" altLang="en-US" dirty="0"/>
          </a:p>
        </p:txBody>
      </p:sp>
      <p:sp>
        <p:nvSpPr>
          <p:cNvPr id="4" name="Rectangle 3"/>
          <p:cNvSpPr txBox="1">
            <a:spLocks noChangeArrowheads="1"/>
          </p:cNvSpPr>
          <p:nvPr>
            <p:custDataLst>
              <p:tags r:id="rId1"/>
            </p:custDataLst>
          </p:nvPr>
        </p:nvSpPr>
        <p:spPr>
          <a:xfrm>
            <a:off x="539552" y="1124744"/>
            <a:ext cx="7776864" cy="5472608"/>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pPr>
            <a:r>
              <a:rPr lang="en-US" i="1" dirty="0" smtClean="0"/>
              <a:t>N</a:t>
            </a:r>
            <a:r>
              <a:rPr lang="en-US" dirty="0" smtClean="0"/>
              <a:t>-digit decimal number </a:t>
            </a:r>
          </a:p>
          <a:p>
            <a:pPr lvl="1">
              <a:lnSpc>
                <a:spcPct val="90000"/>
              </a:lnSpc>
            </a:pPr>
            <a:r>
              <a:rPr lang="en-US" dirty="0" smtClean="0"/>
              <a:t>How many values? </a:t>
            </a:r>
            <a:r>
              <a:rPr lang="en-US" b="1" dirty="0" smtClean="0">
                <a:solidFill>
                  <a:schemeClr val="accent1"/>
                </a:solidFill>
              </a:rPr>
              <a:t>10</a:t>
            </a:r>
            <a:r>
              <a:rPr lang="en-US" b="1" i="1" baseline="30000" dirty="0" smtClean="0">
                <a:solidFill>
                  <a:schemeClr val="accent1"/>
                </a:solidFill>
              </a:rPr>
              <a:t>N</a:t>
            </a:r>
            <a:endParaRPr lang="en-US" b="1" dirty="0" smtClean="0">
              <a:solidFill>
                <a:schemeClr val="accent1"/>
              </a:solidFill>
            </a:endParaRPr>
          </a:p>
          <a:p>
            <a:pPr lvl="1">
              <a:lnSpc>
                <a:spcPct val="90000"/>
              </a:lnSpc>
            </a:pPr>
            <a:r>
              <a:rPr lang="en-US" dirty="0" smtClean="0"/>
              <a:t>Range?  </a:t>
            </a:r>
            <a:r>
              <a:rPr lang="en-US" b="1" dirty="0" smtClean="0">
                <a:solidFill>
                  <a:schemeClr val="accent1"/>
                </a:solidFill>
              </a:rPr>
              <a:t>[0, 10</a:t>
            </a:r>
            <a:r>
              <a:rPr lang="en-US" b="1" i="1" baseline="30000" dirty="0" smtClean="0">
                <a:solidFill>
                  <a:schemeClr val="accent1"/>
                </a:solidFill>
              </a:rPr>
              <a:t>N</a:t>
            </a:r>
            <a:r>
              <a:rPr lang="en-US" b="1" dirty="0" smtClean="0">
                <a:solidFill>
                  <a:schemeClr val="accent1"/>
                </a:solidFill>
              </a:rPr>
              <a:t> - 1]</a:t>
            </a:r>
          </a:p>
          <a:p>
            <a:pPr lvl="1">
              <a:lnSpc>
                <a:spcPct val="90000"/>
              </a:lnSpc>
            </a:pPr>
            <a:r>
              <a:rPr lang="en-US" dirty="0" smtClean="0"/>
              <a:t>Example: 3-digit decimal number: </a:t>
            </a:r>
          </a:p>
          <a:p>
            <a:pPr lvl="2">
              <a:lnSpc>
                <a:spcPct val="90000"/>
              </a:lnSpc>
            </a:pPr>
            <a:r>
              <a:rPr lang="en-US" b="1" dirty="0" smtClean="0">
                <a:solidFill>
                  <a:schemeClr val="accent1"/>
                </a:solidFill>
              </a:rPr>
              <a:t>10</a:t>
            </a:r>
            <a:r>
              <a:rPr lang="en-US" b="1" baseline="30000" dirty="0" smtClean="0">
                <a:solidFill>
                  <a:schemeClr val="accent1"/>
                </a:solidFill>
              </a:rPr>
              <a:t>3</a:t>
            </a:r>
            <a:r>
              <a:rPr lang="en-US" b="1" dirty="0" smtClean="0">
                <a:solidFill>
                  <a:schemeClr val="accent1"/>
                </a:solidFill>
              </a:rPr>
              <a:t> = 1000 possible values</a:t>
            </a:r>
          </a:p>
          <a:p>
            <a:pPr lvl="2">
              <a:lnSpc>
                <a:spcPct val="90000"/>
              </a:lnSpc>
            </a:pPr>
            <a:r>
              <a:rPr lang="en-US" b="1" dirty="0" smtClean="0">
                <a:solidFill>
                  <a:schemeClr val="accent1"/>
                </a:solidFill>
              </a:rPr>
              <a:t>Range: [0, 999]</a:t>
            </a:r>
          </a:p>
          <a:p>
            <a:pPr lvl="2">
              <a:lnSpc>
                <a:spcPct val="90000"/>
              </a:lnSpc>
            </a:pPr>
            <a:endParaRPr lang="en-US" b="1" dirty="0" smtClean="0">
              <a:solidFill>
                <a:schemeClr val="accent1"/>
              </a:solidFill>
            </a:endParaRPr>
          </a:p>
          <a:p>
            <a:pPr>
              <a:lnSpc>
                <a:spcPct val="90000"/>
              </a:lnSpc>
            </a:pPr>
            <a:r>
              <a:rPr lang="en-US" i="1" dirty="0" smtClean="0"/>
              <a:t>N</a:t>
            </a:r>
            <a:r>
              <a:rPr lang="en-US" dirty="0" smtClean="0"/>
              <a:t>-bit binary number</a:t>
            </a:r>
          </a:p>
          <a:p>
            <a:pPr lvl="1">
              <a:lnSpc>
                <a:spcPct val="90000"/>
              </a:lnSpc>
            </a:pPr>
            <a:r>
              <a:rPr lang="en-US" dirty="0" smtClean="0"/>
              <a:t>How many values? </a:t>
            </a:r>
            <a:r>
              <a:rPr lang="en-US" b="1" dirty="0" smtClean="0">
                <a:solidFill>
                  <a:schemeClr val="accent1"/>
                </a:solidFill>
              </a:rPr>
              <a:t>2</a:t>
            </a:r>
            <a:r>
              <a:rPr lang="en-US" b="1" i="1" baseline="30000" dirty="0" smtClean="0">
                <a:solidFill>
                  <a:schemeClr val="accent1"/>
                </a:solidFill>
              </a:rPr>
              <a:t>N</a:t>
            </a:r>
            <a:endParaRPr lang="en-US" b="1" dirty="0" smtClean="0">
              <a:solidFill>
                <a:schemeClr val="accent1"/>
              </a:solidFill>
            </a:endParaRPr>
          </a:p>
          <a:p>
            <a:pPr lvl="1">
              <a:lnSpc>
                <a:spcPct val="90000"/>
              </a:lnSpc>
            </a:pPr>
            <a:r>
              <a:rPr lang="en-US" dirty="0" smtClean="0"/>
              <a:t>Range: </a:t>
            </a:r>
            <a:r>
              <a:rPr lang="en-US" b="1" dirty="0" smtClean="0">
                <a:solidFill>
                  <a:schemeClr val="accent1"/>
                </a:solidFill>
              </a:rPr>
              <a:t>[0, 2</a:t>
            </a:r>
            <a:r>
              <a:rPr lang="en-US" b="1" i="1" baseline="30000" dirty="0" smtClean="0">
                <a:solidFill>
                  <a:schemeClr val="accent1"/>
                </a:solidFill>
              </a:rPr>
              <a:t>N</a:t>
            </a:r>
            <a:r>
              <a:rPr lang="en-US" b="1" dirty="0" smtClean="0">
                <a:solidFill>
                  <a:schemeClr val="accent1"/>
                </a:solidFill>
              </a:rPr>
              <a:t> - 1]</a:t>
            </a:r>
          </a:p>
          <a:p>
            <a:pPr lvl="1">
              <a:lnSpc>
                <a:spcPct val="90000"/>
              </a:lnSpc>
            </a:pPr>
            <a:r>
              <a:rPr lang="en-US" dirty="0" smtClean="0"/>
              <a:t>Example: 3-digit binary number:</a:t>
            </a:r>
          </a:p>
          <a:p>
            <a:pPr lvl="2">
              <a:lnSpc>
                <a:spcPct val="90000"/>
              </a:lnSpc>
            </a:pPr>
            <a:r>
              <a:rPr lang="en-US" b="1" dirty="0" smtClean="0">
                <a:solidFill>
                  <a:schemeClr val="accent1"/>
                </a:solidFill>
              </a:rPr>
              <a:t>2</a:t>
            </a:r>
            <a:r>
              <a:rPr lang="en-US" b="1" baseline="30000" dirty="0" smtClean="0">
                <a:solidFill>
                  <a:schemeClr val="accent1"/>
                </a:solidFill>
              </a:rPr>
              <a:t>3</a:t>
            </a:r>
            <a:r>
              <a:rPr lang="en-US" b="1" dirty="0" smtClean="0">
                <a:solidFill>
                  <a:schemeClr val="accent1"/>
                </a:solidFill>
              </a:rPr>
              <a:t> = 8 possible values</a:t>
            </a:r>
          </a:p>
          <a:p>
            <a:pPr lvl="2">
              <a:lnSpc>
                <a:spcPct val="90000"/>
              </a:lnSpc>
            </a:pPr>
            <a:r>
              <a:rPr lang="en-US" b="1" dirty="0" smtClean="0">
                <a:solidFill>
                  <a:schemeClr val="accent1"/>
                </a:solidFill>
              </a:rPr>
              <a:t>Range: [0, 7] = [000</a:t>
            </a:r>
            <a:r>
              <a:rPr lang="en-US" b="1" baseline="-25000" dirty="0" smtClean="0">
                <a:solidFill>
                  <a:schemeClr val="accent1"/>
                </a:solidFill>
              </a:rPr>
              <a:t>2</a:t>
            </a:r>
            <a:r>
              <a:rPr lang="en-US" b="1" dirty="0" smtClean="0">
                <a:solidFill>
                  <a:schemeClr val="accent1"/>
                </a:solidFill>
              </a:rPr>
              <a:t> to 111</a:t>
            </a:r>
            <a:r>
              <a:rPr lang="en-US" b="1" baseline="-25000" dirty="0" smtClean="0">
                <a:solidFill>
                  <a:schemeClr val="accent1"/>
                </a:solidFill>
              </a:rPr>
              <a:t>2</a:t>
            </a:r>
            <a:r>
              <a:rPr lang="en-US" b="1" dirty="0" smtClean="0">
                <a:solidFill>
                  <a:schemeClr val="accent1"/>
                </a:solidFill>
              </a:rPr>
              <a:t>]</a:t>
            </a:r>
          </a:p>
        </p:txBody>
      </p:sp>
    </p:spTree>
    <p:extLst>
      <p:ext uri="{BB962C8B-B14F-4D97-AF65-F5344CB8AC3E}">
        <p14:creationId xmlns:p14="http://schemas.microsoft.com/office/powerpoint/2010/main" val="33616858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3203848" y="6279703"/>
            <a:ext cx="288032"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矩形 20"/>
          <p:cNvSpPr/>
          <p:nvPr/>
        </p:nvSpPr>
        <p:spPr>
          <a:xfrm>
            <a:off x="3491880" y="6279703"/>
            <a:ext cx="288032"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矩形 2"/>
          <p:cNvSpPr/>
          <p:nvPr/>
        </p:nvSpPr>
        <p:spPr>
          <a:xfrm>
            <a:off x="2915816" y="6279703"/>
            <a:ext cx="288032"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0722" name="Rectangle 2"/>
          <p:cNvSpPr>
            <a:spLocks noGrp="1" noChangeArrowheads="1"/>
          </p:cNvSpPr>
          <p:nvPr>
            <p:ph type="title"/>
          </p:nvPr>
        </p:nvSpPr>
        <p:spPr>
          <a:xfrm>
            <a:off x="444601" y="58614"/>
            <a:ext cx="8229600" cy="804955"/>
          </a:xfrm>
        </p:spPr>
        <p:txBody>
          <a:bodyPr/>
          <a:lstStyle/>
          <a:p>
            <a:r>
              <a:rPr lang="en-US" altLang="zh-TW" dirty="0" smtClean="0"/>
              <a:t>Why </a:t>
            </a:r>
            <a:r>
              <a:rPr lang="en-US" altLang="zh-CN" dirty="0" smtClean="0"/>
              <a:t>Binary </a:t>
            </a:r>
            <a:r>
              <a:rPr lang="en-US" altLang="zh-CN" dirty="0"/>
              <a:t>?</a:t>
            </a:r>
            <a:endParaRPr lang="en-US" altLang="zh-CN" dirty="0" smtClean="0"/>
          </a:p>
        </p:txBody>
      </p:sp>
      <p:sp>
        <p:nvSpPr>
          <p:cNvPr id="30723" name="Rectangle 3"/>
          <p:cNvSpPr>
            <a:spLocks noGrp="1" noChangeArrowheads="1"/>
          </p:cNvSpPr>
          <p:nvPr>
            <p:ph idx="1"/>
          </p:nvPr>
        </p:nvSpPr>
        <p:spPr>
          <a:xfrm>
            <a:off x="323528" y="980728"/>
            <a:ext cx="8363272" cy="3096344"/>
          </a:xfrm>
        </p:spPr>
        <p:txBody>
          <a:bodyPr>
            <a:normAutofit fontScale="92500" lnSpcReduction="10000"/>
          </a:bodyPr>
          <a:lstStyle/>
          <a:p>
            <a:pPr>
              <a:lnSpc>
                <a:spcPct val="120000"/>
              </a:lnSpc>
              <a:buFont typeface="Wingdings" pitchFamily="2" charset="2"/>
              <a:buChar char="ü"/>
            </a:pPr>
            <a:r>
              <a:rPr lang="en-US" altLang="zh-TW" sz="2800" b="1" dirty="0" smtClean="0"/>
              <a:t>Reliability</a:t>
            </a:r>
            <a:r>
              <a:rPr lang="en-US" altLang="zh-TW" sz="2800" dirty="0"/>
              <a:t/>
            </a:r>
            <a:br>
              <a:rPr lang="en-US" altLang="zh-TW" sz="2800" dirty="0"/>
            </a:br>
            <a:r>
              <a:rPr lang="en-US" altLang="zh-TW" sz="2800" dirty="0" smtClean="0"/>
              <a:t>a transistor circuit is either on or off (two stable states)</a:t>
            </a:r>
          </a:p>
          <a:p>
            <a:pPr>
              <a:lnSpc>
                <a:spcPct val="120000"/>
              </a:lnSpc>
              <a:buFont typeface="Wingdings" pitchFamily="2" charset="2"/>
              <a:buChar char="ü"/>
            </a:pPr>
            <a:r>
              <a:rPr lang="zh-CN" altLang="en-US" sz="2800" dirty="0" smtClean="0"/>
              <a:t>只有</a:t>
            </a:r>
            <a:r>
              <a:rPr lang="en-US" altLang="zh-CN" sz="2800" dirty="0" smtClean="0"/>
              <a:t>2</a:t>
            </a:r>
            <a:r>
              <a:rPr lang="zh-CN" altLang="en-US" sz="2800" dirty="0" smtClean="0"/>
              <a:t>个状态，很容易用物理器件实现。</a:t>
            </a:r>
            <a:endParaRPr lang="en-US" altLang="zh-CN" sz="2800" dirty="0" smtClean="0"/>
          </a:p>
          <a:p>
            <a:pPr>
              <a:lnSpc>
                <a:spcPct val="120000"/>
              </a:lnSpc>
              <a:buFont typeface="Wingdings" pitchFamily="2" charset="2"/>
              <a:buChar char="ü"/>
            </a:pPr>
            <a:r>
              <a:rPr lang="zh-CN" altLang="en-US" sz="2800" dirty="0" smtClean="0"/>
              <a:t>运算规则简单。</a:t>
            </a:r>
            <a:endParaRPr lang="en-US" altLang="zh-CN" sz="2800" dirty="0" smtClean="0"/>
          </a:p>
          <a:p>
            <a:pPr>
              <a:lnSpc>
                <a:spcPct val="120000"/>
              </a:lnSpc>
              <a:buFont typeface="Wingdings" pitchFamily="2" charset="2"/>
              <a:buChar char="ü"/>
            </a:pPr>
            <a:r>
              <a:rPr lang="zh-CN" altLang="en-US" sz="2800" dirty="0" smtClean="0"/>
              <a:t>可用逻辑代数。</a:t>
            </a:r>
            <a:endParaRPr lang="en-US" altLang="zh-CN" sz="2800" dirty="0" smtClean="0"/>
          </a:p>
          <a:p>
            <a:pPr>
              <a:lnSpc>
                <a:spcPct val="120000"/>
              </a:lnSpc>
              <a:buFont typeface="Wingdings" pitchFamily="2" charset="2"/>
              <a:buChar char="ü"/>
            </a:pPr>
            <a:r>
              <a:rPr lang="zh-CN" altLang="en-US" sz="2800" dirty="0" smtClean="0"/>
              <a:t>节省设备。</a:t>
            </a:r>
            <a:endParaRPr lang="en-US" altLang="zh-TW" sz="2800" dirty="0" smtClean="0"/>
          </a:p>
        </p:txBody>
      </p:sp>
      <p:sp>
        <p:nvSpPr>
          <p:cNvPr id="2" name="TextBox 1"/>
          <p:cNvSpPr txBox="1"/>
          <p:nvPr/>
        </p:nvSpPr>
        <p:spPr>
          <a:xfrm>
            <a:off x="323528" y="4149080"/>
            <a:ext cx="4070345" cy="2228302"/>
          </a:xfrm>
          <a:prstGeom prst="rect">
            <a:avLst/>
          </a:prstGeom>
          <a:noFill/>
        </p:spPr>
        <p:txBody>
          <a:bodyPr wrap="none" rtlCol="0">
            <a:spAutoFit/>
          </a:bodyPr>
          <a:lstStyle/>
          <a:p>
            <a:pPr>
              <a:lnSpc>
                <a:spcPct val="150000"/>
              </a:lnSpc>
              <a:buNone/>
            </a:pPr>
            <a:r>
              <a:rPr lang="zh-CN" altLang="en-US" sz="2000" dirty="0" smtClean="0"/>
              <a:t>如，</a:t>
            </a:r>
            <a:r>
              <a:rPr lang="zh-CN" altLang="en-US" sz="2000" dirty="0"/>
              <a:t>篮球计分系统，</a:t>
            </a:r>
            <a:endParaRPr lang="en-US" altLang="zh-CN" sz="2000" dirty="0" smtClean="0"/>
          </a:p>
          <a:p>
            <a:pPr>
              <a:lnSpc>
                <a:spcPct val="150000"/>
              </a:lnSpc>
              <a:buNone/>
            </a:pPr>
            <a:r>
              <a:rPr lang="zh-CN" altLang="en-US" sz="2000" dirty="0" smtClean="0"/>
              <a:t>如果</a:t>
            </a:r>
            <a:r>
              <a:rPr lang="zh-CN" altLang="en-US" sz="2000" dirty="0"/>
              <a:t>需要记</a:t>
            </a:r>
            <a:r>
              <a:rPr lang="en-US" altLang="zh-CN" sz="2000" dirty="0"/>
              <a:t>3</a:t>
            </a:r>
            <a:r>
              <a:rPr lang="zh-CN" altLang="en-US" sz="2000" dirty="0" smtClean="0"/>
              <a:t>位数。</a:t>
            </a:r>
            <a:endParaRPr lang="en-US" altLang="zh-CN" sz="2000" dirty="0" smtClean="0"/>
          </a:p>
          <a:p>
            <a:pPr>
              <a:lnSpc>
                <a:spcPct val="150000"/>
              </a:lnSpc>
              <a:buNone/>
            </a:pPr>
            <a:r>
              <a:rPr lang="zh-CN" altLang="en-US" sz="2000" dirty="0" smtClean="0"/>
              <a:t>采用十进制，需要 </a:t>
            </a:r>
            <a:r>
              <a:rPr lang="en-US" altLang="zh-CN" sz="2000" b="1" dirty="0" smtClean="0"/>
              <a:t>30 </a:t>
            </a:r>
            <a:r>
              <a:rPr lang="zh-CN" altLang="en-US" sz="2000" dirty="0" smtClean="0"/>
              <a:t>个记分牌。</a:t>
            </a:r>
            <a:endParaRPr lang="en-US" altLang="zh-CN" sz="2000" dirty="0" smtClean="0"/>
          </a:p>
          <a:p>
            <a:pPr>
              <a:lnSpc>
                <a:spcPct val="150000"/>
              </a:lnSpc>
              <a:buNone/>
            </a:pPr>
            <a:r>
              <a:rPr lang="zh-CN" altLang="en-US" sz="2000" dirty="0" smtClean="0"/>
              <a:t>采用二进制，只需 </a:t>
            </a:r>
            <a:r>
              <a:rPr lang="en-US" altLang="zh-CN" sz="2400" b="1" dirty="0" smtClean="0">
                <a:solidFill>
                  <a:srgbClr val="0070C0"/>
                </a:solidFill>
              </a:rPr>
              <a:t>20</a:t>
            </a:r>
            <a:r>
              <a:rPr lang="zh-CN" altLang="en-US" sz="2000" dirty="0" smtClean="0"/>
              <a:t> 个记分牌。</a:t>
            </a:r>
            <a:endParaRPr lang="zh-CN" altLang="en-US" sz="2000" dirty="0"/>
          </a:p>
        </p:txBody>
      </p:sp>
      <mc:AlternateContent xmlns:mc="http://schemas.openxmlformats.org/markup-compatibility/2006" xmlns:a14="http://schemas.microsoft.com/office/drawing/2010/main">
        <mc:Choice Requires="a14">
          <p:sp>
            <p:nvSpPr>
              <p:cNvPr id="5" name="TextBox 4"/>
              <p:cNvSpPr txBox="1"/>
              <p:nvPr/>
            </p:nvSpPr>
            <p:spPr>
              <a:xfrm>
                <a:off x="927912" y="6279703"/>
                <a:ext cx="2920671" cy="461665"/>
              </a:xfrm>
              <a:prstGeom prst="rect">
                <a:avLst/>
              </a:prstGeom>
              <a:noFill/>
            </p:spPr>
            <p:txBody>
              <a:bodyPr wrap="none" rtlCol="0">
                <a:spAutoFit/>
              </a:bodyPr>
              <a:lstStyle/>
              <a:p>
                <a:pPr>
                  <a:buNone/>
                </a:pPr>
                <a14:m>
                  <m:oMath xmlns:m="http://schemas.openxmlformats.org/officeDocument/2006/math">
                    <m:sSup>
                      <m:sSupPr>
                        <m:ctrlPr>
                          <a:rPr lang="en-US" altLang="zh-CN" sz="2400" i="1" smtClean="0">
                            <a:latin typeface="Cambria Math" panose="02040503050406030204" pitchFamily="18" charset="0"/>
                          </a:rPr>
                        </m:ctrlPr>
                      </m:sSupPr>
                      <m:e>
                        <m:r>
                          <a:rPr lang="en-US" altLang="zh-CN" sz="2400" b="0" i="1" smtClean="0">
                            <a:latin typeface="Cambria Math"/>
                          </a:rPr>
                          <m:t>2</m:t>
                        </m:r>
                      </m:e>
                      <m:sup>
                        <m:r>
                          <a:rPr lang="en-US" altLang="zh-CN" sz="2400" b="0" i="1" smtClean="0">
                            <a:latin typeface="Cambria Math"/>
                          </a:rPr>
                          <m:t>10</m:t>
                        </m:r>
                      </m:sup>
                    </m:sSup>
                    <m:r>
                      <a:rPr lang="en-US" altLang="zh-CN" sz="2400" b="0" i="1" smtClean="0">
                        <a:latin typeface="Cambria Math"/>
                      </a:rPr>
                      <m:t>=1024&gt;  </m:t>
                    </m:r>
                  </m:oMath>
                </a14:m>
                <a:r>
                  <a:rPr lang="en-US" altLang="zh-CN" sz="2400" b="1" dirty="0" smtClean="0">
                    <a:solidFill>
                      <a:schemeClr val="bg1"/>
                    </a:solidFill>
                    <a:latin typeface="DFPYeaSong-B5" pitchFamily="18" charset="-120"/>
                    <a:ea typeface="DFPYeaSong-B5" pitchFamily="18" charset="-120"/>
                  </a:rPr>
                  <a:t>9 9 9</a:t>
                </a:r>
                <a:endParaRPr lang="zh-CN" altLang="en-US" sz="2400" b="1" dirty="0">
                  <a:solidFill>
                    <a:schemeClr val="bg1"/>
                  </a:solidFill>
                  <a:latin typeface="DFPYeaSong-B5" pitchFamily="18" charset="-120"/>
                  <a:ea typeface="DFPYeaSong-B5" pitchFamily="18" charset="-12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927912" y="6279703"/>
                <a:ext cx="2920671" cy="461665"/>
              </a:xfrm>
              <a:prstGeom prst="rect">
                <a:avLst/>
              </a:prstGeom>
              <a:blipFill rotWithShape="0">
                <a:blip r:embed="rId3"/>
                <a:stretch>
                  <a:fillRect l="-418" t="-10526" r="-2505" b="-28947"/>
                </a:stretch>
              </a:blipFill>
            </p:spPr>
            <p:txBody>
              <a:bodyPr/>
              <a:lstStyle/>
              <a:p>
                <a:r>
                  <a:rPr lang="zh-CN" altLang="en-US">
                    <a:noFill/>
                  </a:rPr>
                  <a:t> </a:t>
                </a:r>
              </a:p>
            </p:txBody>
          </p:sp>
        </mc:Fallback>
      </mc:AlternateContent>
      <p:grpSp>
        <p:nvGrpSpPr>
          <p:cNvPr id="23" name="组合 22"/>
          <p:cNvGrpSpPr/>
          <p:nvPr/>
        </p:nvGrpSpPr>
        <p:grpSpPr>
          <a:xfrm>
            <a:off x="1475656" y="2480844"/>
            <a:ext cx="7504661" cy="4116508"/>
            <a:chOff x="1475656" y="2480844"/>
            <a:chExt cx="7504661" cy="4116508"/>
          </a:xfrm>
        </p:grpSpPr>
        <p:grpSp>
          <p:nvGrpSpPr>
            <p:cNvPr id="11" name="组合 10"/>
            <p:cNvGrpSpPr/>
            <p:nvPr/>
          </p:nvGrpSpPr>
          <p:grpSpPr>
            <a:xfrm>
              <a:off x="3707904" y="2480844"/>
              <a:ext cx="5272413" cy="4116508"/>
              <a:chOff x="3707904" y="2480844"/>
              <a:chExt cx="5272413" cy="4116508"/>
            </a:xfrm>
          </p:grpSpPr>
          <mc:AlternateContent xmlns:mc="http://schemas.openxmlformats.org/markup-compatibility/2006" xmlns:a14="http://schemas.microsoft.com/office/drawing/2010/main">
            <mc:Choice Requires="a14">
              <p:sp>
                <p:nvSpPr>
                  <p:cNvPr id="7" name="TextBox 6"/>
                  <p:cNvSpPr txBox="1"/>
                  <p:nvPr/>
                </p:nvSpPr>
                <p:spPr>
                  <a:xfrm>
                    <a:off x="3707904" y="2480844"/>
                    <a:ext cx="5167697" cy="830997"/>
                  </a:xfrm>
                  <a:prstGeom prst="rect">
                    <a:avLst/>
                  </a:prstGeom>
                  <a:noFill/>
                </p:spPr>
                <p:txBody>
                  <a:bodyPr wrap="none" rtlCol="0">
                    <a:spAutoFit/>
                  </a:bodyPr>
                  <a:lstStyle/>
                  <a:p>
                    <a:pPr>
                      <a:buNone/>
                    </a:pPr>
                    <a14:m>
                      <m:oMath xmlns:m="http://schemas.openxmlformats.org/officeDocument/2006/math">
                        <m:r>
                          <a:rPr lang="en-US" altLang="zh-CN" sz="2400" i="1">
                            <a:solidFill>
                              <a:srgbClr val="FF0000"/>
                            </a:solidFill>
                            <a:latin typeface="Cambria Math"/>
                          </a:rPr>
                          <m:t>𝑟</m:t>
                        </m:r>
                        <m:r>
                          <a:rPr lang="en-US" altLang="zh-CN" sz="2400" i="1">
                            <a:latin typeface="Cambria Math"/>
                          </a:rPr>
                          <m:t>:</m:t>
                        </m:r>
                        <m:r>
                          <m:rPr>
                            <m:nor/>
                          </m:rPr>
                          <a:rPr lang="zh-CN" altLang="en-US" sz="2400" dirty="0"/>
                          <m:t> 基数，</m:t>
                        </m:r>
                        <m:r>
                          <a:rPr lang="en-US" altLang="zh-CN" sz="2400" b="0" i="1" smtClean="0">
                            <a:solidFill>
                              <a:srgbClr val="FF0000"/>
                            </a:solidFill>
                            <a:latin typeface="Cambria Math"/>
                          </a:rPr>
                          <m:t>𝑛</m:t>
                        </m:r>
                        <m:r>
                          <a:rPr lang="en-US" altLang="zh-CN" sz="2400" b="0" i="1" smtClean="0">
                            <a:latin typeface="Cambria Math"/>
                          </a:rPr>
                          <m:t>:</m:t>
                        </m:r>
                      </m:oMath>
                    </a14:m>
                    <a:r>
                      <a:rPr lang="zh-CN" altLang="en-US" sz="2400" dirty="0" smtClean="0"/>
                      <a:t>位数，</a:t>
                    </a:r>
                    <a:endParaRPr lang="en-US" altLang="zh-CN" sz="2400" dirty="0" smtClean="0"/>
                  </a:p>
                  <a:p>
                    <a:pPr>
                      <a:buNone/>
                    </a:pPr>
                    <a14:m>
                      <m:oMath xmlns:m="http://schemas.openxmlformats.org/officeDocument/2006/math">
                        <m:r>
                          <a:rPr lang="en-US" altLang="zh-CN" sz="2400" b="1" i="1" smtClean="0">
                            <a:solidFill>
                              <a:srgbClr val="FF0000"/>
                            </a:solidFill>
                            <a:latin typeface="Cambria Math"/>
                          </a:rPr>
                          <m:t>𝑵</m:t>
                        </m:r>
                        <m:r>
                          <a:rPr lang="en-US" altLang="zh-CN" sz="2400" b="0" i="1" smtClean="0">
                            <a:latin typeface="Cambria Math"/>
                          </a:rPr>
                          <m:t>:</m:t>
                        </m:r>
                      </m:oMath>
                    </a14:m>
                    <a:r>
                      <a:rPr lang="zh-CN" altLang="en-US" sz="2400" dirty="0" smtClean="0"/>
                      <a:t>最大信息量</a:t>
                    </a:r>
                    <a:r>
                      <a:rPr lang="en-US" altLang="zh-CN" sz="2400" dirty="0" smtClean="0"/>
                      <a:t>(</a:t>
                    </a:r>
                    <a14:m>
                      <m:oMath xmlns:m="http://schemas.openxmlformats.org/officeDocument/2006/math">
                        <m:sSup>
                          <m:sSupPr>
                            <m:ctrlPr>
                              <a:rPr lang="en-US" altLang="zh-CN" sz="2400" i="1" smtClean="0">
                                <a:solidFill>
                                  <a:schemeClr val="tx1"/>
                                </a:solidFill>
                                <a:latin typeface="Cambria Math" panose="02040503050406030204" pitchFamily="18" charset="0"/>
                              </a:rPr>
                            </m:ctrlPr>
                          </m:sSupPr>
                          <m:e>
                            <m:r>
                              <a:rPr lang="en-US" altLang="zh-CN" sz="2400" i="1">
                                <a:solidFill>
                                  <a:schemeClr val="tx1"/>
                                </a:solidFill>
                                <a:latin typeface="Cambria Math"/>
                              </a:rPr>
                              <m:t>𝑟</m:t>
                            </m:r>
                          </m:e>
                          <m:sup>
                            <m:r>
                              <a:rPr lang="en-US" altLang="zh-CN" sz="2400" i="1">
                                <a:solidFill>
                                  <a:schemeClr val="tx1"/>
                                </a:solidFill>
                                <a:latin typeface="Cambria Math"/>
                              </a:rPr>
                              <m:t>𝑛</m:t>
                            </m:r>
                          </m:sup>
                        </m:sSup>
                      </m:oMath>
                    </a14:m>
                    <a:r>
                      <a:rPr lang="en-US" altLang="zh-CN" sz="2400" dirty="0" smtClean="0"/>
                      <a:t>)</a:t>
                    </a:r>
                    <a:r>
                      <a:rPr lang="zh-CN" altLang="en-US" sz="2400" dirty="0"/>
                      <a:t>，</a:t>
                    </a:r>
                    <a14:m>
                      <m:oMath xmlns:m="http://schemas.openxmlformats.org/officeDocument/2006/math">
                        <m:r>
                          <a:rPr lang="en-US" altLang="zh-CN" sz="2400" b="0" i="1" smtClean="0">
                            <a:solidFill>
                              <a:srgbClr val="FF0000"/>
                            </a:solidFill>
                            <a:latin typeface="Cambria Math"/>
                          </a:rPr>
                          <m:t>𝑛</m:t>
                        </m:r>
                        <m:r>
                          <a:rPr lang="en-US" altLang="zh-CN" sz="2400" b="0" i="1" smtClean="0">
                            <a:solidFill>
                              <a:srgbClr val="FF0000"/>
                            </a:solidFill>
                            <a:latin typeface="Cambria Math"/>
                            <a:ea typeface="Cambria Math"/>
                          </a:rPr>
                          <m:t>×</m:t>
                        </m:r>
                        <m:r>
                          <a:rPr lang="en-US" altLang="zh-CN" sz="2400" b="0" i="1" smtClean="0">
                            <a:solidFill>
                              <a:srgbClr val="FF0000"/>
                            </a:solidFill>
                            <a:latin typeface="Cambria Math"/>
                            <a:ea typeface="Cambria Math"/>
                          </a:rPr>
                          <m:t>𝑟</m:t>
                        </m:r>
                        <m:r>
                          <a:rPr lang="en-US" altLang="zh-CN" sz="2400" b="0" i="1" smtClean="0">
                            <a:latin typeface="Cambria Math"/>
                            <a:ea typeface="Cambria Math"/>
                          </a:rPr>
                          <m:t>:</m:t>
                        </m:r>
                      </m:oMath>
                    </a14:m>
                    <a:r>
                      <a:rPr lang="zh-CN" altLang="en-US" sz="2400" dirty="0" smtClean="0"/>
                      <a:t>所需设备量</a:t>
                    </a:r>
                    <a:endParaRPr lang="zh-CN" alt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3707904" y="2480844"/>
                    <a:ext cx="5167697" cy="830997"/>
                  </a:xfrm>
                  <a:prstGeom prst="rect">
                    <a:avLst/>
                  </a:prstGeom>
                  <a:blipFill rotWithShape="1">
                    <a:blip r:embed="rId4"/>
                    <a:stretch>
                      <a:fillRect l="-236" t="-8824" r="-825" b="-169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4069278" y="3429000"/>
                    <a:ext cx="2391809" cy="523220"/>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func>
                            <m:funcPr>
                              <m:ctrlPr>
                                <a:rPr lang="en-US" altLang="zh-CN" i="1">
                                  <a:latin typeface="Cambria Math" panose="02040503050406030204" pitchFamily="18" charset="0"/>
                                </a:rPr>
                              </m:ctrlPr>
                            </m:funcPr>
                            <m:fName>
                              <m:r>
                                <m:rPr>
                                  <m:sty m:val="p"/>
                                </m:rPr>
                                <a:rPr lang="en-US" altLang="zh-CN">
                                  <a:latin typeface="Cambria Math"/>
                                </a:rPr>
                                <m:t>ln</m:t>
                              </m:r>
                            </m:fName>
                            <m:e>
                              <m:r>
                                <a:rPr lang="en-US" altLang="zh-CN" i="1">
                                  <a:latin typeface="Cambria Math"/>
                                </a:rPr>
                                <m:t>𝑁</m:t>
                              </m:r>
                            </m:e>
                          </m:func>
                          <m:r>
                            <a:rPr lang="en-US" altLang="zh-CN" i="1">
                              <a:latin typeface="Cambria Math"/>
                            </a:rPr>
                            <m:t>=</m:t>
                          </m:r>
                          <m:r>
                            <a:rPr lang="en-US" altLang="zh-CN" i="1">
                              <a:latin typeface="Cambria Math"/>
                            </a:rPr>
                            <m:t>𝑛</m:t>
                          </m:r>
                          <m:r>
                            <a:rPr lang="en-US" altLang="zh-CN" i="1" smtClean="0">
                              <a:latin typeface="Cambria Math"/>
                              <a:ea typeface="Cambria Math"/>
                            </a:rPr>
                            <m:t>∙</m:t>
                          </m:r>
                          <m:func>
                            <m:funcPr>
                              <m:ctrlPr>
                                <a:rPr lang="en-US" altLang="zh-CN" i="1">
                                  <a:latin typeface="Cambria Math" panose="02040503050406030204" pitchFamily="18" charset="0"/>
                                </a:rPr>
                              </m:ctrlPr>
                            </m:funcPr>
                            <m:fName>
                              <m:r>
                                <m:rPr>
                                  <m:sty m:val="p"/>
                                </m:rPr>
                                <a:rPr lang="en-US" altLang="zh-CN">
                                  <a:latin typeface="Cambria Math"/>
                                </a:rPr>
                                <m:t>ln</m:t>
                              </m:r>
                            </m:fName>
                            <m:e>
                              <m:r>
                                <a:rPr lang="en-US" altLang="zh-CN" i="1">
                                  <a:latin typeface="Cambria Math"/>
                                </a:rPr>
                                <m:t>𝑟</m:t>
                              </m:r>
                            </m:e>
                          </m:func>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4069278" y="3429000"/>
                    <a:ext cx="2391809" cy="523220"/>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6714317" y="3454465"/>
                    <a:ext cx="1724382" cy="400110"/>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func>
                            <m:funcPr>
                              <m:ctrlPr>
                                <a:rPr lang="en-US" altLang="zh-CN" sz="2000" i="1" smtClean="0">
                                  <a:latin typeface="Cambria Math" panose="02040503050406030204" pitchFamily="18" charset="0"/>
                                </a:rPr>
                              </m:ctrlPr>
                            </m:funcPr>
                            <m:fName>
                              <m:r>
                                <a:rPr lang="zh-CN" altLang="en-US" sz="2000" b="0" i="1" smtClean="0">
                                  <a:latin typeface="Cambria Math"/>
                                </a:rPr>
                                <m:t>令：</m:t>
                              </m:r>
                              <m:r>
                                <a:rPr lang="en-US" altLang="zh-CN" sz="2000" b="0" i="1" smtClean="0">
                                  <a:latin typeface="Cambria Math"/>
                                </a:rPr>
                                <m:t>𝐶</m:t>
                              </m:r>
                              <m:r>
                                <a:rPr lang="en-US" altLang="zh-CN" sz="2000" b="0" i="1" smtClean="0">
                                  <a:latin typeface="Cambria Math"/>
                                </a:rPr>
                                <m:t>=</m:t>
                              </m:r>
                              <m:r>
                                <m:rPr>
                                  <m:sty m:val="p"/>
                                </m:rPr>
                                <a:rPr lang="en-US" altLang="zh-CN" sz="2000">
                                  <a:latin typeface="Cambria Math"/>
                                </a:rPr>
                                <m:t>ln</m:t>
                              </m:r>
                            </m:fName>
                            <m:e>
                              <m:r>
                                <a:rPr lang="en-US" altLang="zh-CN" sz="2000" i="1">
                                  <a:latin typeface="Cambria Math"/>
                                </a:rPr>
                                <m:t>𝑁</m:t>
                              </m:r>
                            </m:e>
                          </m:func>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6714317" y="3454465"/>
                    <a:ext cx="1724382" cy="400110"/>
                  </a:xfrm>
                  <a:prstGeom prst="rect">
                    <a:avLst/>
                  </a:prstGeom>
                  <a:blipFill rotWithShape="1">
                    <a:blip r:embed="rId6"/>
                    <a:stretch>
                      <a:fillRect b="-138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490248" y="3913892"/>
                    <a:ext cx="1992725" cy="523220"/>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r>
                            <a:rPr lang="en-US" altLang="zh-CN" b="0" i="1" smtClean="0">
                              <a:latin typeface="Cambria Math"/>
                            </a:rPr>
                            <m:t>𝐶</m:t>
                          </m:r>
                          <m:r>
                            <a:rPr lang="en-US" altLang="zh-CN" i="1">
                              <a:latin typeface="Cambria Math"/>
                            </a:rPr>
                            <m:t>=</m:t>
                          </m:r>
                          <m:r>
                            <a:rPr lang="en-US" altLang="zh-CN" i="1">
                              <a:latin typeface="Cambria Math"/>
                            </a:rPr>
                            <m:t>𝑛</m:t>
                          </m:r>
                          <m:r>
                            <a:rPr lang="en-US" altLang="zh-CN" i="1" smtClean="0">
                              <a:latin typeface="Cambria Math"/>
                              <a:ea typeface="Cambria Math"/>
                            </a:rPr>
                            <m:t>∙</m:t>
                          </m:r>
                          <m:func>
                            <m:funcPr>
                              <m:ctrlPr>
                                <a:rPr lang="en-US" altLang="zh-CN" i="1">
                                  <a:latin typeface="Cambria Math" panose="02040503050406030204" pitchFamily="18" charset="0"/>
                                </a:rPr>
                              </m:ctrlPr>
                            </m:funcPr>
                            <m:fName>
                              <m:r>
                                <m:rPr>
                                  <m:sty m:val="p"/>
                                </m:rPr>
                                <a:rPr lang="en-US" altLang="zh-CN">
                                  <a:latin typeface="Cambria Math"/>
                                </a:rPr>
                                <m:t>ln</m:t>
                              </m:r>
                            </m:fName>
                            <m:e>
                              <m:r>
                                <a:rPr lang="en-US" altLang="zh-CN" i="1">
                                  <a:latin typeface="Cambria Math"/>
                                </a:rPr>
                                <m:t>𝑟</m:t>
                              </m:r>
                            </m:e>
                          </m:func>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4490248" y="3913892"/>
                    <a:ext cx="1992725" cy="523220"/>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714317" y="3975447"/>
                    <a:ext cx="1568378" cy="461665"/>
                  </a:xfrm>
                  <a:prstGeom prst="rect">
                    <a:avLst/>
                  </a:prstGeom>
                  <a:noFill/>
                </p:spPr>
                <p:txBody>
                  <a:bodyPr wrap="none" rtlCol="0">
                    <a:spAutoFit/>
                  </a:bodyPr>
                  <a:lstStyle/>
                  <a:p>
                    <a:pPr>
                      <a:buNone/>
                    </a:pPr>
                    <a:r>
                      <a:rPr lang="zh-CN" altLang="en-US" sz="2400" dirty="0" smtClean="0"/>
                      <a:t>两边同乘</a:t>
                    </a:r>
                    <a14:m>
                      <m:oMath xmlns:m="http://schemas.openxmlformats.org/officeDocument/2006/math">
                        <m:r>
                          <a:rPr lang="en-US" altLang="zh-CN" sz="2400" i="1" smtClean="0">
                            <a:solidFill>
                              <a:schemeClr val="tx1"/>
                            </a:solidFill>
                            <a:latin typeface="Cambria Math"/>
                          </a:rPr>
                          <m:t>𝑟</m:t>
                        </m:r>
                      </m:oMath>
                    </a14:m>
                    <a:endParaRPr lang="zh-CN" altLang="en-US" sz="2400" i="1" dirty="0"/>
                  </a:p>
                </p:txBody>
              </p:sp>
            </mc:Choice>
            <mc:Fallback xmlns="">
              <p:sp>
                <p:nvSpPr>
                  <p:cNvPr id="10" name="TextBox 9"/>
                  <p:cNvSpPr txBox="1">
                    <a:spLocks noRot="1" noChangeAspect="1" noMove="1" noResize="1" noEditPoints="1" noAdjustHandles="1" noChangeArrowheads="1" noChangeShapeType="1" noTextEdit="1"/>
                  </p:cNvSpPr>
                  <p:nvPr/>
                </p:nvSpPr>
                <p:spPr>
                  <a:xfrm>
                    <a:off x="6714317" y="3975447"/>
                    <a:ext cx="1568378" cy="461665"/>
                  </a:xfrm>
                  <a:prstGeom prst="rect">
                    <a:avLst/>
                  </a:prstGeom>
                  <a:blipFill rotWithShape="1">
                    <a:blip r:embed="rId8"/>
                    <a:stretch>
                      <a:fillRect l="-5814" t="-14474"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4322733" y="4345940"/>
                    <a:ext cx="2337499" cy="523220"/>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r>
                            <a:rPr lang="en-US" altLang="zh-CN" b="0" i="1" smtClean="0">
                              <a:latin typeface="Cambria Math"/>
                            </a:rPr>
                            <m:t>𝑟𝐶</m:t>
                          </m:r>
                          <m:r>
                            <a:rPr lang="en-US" altLang="zh-CN" i="1">
                              <a:latin typeface="Cambria Math"/>
                            </a:rPr>
                            <m:t>=</m:t>
                          </m:r>
                          <m:r>
                            <a:rPr lang="en-US" altLang="zh-CN" i="1">
                              <a:latin typeface="Cambria Math"/>
                            </a:rPr>
                            <m:t>𝑛𝑟</m:t>
                          </m:r>
                          <m:r>
                            <a:rPr lang="en-US" altLang="zh-CN" i="1" smtClean="0">
                              <a:latin typeface="Cambria Math"/>
                              <a:ea typeface="Cambria Math"/>
                            </a:rPr>
                            <m:t>∙</m:t>
                          </m:r>
                          <m:func>
                            <m:funcPr>
                              <m:ctrlPr>
                                <a:rPr lang="en-US" altLang="zh-CN" i="1">
                                  <a:latin typeface="Cambria Math" panose="02040503050406030204" pitchFamily="18" charset="0"/>
                                </a:rPr>
                              </m:ctrlPr>
                            </m:funcPr>
                            <m:fName>
                              <m:r>
                                <m:rPr>
                                  <m:sty m:val="p"/>
                                </m:rPr>
                                <a:rPr lang="en-US" altLang="zh-CN">
                                  <a:latin typeface="Cambria Math"/>
                                </a:rPr>
                                <m:t>ln</m:t>
                              </m:r>
                            </m:fName>
                            <m:e>
                              <m:r>
                                <a:rPr lang="en-US" altLang="zh-CN" i="1">
                                  <a:latin typeface="Cambria Math"/>
                                </a:rPr>
                                <m:t>𝑟</m:t>
                              </m:r>
                            </m:e>
                          </m:func>
                        </m:oMath>
                      </m:oMathPara>
                    </a14:m>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4322733" y="4345940"/>
                    <a:ext cx="2337499" cy="523220"/>
                  </a:xfrm>
                  <a:prstGeom prst="rect">
                    <a:avLst/>
                  </a:prstGeom>
                  <a:blipFill rotWithShape="1">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4572000" y="4906300"/>
                    <a:ext cx="2109873" cy="898964"/>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r>
                            <a:rPr lang="en-US" altLang="zh-CN" b="0" i="1" smtClean="0">
                              <a:latin typeface="Cambria Math"/>
                            </a:rPr>
                            <m:t>𝑛</m:t>
                          </m:r>
                          <m:r>
                            <a:rPr lang="en-US" altLang="zh-CN" b="0" i="1" smtClean="0">
                              <a:latin typeface="Cambria Math"/>
                              <a:ea typeface="Cambria Math"/>
                            </a:rPr>
                            <m:t>×</m:t>
                          </m:r>
                          <m:r>
                            <a:rPr lang="en-US" altLang="zh-CN" b="0" i="1" smtClean="0">
                              <a:latin typeface="Cambria Math"/>
                            </a:rPr>
                            <m:t>𝑟</m:t>
                          </m:r>
                          <m:r>
                            <a:rPr lang="en-US" altLang="zh-CN" i="1">
                              <a:latin typeface="Cambria Math"/>
                            </a:rPr>
                            <m:t>=</m:t>
                          </m:r>
                          <m:f>
                            <m:fPr>
                              <m:ctrlPr>
                                <a:rPr lang="en-US" altLang="zh-CN" i="1" smtClean="0">
                                  <a:latin typeface="Cambria Math" panose="02040503050406030204" pitchFamily="18" charset="0"/>
                                </a:rPr>
                              </m:ctrlPr>
                            </m:fPr>
                            <m:num>
                              <m:r>
                                <a:rPr lang="en-US" altLang="zh-CN" b="0" i="1" smtClean="0">
                                  <a:latin typeface="Cambria Math"/>
                                </a:rPr>
                                <m:t>𝑟𝐶</m:t>
                              </m:r>
                            </m:num>
                            <m:den>
                              <m:func>
                                <m:funcPr>
                                  <m:ctrlPr>
                                    <a:rPr lang="en-US" altLang="zh-CN" i="1">
                                      <a:latin typeface="Cambria Math" panose="02040503050406030204" pitchFamily="18" charset="0"/>
                                    </a:rPr>
                                  </m:ctrlPr>
                                </m:funcPr>
                                <m:fName>
                                  <m:r>
                                    <m:rPr>
                                      <m:sty m:val="p"/>
                                    </m:rPr>
                                    <a:rPr lang="en-US" altLang="zh-CN">
                                      <a:latin typeface="Cambria Math"/>
                                    </a:rPr>
                                    <m:t>ln</m:t>
                                  </m:r>
                                </m:fName>
                                <m:e>
                                  <m:r>
                                    <a:rPr lang="en-US" altLang="zh-CN" i="1">
                                      <a:latin typeface="Cambria Math"/>
                                    </a:rPr>
                                    <m:t>𝑟</m:t>
                                  </m:r>
                                </m:e>
                              </m:func>
                            </m:den>
                          </m:f>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4572000" y="4906300"/>
                    <a:ext cx="2109873" cy="898964"/>
                  </a:xfrm>
                  <a:prstGeom prst="rect">
                    <a:avLst/>
                  </a:prstGeom>
                  <a:blipFill rotWithShape="1">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6960149" y="4906300"/>
                    <a:ext cx="2020168" cy="1115498"/>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a:rPr>
                                        <m:t>𝑟𝐶</m:t>
                                      </m:r>
                                    </m:num>
                                    <m:den>
                                      <m:func>
                                        <m:funcPr>
                                          <m:ctrlPr>
                                            <a:rPr lang="en-US" altLang="zh-CN" i="1">
                                              <a:latin typeface="Cambria Math" panose="02040503050406030204" pitchFamily="18" charset="0"/>
                                            </a:rPr>
                                          </m:ctrlPr>
                                        </m:funcPr>
                                        <m:fName>
                                          <m:r>
                                            <m:rPr>
                                              <m:sty m:val="p"/>
                                            </m:rPr>
                                            <a:rPr lang="en-US" altLang="zh-CN">
                                              <a:latin typeface="Cambria Math"/>
                                            </a:rPr>
                                            <m:t>ln</m:t>
                                          </m:r>
                                        </m:fName>
                                        <m:e>
                                          <m:r>
                                            <a:rPr lang="en-US" altLang="zh-CN" i="1">
                                              <a:latin typeface="Cambria Math"/>
                                            </a:rPr>
                                            <m:t>𝑟</m:t>
                                          </m:r>
                                        </m:e>
                                      </m:func>
                                    </m:den>
                                  </m:f>
                                </m:e>
                              </m:d>
                            </m:e>
                            <m:sup>
                              <m:r>
                                <a:rPr lang="en-US" altLang="zh-CN" b="0" i="1" smtClean="0">
                                  <a:latin typeface="Cambria Math"/>
                                </a:rPr>
                                <m:t>′</m:t>
                              </m:r>
                            </m:sup>
                          </m:sSup>
                          <m:r>
                            <a:rPr lang="en-US" altLang="zh-CN" b="0" i="1" smtClean="0">
                              <a:latin typeface="Cambria Math"/>
                            </a:rPr>
                            <m:t>=0</m:t>
                          </m:r>
                        </m:oMath>
                      </m:oMathPara>
                    </a14:m>
                    <a:endParaRPr lang="zh-CN" altLang="en-US" dirty="0"/>
                  </a:p>
                </p:txBody>
              </p:sp>
            </mc:Choice>
            <mc:Fallback xmlns="">
              <p:sp>
                <p:nvSpPr>
                  <p:cNvPr id="16" name="矩形 15"/>
                  <p:cNvSpPr>
                    <a:spLocks noRot="1" noChangeAspect="1" noMove="1" noResize="1" noEditPoints="1" noAdjustHandles="1" noChangeArrowheads="1" noChangeShapeType="1" noTextEdit="1"/>
                  </p:cNvSpPr>
                  <p:nvPr/>
                </p:nvSpPr>
                <p:spPr>
                  <a:xfrm>
                    <a:off x="6960149" y="4906300"/>
                    <a:ext cx="2020168" cy="1115498"/>
                  </a:xfrm>
                  <a:prstGeom prst="rect">
                    <a:avLst/>
                  </a:prstGeom>
                  <a:blipFill rotWithShape="1">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4647726" y="6135687"/>
                    <a:ext cx="1309718" cy="461665"/>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func>
                            <m:funcPr>
                              <m:ctrlPr>
                                <a:rPr lang="en-US" altLang="zh-CN" sz="2400" i="1" smtClean="0">
                                  <a:latin typeface="Cambria Math" panose="02040503050406030204" pitchFamily="18" charset="0"/>
                                </a:rPr>
                              </m:ctrlPr>
                            </m:funcPr>
                            <m:fName>
                              <m:r>
                                <m:rPr>
                                  <m:sty m:val="p"/>
                                </m:rPr>
                                <a:rPr lang="en-US" altLang="zh-CN" sz="2400">
                                  <a:latin typeface="Cambria Math"/>
                                </a:rPr>
                                <m:t>ln</m:t>
                              </m:r>
                            </m:fName>
                            <m:e>
                              <m:r>
                                <a:rPr lang="en-US" altLang="zh-CN" sz="2400" b="0" i="1" smtClean="0">
                                  <a:latin typeface="Cambria Math"/>
                                </a:rPr>
                                <m:t>𝑟</m:t>
                              </m:r>
                            </m:e>
                          </m:func>
                          <m:r>
                            <a:rPr lang="en-US" altLang="zh-CN" sz="2400" b="0" i="1" smtClean="0">
                              <a:latin typeface="Cambria Math"/>
                            </a:rPr>
                            <m:t>=1</m:t>
                          </m:r>
                        </m:oMath>
                      </m:oMathPara>
                    </a14:m>
                    <a:endParaRPr lang="zh-CN" altLang="en-US" dirty="0"/>
                  </a:p>
                </p:txBody>
              </p:sp>
            </mc:Choice>
            <mc:Fallback xmlns="">
              <p:sp>
                <p:nvSpPr>
                  <p:cNvPr id="17" name="矩形 16"/>
                  <p:cNvSpPr>
                    <a:spLocks noRot="1" noChangeAspect="1" noMove="1" noResize="1" noEditPoints="1" noAdjustHandles="1" noChangeArrowheads="1" noChangeShapeType="1" noTextEdit="1"/>
                  </p:cNvSpPr>
                  <p:nvPr/>
                </p:nvSpPr>
                <p:spPr>
                  <a:xfrm>
                    <a:off x="4647726" y="6135687"/>
                    <a:ext cx="1309718" cy="461665"/>
                  </a:xfrm>
                  <a:prstGeom prst="rect">
                    <a:avLst/>
                  </a:prstGeom>
                  <a:blipFill rotWithShape="1">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6358626" y="6135687"/>
                    <a:ext cx="2259401" cy="461665"/>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r>
                            <a:rPr lang="en-US" altLang="zh-CN" sz="2400" b="1" i="1" smtClean="0">
                              <a:solidFill>
                                <a:srgbClr val="FF0000"/>
                              </a:solidFill>
                              <a:latin typeface="Cambria Math"/>
                            </a:rPr>
                            <m:t>𝒓</m:t>
                          </m:r>
                          <m:r>
                            <a:rPr lang="en-US" altLang="zh-CN" sz="2400" b="1" i="1" smtClean="0">
                              <a:solidFill>
                                <a:srgbClr val="FF0000"/>
                              </a:solidFill>
                              <a:latin typeface="Cambria Math"/>
                            </a:rPr>
                            <m:t>=</m:t>
                          </m:r>
                          <m:r>
                            <a:rPr lang="en-US" altLang="zh-CN" sz="2400" b="1" i="1" smtClean="0">
                              <a:solidFill>
                                <a:srgbClr val="FF0000"/>
                              </a:solidFill>
                              <a:latin typeface="Cambria Math"/>
                            </a:rPr>
                            <m:t>𝒆</m:t>
                          </m:r>
                          <m:r>
                            <a:rPr lang="en-US" altLang="zh-CN" sz="2400" b="1" i="1" smtClean="0">
                              <a:solidFill>
                                <a:srgbClr val="FF0000"/>
                              </a:solidFill>
                              <a:latin typeface="Cambria Math"/>
                            </a:rPr>
                            <m:t>=</m:t>
                          </m:r>
                          <m:r>
                            <a:rPr lang="en-US" altLang="zh-CN" sz="2400" b="1" i="1" smtClean="0">
                              <a:solidFill>
                                <a:srgbClr val="FF0000"/>
                              </a:solidFill>
                              <a:latin typeface="Cambria Math"/>
                            </a:rPr>
                            <m:t>𝟐</m:t>
                          </m:r>
                          <m:r>
                            <a:rPr lang="en-US" altLang="zh-CN" sz="2400" b="1" i="1" smtClean="0">
                              <a:solidFill>
                                <a:srgbClr val="FF0000"/>
                              </a:solidFill>
                              <a:latin typeface="Cambria Math"/>
                            </a:rPr>
                            <m:t>.</m:t>
                          </m:r>
                          <m:r>
                            <a:rPr lang="en-US" altLang="zh-CN" sz="2400" b="1" i="1" smtClean="0">
                              <a:solidFill>
                                <a:srgbClr val="FF0000"/>
                              </a:solidFill>
                              <a:latin typeface="Cambria Math"/>
                            </a:rPr>
                            <m:t>𝟕𝟏𝟖</m:t>
                          </m:r>
                        </m:oMath>
                      </m:oMathPara>
                    </a14:m>
                    <a:endParaRPr lang="zh-CN" altLang="en-US" b="1" dirty="0">
                      <a:solidFill>
                        <a:srgbClr val="FF0000"/>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6358626" y="6135687"/>
                    <a:ext cx="2259401" cy="461665"/>
                  </a:xfrm>
                  <a:prstGeom prst="rect">
                    <a:avLst/>
                  </a:prstGeom>
                  <a:blipFill rotWithShape="1">
                    <a:blip r:embed="rId13"/>
                    <a:stretch>
                      <a:fillRect/>
                    </a:stretch>
                  </a:blipFill>
                </p:spPr>
                <p:txBody>
                  <a:bodyPr/>
                  <a:lstStyle/>
                  <a:p>
                    <a:r>
                      <a:rPr lang="zh-CN" altLang="en-US">
                        <a:noFill/>
                      </a:rPr>
                      <a:t> </a:t>
                    </a:r>
                  </a:p>
                </p:txBody>
              </p:sp>
            </mc:Fallback>
          </mc:AlternateContent>
        </p:grpSp>
        <p:cxnSp>
          <p:nvCxnSpPr>
            <p:cNvPr id="6" name="直接箭头连接符 5"/>
            <p:cNvCxnSpPr/>
            <p:nvPr/>
          </p:nvCxnSpPr>
          <p:spPr>
            <a:xfrm flipH="1">
              <a:off x="1475656" y="3284984"/>
              <a:ext cx="3014592" cy="30815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H="1">
              <a:off x="2915816" y="3284984"/>
              <a:ext cx="4044333" cy="25202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3" name="灯片编号占位符 12"/>
          <p:cNvSpPr>
            <a:spLocks noGrp="1"/>
          </p:cNvSpPr>
          <p:nvPr>
            <p:ph type="sldNum" sz="quarter" idx="12"/>
          </p:nvPr>
        </p:nvSpPr>
        <p:spPr/>
        <p:txBody>
          <a:bodyPr/>
          <a:lstStyle/>
          <a:p>
            <a:pPr>
              <a:defRPr/>
            </a:pPr>
            <a:fld id="{AB5F70D7-AEFC-45B0-A8AE-B3775A81AC94}" type="slidenum">
              <a:rPr lang="en-US" altLang="zh-CN" smtClean="0"/>
              <a:pPr>
                <a:defRPr/>
              </a:pPr>
              <a:t>24</a:t>
            </a:fld>
            <a:endParaRPr lang="en-US" altLang="zh-CN" dirty="0"/>
          </a:p>
        </p:txBody>
      </p:sp>
    </p:spTree>
    <p:extLst>
      <p:ext uri="{BB962C8B-B14F-4D97-AF65-F5344CB8AC3E}">
        <p14:creationId xmlns:p14="http://schemas.microsoft.com/office/powerpoint/2010/main" val="315857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6" name="Rectangle 4"/>
          <p:cNvSpPr>
            <a:spLocks noGrp="1" noChangeArrowheads="1"/>
          </p:cNvSpPr>
          <p:nvPr>
            <p:ph sz="quarter" idx="4294967295"/>
            <p:custDataLst>
              <p:tags r:id="rId2"/>
            </p:custDataLst>
          </p:nvPr>
        </p:nvSpPr>
        <p:spPr>
          <a:xfrm>
            <a:off x="1066800" y="1143000"/>
            <a:ext cx="8077200" cy="4648200"/>
          </a:xfrm>
        </p:spPr>
        <p:txBody>
          <a:bodyPr/>
          <a:lstStyle/>
          <a:p>
            <a:pPr eaLnBrk="1" hangingPunct="1"/>
            <a:r>
              <a:rPr lang="en-US" sz="3200" dirty="0" smtClean="0"/>
              <a:t>Bits </a:t>
            </a:r>
            <a:r>
              <a:rPr lang="zh-CN" altLang="en-US" sz="3200" dirty="0" smtClean="0"/>
              <a:t>位</a:t>
            </a:r>
            <a:endParaRPr lang="en-US" sz="3200" dirty="0" smtClean="0"/>
          </a:p>
          <a:p>
            <a:pPr eaLnBrk="1" hangingPunct="1"/>
            <a:endParaRPr lang="en-US" sz="3200" dirty="0" smtClean="0"/>
          </a:p>
          <a:p>
            <a:pPr eaLnBrk="1" hangingPunct="1"/>
            <a:endParaRPr lang="en-US" sz="3200" dirty="0" smtClean="0"/>
          </a:p>
          <a:p>
            <a:pPr eaLnBrk="1" hangingPunct="1"/>
            <a:r>
              <a:rPr lang="en-US" sz="3200" dirty="0" smtClean="0"/>
              <a:t>Bytes &amp; Nibbles</a:t>
            </a:r>
          </a:p>
          <a:p>
            <a:pPr marL="0" indent="0" eaLnBrk="1" hangingPunct="1">
              <a:buNone/>
            </a:pPr>
            <a:r>
              <a:rPr lang="en-US" sz="3200" dirty="0" smtClean="0"/>
              <a:t>    </a:t>
            </a:r>
            <a:r>
              <a:rPr lang="zh-CN" altLang="en-US" sz="3200" dirty="0" smtClean="0"/>
              <a:t>字节     半字节</a:t>
            </a:r>
            <a:endParaRPr lang="en-US" sz="3200" dirty="0" smtClean="0"/>
          </a:p>
          <a:p>
            <a:pPr eaLnBrk="1" hangingPunct="1"/>
            <a:endParaRPr lang="en-US" sz="3200" dirty="0" smtClean="0"/>
          </a:p>
          <a:p>
            <a:pPr eaLnBrk="1" hangingPunct="1"/>
            <a:r>
              <a:rPr lang="en-US" sz="3200" dirty="0" smtClean="0"/>
              <a:t>Bytes</a:t>
            </a:r>
          </a:p>
        </p:txBody>
      </p:sp>
      <p:graphicFrame>
        <p:nvGraphicFramePr>
          <p:cNvPr id="51207" name="Object 5"/>
          <p:cNvGraphicFramePr>
            <a:graphicFrameLocks noGrp="1" noChangeAspect="1"/>
          </p:cNvGraphicFramePr>
          <p:nvPr>
            <p:ph sz="quarter" idx="4294967295"/>
            <p:custDataLst>
              <p:tags r:id="rId3"/>
            </p:custDataLst>
            <p:extLst/>
          </p:nvPr>
        </p:nvGraphicFramePr>
        <p:xfrm>
          <a:off x="5105400" y="2667000"/>
          <a:ext cx="2590800" cy="1693863"/>
        </p:xfrm>
        <a:graphic>
          <a:graphicData uri="http://schemas.openxmlformats.org/presentationml/2006/ole">
            <mc:AlternateContent xmlns:mc="http://schemas.openxmlformats.org/markup-compatibility/2006">
              <mc:Choice xmlns:v="urn:schemas-microsoft-com:vml" Requires="v">
                <p:oleObj spid="_x0000_s8263" name="VISIO" r:id="rId9" imgW="937260" imgH="638556" progId="Visio.Drawing.6">
                  <p:embed/>
                </p:oleObj>
              </mc:Choice>
              <mc:Fallback>
                <p:oleObj name="VISIO" r:id="rId9" imgW="937260" imgH="638556" progId="Visio.Drawing.6">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05400" y="2667000"/>
                        <a:ext cx="2590800" cy="169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08" name="Object 6"/>
          <p:cNvGraphicFramePr>
            <a:graphicFrameLocks noGrp="1" noChangeAspect="1"/>
          </p:cNvGraphicFramePr>
          <p:nvPr>
            <p:ph sz="quarter" idx="4294967295"/>
            <p:custDataLst>
              <p:tags r:id="rId4"/>
            </p:custDataLst>
            <p:extLst/>
          </p:nvPr>
        </p:nvGraphicFramePr>
        <p:xfrm>
          <a:off x="4343400" y="4572000"/>
          <a:ext cx="3657600" cy="1579563"/>
        </p:xfrm>
        <a:graphic>
          <a:graphicData uri="http://schemas.openxmlformats.org/presentationml/2006/ole">
            <mc:AlternateContent xmlns:mc="http://schemas.openxmlformats.org/markup-compatibility/2006">
              <mc:Choice xmlns:v="urn:schemas-microsoft-com:vml" Requires="v">
                <p:oleObj spid="_x0000_s8264" name="VISIO" r:id="rId11" imgW="1301496" imgH="560832" progId="Visio.Drawing.6">
                  <p:embed/>
                </p:oleObj>
              </mc:Choice>
              <mc:Fallback>
                <p:oleObj name="VISIO" r:id="rId11" imgW="1301496" imgH="560832" progId="Visio.Drawing.6">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43400" y="4572000"/>
                        <a:ext cx="3657600" cy="1579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51209" name="Object 7"/>
          <p:cNvGraphicFramePr>
            <a:graphicFrameLocks noGrp="1" noChangeAspect="1"/>
          </p:cNvGraphicFramePr>
          <p:nvPr>
            <p:ph sz="quarter" idx="4294967295"/>
            <p:custDataLst>
              <p:tags r:id="rId5"/>
            </p:custDataLst>
            <p:extLst/>
          </p:nvPr>
        </p:nvGraphicFramePr>
        <p:xfrm>
          <a:off x="4419600" y="1219200"/>
          <a:ext cx="3581400" cy="1497013"/>
        </p:xfrm>
        <a:graphic>
          <a:graphicData uri="http://schemas.openxmlformats.org/presentationml/2006/ole">
            <mc:AlternateContent xmlns:mc="http://schemas.openxmlformats.org/markup-compatibility/2006">
              <mc:Choice xmlns:v="urn:schemas-microsoft-com:vml" Requires="v">
                <p:oleObj spid="_x0000_s8265" name="VISIO" r:id="rId13" imgW="1286256" imgH="562356" progId="Visio.Drawing.6">
                  <p:embed/>
                </p:oleObj>
              </mc:Choice>
              <mc:Fallback>
                <p:oleObj name="VISIO" r:id="rId13" imgW="1286256" imgH="562356" progId="Visio.Drawing.6">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19600" y="1219200"/>
                        <a:ext cx="3581400" cy="1497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51204" name="Rectangle 2"/>
          <p:cNvSpPr>
            <a:spLocks noChangeArrowheads="1"/>
          </p:cNvSpPr>
          <p:nvPr>
            <p:custDataLst>
              <p:tags r:id="rId6"/>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10" name="TextBox 9"/>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Bits, Bytes, Nibbles…</a:t>
            </a:r>
            <a:endParaRPr lang="en-US" sz="4400" dirty="0">
              <a:solidFill>
                <a:schemeClr val="bg1"/>
              </a:solidFill>
              <a:latin typeface="+mj-lt"/>
            </a:endParaRPr>
          </a:p>
        </p:txBody>
      </p:sp>
      <p:sp>
        <p:nvSpPr>
          <p:cNvPr id="2" name="文本框 1"/>
          <p:cNvSpPr txBox="1"/>
          <p:nvPr/>
        </p:nvSpPr>
        <p:spPr>
          <a:xfrm>
            <a:off x="3904818" y="1967706"/>
            <a:ext cx="877163" cy="646331"/>
          </a:xfrm>
          <a:prstGeom prst="rect">
            <a:avLst/>
          </a:prstGeom>
          <a:noFill/>
        </p:spPr>
        <p:txBody>
          <a:bodyPr wrap="none" rtlCol="0">
            <a:spAutoFit/>
          </a:bodyPr>
          <a:lstStyle/>
          <a:p>
            <a:pPr algn="ctr"/>
            <a:r>
              <a:rPr lang="zh-CN" altLang="en-US" dirty="0" smtClean="0"/>
              <a:t>最高</a:t>
            </a:r>
            <a:endParaRPr lang="en-US" altLang="zh-CN" dirty="0" smtClean="0"/>
          </a:p>
          <a:p>
            <a:pPr algn="ctr"/>
            <a:r>
              <a:rPr lang="zh-CN" altLang="en-US" dirty="0" smtClean="0"/>
              <a:t>有效位</a:t>
            </a:r>
            <a:endParaRPr lang="zh-CN" altLang="en-US" dirty="0"/>
          </a:p>
        </p:txBody>
      </p:sp>
      <p:sp>
        <p:nvSpPr>
          <p:cNvPr id="9" name="文本框 8"/>
          <p:cNvSpPr txBox="1"/>
          <p:nvPr/>
        </p:nvSpPr>
        <p:spPr>
          <a:xfrm>
            <a:off x="7656124" y="1962834"/>
            <a:ext cx="877163" cy="646331"/>
          </a:xfrm>
          <a:prstGeom prst="rect">
            <a:avLst/>
          </a:prstGeom>
          <a:noFill/>
        </p:spPr>
        <p:txBody>
          <a:bodyPr wrap="none" rtlCol="0">
            <a:spAutoFit/>
          </a:bodyPr>
          <a:lstStyle/>
          <a:p>
            <a:pPr algn="ctr"/>
            <a:r>
              <a:rPr lang="zh-CN" altLang="en-US" dirty="0" smtClean="0"/>
              <a:t>最低</a:t>
            </a:r>
            <a:endParaRPr lang="en-US" altLang="zh-CN" dirty="0" smtClean="0"/>
          </a:p>
          <a:p>
            <a:pPr algn="ctr"/>
            <a:r>
              <a:rPr lang="zh-CN" altLang="en-US" dirty="0" smtClean="0"/>
              <a:t>有效位</a:t>
            </a:r>
            <a:endParaRPr lang="zh-CN" altLang="en-US" dirty="0"/>
          </a:p>
        </p:txBody>
      </p:sp>
      <p:sp>
        <p:nvSpPr>
          <p:cNvPr id="11" name="文本框 10"/>
          <p:cNvSpPr txBox="1"/>
          <p:nvPr/>
        </p:nvSpPr>
        <p:spPr>
          <a:xfrm>
            <a:off x="3608020" y="5374957"/>
            <a:ext cx="1107996" cy="646331"/>
          </a:xfrm>
          <a:prstGeom prst="rect">
            <a:avLst/>
          </a:prstGeom>
          <a:noFill/>
        </p:spPr>
        <p:txBody>
          <a:bodyPr wrap="none" rtlCol="0">
            <a:spAutoFit/>
          </a:bodyPr>
          <a:lstStyle/>
          <a:p>
            <a:pPr algn="ctr"/>
            <a:r>
              <a:rPr lang="zh-CN" altLang="en-US" dirty="0" smtClean="0"/>
              <a:t>最高</a:t>
            </a:r>
            <a:endParaRPr lang="en-US" altLang="zh-CN" dirty="0" smtClean="0"/>
          </a:p>
          <a:p>
            <a:pPr algn="ctr"/>
            <a:r>
              <a:rPr lang="zh-CN" altLang="en-US" dirty="0" smtClean="0"/>
              <a:t>有效字节</a:t>
            </a:r>
            <a:endParaRPr lang="zh-CN" altLang="en-US" dirty="0"/>
          </a:p>
        </p:txBody>
      </p:sp>
      <p:sp>
        <p:nvSpPr>
          <p:cNvPr id="12" name="文本框 11"/>
          <p:cNvSpPr txBox="1"/>
          <p:nvPr/>
        </p:nvSpPr>
        <p:spPr>
          <a:xfrm>
            <a:off x="7580785" y="5300335"/>
            <a:ext cx="1107996" cy="646331"/>
          </a:xfrm>
          <a:prstGeom prst="rect">
            <a:avLst/>
          </a:prstGeom>
          <a:noFill/>
        </p:spPr>
        <p:txBody>
          <a:bodyPr wrap="none" rtlCol="0">
            <a:spAutoFit/>
          </a:bodyPr>
          <a:lstStyle/>
          <a:p>
            <a:pPr algn="ctr"/>
            <a:r>
              <a:rPr lang="zh-CN" altLang="en-US" dirty="0" smtClean="0"/>
              <a:t>最低</a:t>
            </a:r>
            <a:endParaRPr lang="en-US" altLang="zh-CN" dirty="0" smtClean="0"/>
          </a:p>
          <a:p>
            <a:pPr algn="ctr"/>
            <a:r>
              <a:rPr lang="zh-CN" altLang="en-US" dirty="0" smtClean="0"/>
              <a:t>有效字节</a:t>
            </a:r>
            <a:endParaRPr lang="zh-CN" altLang="en-US" dirty="0"/>
          </a:p>
        </p:txBody>
      </p:sp>
      <p:sp>
        <p:nvSpPr>
          <p:cNvPr id="13" name="文本框 12"/>
          <p:cNvSpPr txBox="1"/>
          <p:nvPr/>
        </p:nvSpPr>
        <p:spPr>
          <a:xfrm>
            <a:off x="1475656" y="3991531"/>
            <a:ext cx="994183" cy="369332"/>
          </a:xfrm>
          <a:prstGeom prst="rect">
            <a:avLst/>
          </a:prstGeom>
          <a:noFill/>
        </p:spPr>
        <p:txBody>
          <a:bodyPr wrap="none" rtlCol="0">
            <a:spAutoFit/>
          </a:bodyPr>
          <a:lstStyle/>
          <a:p>
            <a:pPr algn="ctr"/>
            <a:r>
              <a:rPr lang="en-US" altLang="zh-CN" dirty="0" smtClean="0"/>
              <a:t>8</a:t>
            </a:r>
            <a:r>
              <a:rPr lang="zh-CN" altLang="en-US" dirty="0" smtClean="0"/>
              <a:t>位一组</a:t>
            </a:r>
            <a:endParaRPr lang="zh-CN" altLang="en-US" dirty="0"/>
          </a:p>
        </p:txBody>
      </p:sp>
    </p:spTree>
    <p:extLst>
      <p:ext uri="{BB962C8B-B14F-4D97-AF65-F5344CB8AC3E}">
        <p14:creationId xmlns:p14="http://schemas.microsoft.com/office/powerpoint/2010/main" val="1211277973"/>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30" name="Rectangle 4"/>
          <p:cNvSpPr>
            <a:spLocks noGrp="1" noChangeArrowheads="1"/>
          </p:cNvSpPr>
          <p:nvPr>
            <p:ph sz="quarter" idx="4294967295"/>
            <p:custDataLst>
              <p:tags r:id="rId1"/>
            </p:custDataLst>
          </p:nvPr>
        </p:nvSpPr>
        <p:spPr>
          <a:xfrm>
            <a:off x="1066800" y="1143000"/>
            <a:ext cx="8077200" cy="4648200"/>
          </a:xfrm>
        </p:spPr>
        <p:txBody>
          <a:bodyPr/>
          <a:lstStyle/>
          <a:p>
            <a:pPr eaLnBrk="1" hangingPunct="1"/>
            <a:r>
              <a:rPr lang="en-US" sz="3200" smtClean="0"/>
              <a:t>2</a:t>
            </a:r>
            <a:r>
              <a:rPr lang="en-US" sz="3200" baseline="30000" smtClean="0"/>
              <a:t>10</a:t>
            </a:r>
            <a:r>
              <a:rPr lang="en-US" sz="3200" smtClean="0"/>
              <a:t> = 1 kilo 	</a:t>
            </a:r>
            <a:r>
              <a:rPr lang="en-US" sz="2000" smtClean="0"/>
              <a:t>≈</a:t>
            </a:r>
            <a:r>
              <a:rPr lang="en-US" sz="3200" smtClean="0"/>
              <a:t> 1000  (1024)</a:t>
            </a:r>
          </a:p>
          <a:p>
            <a:pPr eaLnBrk="1" hangingPunct="1"/>
            <a:r>
              <a:rPr lang="en-US" sz="3200" smtClean="0"/>
              <a:t>2</a:t>
            </a:r>
            <a:r>
              <a:rPr lang="en-US" sz="3200" baseline="30000" smtClean="0"/>
              <a:t>20</a:t>
            </a:r>
            <a:r>
              <a:rPr lang="en-US" sz="3200" smtClean="0"/>
              <a:t> = 1 mega 	</a:t>
            </a:r>
            <a:r>
              <a:rPr lang="en-US" sz="2000" smtClean="0"/>
              <a:t>≈</a:t>
            </a:r>
            <a:r>
              <a:rPr lang="en-US" sz="3200" smtClean="0"/>
              <a:t> 1 million  (1,048,576)</a:t>
            </a:r>
          </a:p>
          <a:p>
            <a:pPr eaLnBrk="1" hangingPunct="1"/>
            <a:r>
              <a:rPr lang="en-US" sz="3200" smtClean="0"/>
              <a:t>2</a:t>
            </a:r>
            <a:r>
              <a:rPr lang="en-US" sz="3200" baseline="30000" smtClean="0"/>
              <a:t>30</a:t>
            </a:r>
            <a:r>
              <a:rPr lang="en-US" sz="3200" smtClean="0"/>
              <a:t> = 1 giga 	</a:t>
            </a:r>
            <a:r>
              <a:rPr lang="en-US" sz="2000" smtClean="0"/>
              <a:t>≈</a:t>
            </a:r>
            <a:r>
              <a:rPr lang="en-US" sz="3200" smtClean="0"/>
              <a:t> 1 billion (1,073,741,824)</a:t>
            </a:r>
          </a:p>
          <a:p>
            <a:pPr eaLnBrk="1" hangingPunct="1">
              <a:buFontTx/>
              <a:buNone/>
            </a:pPr>
            <a:endParaRPr lang="en-US" sz="3200" smtClean="0"/>
          </a:p>
          <a:p>
            <a:pPr eaLnBrk="1" hangingPunct="1"/>
            <a:endParaRPr lang="en-US" sz="3200" smtClean="0"/>
          </a:p>
        </p:txBody>
      </p:sp>
      <p:sp>
        <p:nvSpPr>
          <p:cNvPr id="52228" name="Rectangle 2"/>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 name="TextBox 6"/>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Large Powers of Two</a:t>
            </a:r>
            <a:endParaRPr lang="en-US" sz="4400" dirty="0">
              <a:solidFill>
                <a:schemeClr val="bg1"/>
              </a:solidFill>
              <a:latin typeface="+mj-lt"/>
            </a:endParaRPr>
          </a:p>
        </p:txBody>
      </p:sp>
      <p:sp>
        <p:nvSpPr>
          <p:cNvPr id="5" name="Rectangle 4"/>
          <p:cNvSpPr txBox="1">
            <a:spLocks noChangeArrowheads="1"/>
          </p:cNvSpPr>
          <p:nvPr>
            <p:custDataLst>
              <p:tags r:id="rId3"/>
            </p:custDataLst>
          </p:nvPr>
        </p:nvSpPr>
        <p:spPr>
          <a:xfrm>
            <a:off x="914400" y="3050822"/>
            <a:ext cx="8077200" cy="3276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What is the value of 2</a:t>
            </a:r>
            <a:r>
              <a:rPr lang="en-US" baseline="30000" dirty="0" smtClean="0"/>
              <a:t>24</a:t>
            </a:r>
            <a:r>
              <a:rPr lang="en-US" dirty="0" smtClean="0"/>
              <a:t>?</a:t>
            </a:r>
          </a:p>
          <a:p>
            <a:pPr>
              <a:buFontTx/>
              <a:buNone/>
            </a:pPr>
            <a:r>
              <a:rPr lang="en-US" dirty="0" smtClean="0">
                <a:solidFill>
                  <a:schemeClr val="accent2"/>
                </a:solidFill>
              </a:rPr>
              <a:t>	</a:t>
            </a:r>
            <a:r>
              <a:rPr lang="en-US" dirty="0" smtClean="0"/>
              <a:t> </a:t>
            </a:r>
            <a:r>
              <a:rPr lang="en-US" b="1" dirty="0" smtClean="0">
                <a:solidFill>
                  <a:schemeClr val="accent1"/>
                </a:solidFill>
              </a:rPr>
              <a:t>2</a:t>
            </a:r>
            <a:r>
              <a:rPr lang="en-US" b="1" baseline="30000" dirty="0" smtClean="0">
                <a:solidFill>
                  <a:schemeClr val="accent1"/>
                </a:solidFill>
              </a:rPr>
              <a:t>4</a:t>
            </a:r>
            <a:r>
              <a:rPr lang="en-US" b="1" dirty="0" smtClean="0">
                <a:solidFill>
                  <a:schemeClr val="accent1"/>
                </a:solidFill>
              </a:rPr>
              <a:t> </a:t>
            </a:r>
            <a:r>
              <a:rPr lang="en-US" b="1" dirty="0" smtClean="0">
                <a:solidFill>
                  <a:schemeClr val="accent1"/>
                </a:solidFill>
                <a:cs typeface="Times New Roman" pitchFamily="18" charset="0"/>
              </a:rPr>
              <a:t>×</a:t>
            </a:r>
            <a:r>
              <a:rPr lang="en-US" b="1" dirty="0" smtClean="0">
                <a:solidFill>
                  <a:schemeClr val="accent1"/>
                </a:solidFill>
              </a:rPr>
              <a:t> 2</a:t>
            </a:r>
            <a:r>
              <a:rPr lang="en-US" b="1" baseline="30000" dirty="0" smtClean="0">
                <a:solidFill>
                  <a:schemeClr val="accent1"/>
                </a:solidFill>
              </a:rPr>
              <a:t>20</a:t>
            </a:r>
            <a:r>
              <a:rPr lang="en-US" b="1" dirty="0" smtClean="0">
                <a:solidFill>
                  <a:schemeClr val="accent1"/>
                </a:solidFill>
              </a:rPr>
              <a:t> ≈ 16 million</a:t>
            </a:r>
          </a:p>
          <a:p>
            <a:pPr>
              <a:buFontTx/>
              <a:buNone/>
            </a:pPr>
            <a:endParaRPr lang="en-US" sz="1800" b="1" dirty="0" smtClean="0">
              <a:solidFill>
                <a:schemeClr val="accent2"/>
              </a:solidFill>
            </a:endParaRPr>
          </a:p>
          <a:p>
            <a:r>
              <a:rPr lang="en-US" dirty="0" smtClean="0"/>
              <a:t>How many values can a 32-bit variable represent?</a:t>
            </a:r>
          </a:p>
          <a:p>
            <a:pPr>
              <a:buFontTx/>
              <a:buNone/>
            </a:pPr>
            <a:r>
              <a:rPr lang="en-US" dirty="0" smtClean="0">
                <a:solidFill>
                  <a:schemeClr val="accent1"/>
                </a:solidFill>
              </a:rPr>
              <a:t>	</a:t>
            </a:r>
            <a:r>
              <a:rPr lang="en-US" b="1" dirty="0" smtClean="0">
                <a:solidFill>
                  <a:schemeClr val="accent1"/>
                </a:solidFill>
              </a:rPr>
              <a:t>2</a:t>
            </a:r>
            <a:r>
              <a:rPr lang="en-US" b="1" baseline="30000" dirty="0" smtClean="0">
                <a:solidFill>
                  <a:schemeClr val="accent1"/>
                </a:solidFill>
              </a:rPr>
              <a:t>2</a:t>
            </a:r>
            <a:r>
              <a:rPr lang="en-US" b="1" dirty="0" smtClean="0">
                <a:solidFill>
                  <a:schemeClr val="accent1"/>
                </a:solidFill>
              </a:rPr>
              <a:t> </a:t>
            </a:r>
            <a:r>
              <a:rPr lang="en-US" b="1" dirty="0" smtClean="0">
                <a:solidFill>
                  <a:schemeClr val="accent1"/>
                </a:solidFill>
                <a:cs typeface="Times New Roman" pitchFamily="18" charset="0"/>
              </a:rPr>
              <a:t>×</a:t>
            </a:r>
            <a:r>
              <a:rPr lang="en-US" b="1" dirty="0" smtClean="0">
                <a:solidFill>
                  <a:schemeClr val="accent1"/>
                </a:solidFill>
              </a:rPr>
              <a:t> 2</a:t>
            </a:r>
            <a:r>
              <a:rPr lang="en-US" b="1" baseline="30000" dirty="0" smtClean="0">
                <a:solidFill>
                  <a:schemeClr val="accent1"/>
                </a:solidFill>
              </a:rPr>
              <a:t>30</a:t>
            </a:r>
            <a:r>
              <a:rPr lang="en-US" b="1" dirty="0" smtClean="0">
                <a:solidFill>
                  <a:schemeClr val="accent1"/>
                </a:solidFill>
              </a:rPr>
              <a:t> ≈ 4 billion</a:t>
            </a:r>
          </a:p>
        </p:txBody>
      </p:sp>
    </p:spTree>
    <p:extLst>
      <p:ext uri="{BB962C8B-B14F-4D97-AF65-F5344CB8AC3E}">
        <p14:creationId xmlns:p14="http://schemas.microsoft.com/office/powerpoint/2010/main" val="2086567569"/>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88504" y="107660"/>
            <a:ext cx="8229600" cy="778098"/>
          </a:xfrm>
        </p:spPr>
        <p:txBody>
          <a:bodyPr/>
          <a:lstStyle/>
          <a:p>
            <a:pPr eaLnBrk="1" hangingPunct="1"/>
            <a:r>
              <a:rPr lang="en-US" altLang="zh-CN" dirty="0" smtClean="0"/>
              <a:t>Power of Two</a:t>
            </a:r>
          </a:p>
        </p:txBody>
      </p:sp>
      <p:graphicFrame>
        <p:nvGraphicFramePr>
          <p:cNvPr id="31747" name="Object 4"/>
          <p:cNvGraphicFramePr>
            <a:graphicFrameLocks noChangeAspect="1"/>
          </p:cNvGraphicFramePr>
          <p:nvPr>
            <p:extLst>
              <p:ext uri="{D42A27DB-BD31-4B8C-83A1-F6EECF244321}">
                <p14:modId xmlns:p14="http://schemas.microsoft.com/office/powerpoint/2010/main" val="2581655734"/>
              </p:ext>
            </p:extLst>
          </p:nvPr>
        </p:nvGraphicFramePr>
        <p:xfrm>
          <a:off x="107950" y="980728"/>
          <a:ext cx="6335713" cy="3779838"/>
        </p:xfrm>
        <a:graphic>
          <a:graphicData uri="http://schemas.openxmlformats.org/presentationml/2006/ole">
            <mc:AlternateContent xmlns:mc="http://schemas.openxmlformats.org/markup-compatibility/2006">
              <mc:Choice xmlns:v="urn:schemas-microsoft-com:vml" Requires="v">
                <p:oleObj spid="_x0000_s1164" name="BMP 图像" r:id="rId4" imgW="3209760" imgH="1914480" progId="Paint.Picture">
                  <p:embed/>
                </p:oleObj>
              </mc:Choice>
              <mc:Fallback>
                <p:oleObj name="BMP 图像" r:id="rId4" imgW="3209760" imgH="1914480" progId="Paint.Picture">
                  <p:embed/>
                  <p:pic>
                    <p:nvPicPr>
                      <p:cNvPr id="0" name=""/>
                      <p:cNvPicPr>
                        <a:picLocks noChangeAspect="1" noChangeArrowheads="1"/>
                      </p:cNvPicPr>
                      <p:nvPr/>
                    </p:nvPicPr>
                    <p:blipFill>
                      <a:blip r:embed="rId5"/>
                      <a:srcRect/>
                      <a:stretch>
                        <a:fillRect/>
                      </a:stretch>
                    </p:blipFill>
                    <p:spPr bwMode="auto">
                      <a:xfrm>
                        <a:off x="107950" y="980728"/>
                        <a:ext cx="6335713" cy="3779838"/>
                      </a:xfrm>
                      <a:prstGeom prst="rect">
                        <a:avLst/>
                      </a:prstGeom>
                      <a:noFill/>
                      <a:ln>
                        <a:noFill/>
                      </a:ln>
                      <a:effectLst/>
                      <a:extLst/>
                    </p:spPr>
                  </p:pic>
                </p:oleObj>
              </mc:Fallback>
            </mc:AlternateContent>
          </a:graphicData>
        </a:graphic>
      </p:graphicFrame>
      <p:sp>
        <p:nvSpPr>
          <p:cNvPr id="4" name="Rectangle 2"/>
          <p:cNvSpPr>
            <a:spLocks noChangeArrowheads="1"/>
          </p:cNvSpPr>
          <p:nvPr/>
        </p:nvSpPr>
        <p:spPr bwMode="auto">
          <a:xfrm>
            <a:off x="107504" y="4869160"/>
            <a:ext cx="89916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0"/>
              </a:spcBef>
              <a:buClrTx/>
              <a:buSzTx/>
              <a:buFontTx/>
              <a:buNone/>
            </a:pPr>
            <a:r>
              <a:rPr lang="en-US" altLang="zh-CN" sz="2400" b="1" dirty="0">
                <a:solidFill>
                  <a:srgbClr val="0070C0"/>
                </a:solidFill>
                <a:latin typeface="Arial" charset="0"/>
                <a:cs typeface="Arial" charset="0"/>
              </a:rPr>
              <a:t>System	     Radix        </a:t>
            </a:r>
            <a:r>
              <a:rPr lang="en-US" altLang="zh-CN" sz="2400" b="1" dirty="0" smtClean="0">
                <a:solidFill>
                  <a:srgbClr val="0070C0"/>
                </a:solidFill>
                <a:latin typeface="Arial" charset="0"/>
                <a:cs typeface="Arial" charset="0"/>
              </a:rPr>
              <a:t>    Allowable </a:t>
            </a:r>
            <a:r>
              <a:rPr lang="en-US" altLang="zh-CN" sz="2400" b="1" dirty="0">
                <a:solidFill>
                  <a:srgbClr val="0070C0"/>
                </a:solidFill>
                <a:latin typeface="Arial" charset="0"/>
                <a:cs typeface="Arial" charset="0"/>
              </a:rPr>
              <a:t>Digits</a:t>
            </a:r>
          </a:p>
          <a:p>
            <a:pPr eaLnBrk="0" hangingPunct="0">
              <a:spcBef>
                <a:spcPct val="0"/>
              </a:spcBef>
              <a:buClrTx/>
              <a:buSzTx/>
              <a:buFontTx/>
              <a:buNone/>
            </a:pPr>
            <a:r>
              <a:rPr lang="en-US" altLang="zh-CN" sz="2400" dirty="0">
                <a:solidFill>
                  <a:srgbClr val="000000"/>
                </a:solidFill>
                <a:latin typeface="Arial" charset="0"/>
                <a:cs typeface="Arial" charset="0"/>
              </a:rPr>
              <a:t> Binary	       2    	     0,1</a:t>
            </a:r>
          </a:p>
          <a:p>
            <a:pPr eaLnBrk="0" hangingPunct="0">
              <a:spcBef>
                <a:spcPct val="0"/>
              </a:spcBef>
              <a:buClrTx/>
              <a:buSzTx/>
              <a:buFontTx/>
              <a:buNone/>
            </a:pPr>
            <a:r>
              <a:rPr lang="en-US" altLang="zh-CN" sz="2400" dirty="0">
                <a:solidFill>
                  <a:srgbClr val="000000"/>
                </a:solidFill>
                <a:latin typeface="Arial" charset="0"/>
                <a:cs typeface="Arial" charset="0"/>
              </a:rPr>
              <a:t> Octal	       </a:t>
            </a:r>
            <a:r>
              <a:rPr lang="en-US" altLang="zh-CN" sz="2400" dirty="0" smtClean="0">
                <a:solidFill>
                  <a:srgbClr val="000000"/>
                </a:solidFill>
                <a:latin typeface="Arial" charset="0"/>
                <a:cs typeface="Arial" charset="0"/>
              </a:rPr>
              <a:t>           8    </a:t>
            </a:r>
            <a:r>
              <a:rPr lang="en-US" altLang="zh-CN" sz="2400" dirty="0">
                <a:solidFill>
                  <a:srgbClr val="000000"/>
                </a:solidFill>
                <a:latin typeface="Arial" charset="0"/>
                <a:cs typeface="Arial" charset="0"/>
              </a:rPr>
              <a:t>	     0,1,2,3,4,5,6,7</a:t>
            </a:r>
          </a:p>
          <a:p>
            <a:pPr eaLnBrk="0" hangingPunct="0">
              <a:spcBef>
                <a:spcPct val="0"/>
              </a:spcBef>
              <a:buClrTx/>
              <a:buSzTx/>
              <a:buFontTx/>
              <a:buNone/>
            </a:pPr>
            <a:r>
              <a:rPr lang="en-US" altLang="zh-CN" sz="2400" dirty="0">
                <a:solidFill>
                  <a:srgbClr val="000000"/>
                </a:solidFill>
                <a:latin typeface="Arial" charset="0"/>
                <a:cs typeface="Arial" charset="0"/>
              </a:rPr>
              <a:t> Decimal	       10    	     0,1,2,3,4,5,6,7,8,9</a:t>
            </a:r>
          </a:p>
          <a:p>
            <a:pPr eaLnBrk="0" hangingPunct="0">
              <a:spcBef>
                <a:spcPct val="0"/>
              </a:spcBef>
              <a:buClrTx/>
              <a:buSzTx/>
              <a:buFontTx/>
              <a:buNone/>
            </a:pPr>
            <a:r>
              <a:rPr lang="en-US" altLang="zh-CN" sz="2400" dirty="0">
                <a:solidFill>
                  <a:srgbClr val="000000"/>
                </a:solidFill>
                <a:latin typeface="Arial" charset="0"/>
                <a:cs typeface="Arial" charset="0"/>
              </a:rPr>
              <a:t> Hexadecimal    </a:t>
            </a:r>
            <a:r>
              <a:rPr lang="en-US" altLang="zh-CN" sz="2400" dirty="0" smtClean="0">
                <a:solidFill>
                  <a:srgbClr val="000000"/>
                </a:solidFill>
                <a:latin typeface="Arial" charset="0"/>
                <a:cs typeface="Arial" charset="0"/>
              </a:rPr>
              <a:t>   16</a:t>
            </a:r>
            <a:r>
              <a:rPr lang="en-US" altLang="zh-CN" sz="2400" dirty="0">
                <a:solidFill>
                  <a:srgbClr val="000000"/>
                </a:solidFill>
                <a:latin typeface="Arial" charset="0"/>
                <a:cs typeface="Arial" charset="0"/>
              </a:rPr>
              <a:t>	     0,1,2,3,4,5,6,7,8,9,A, B, C, D, E, </a:t>
            </a:r>
            <a:r>
              <a:rPr lang="en-US" altLang="zh-CN" sz="2400" dirty="0" smtClean="0">
                <a:solidFill>
                  <a:srgbClr val="000000"/>
                </a:solidFill>
                <a:latin typeface="Arial" charset="0"/>
                <a:cs typeface="Arial" charset="0"/>
              </a:rPr>
              <a:t>F</a:t>
            </a:r>
            <a:endParaRPr lang="en-US" altLang="zh-CN" sz="2400" dirty="0">
              <a:latin typeface="Times New Roman" pitchFamily="18" charset="0"/>
            </a:endParaRPr>
          </a:p>
        </p:txBody>
      </p:sp>
      <p:sp>
        <p:nvSpPr>
          <p:cNvPr id="2" name="TextBox 1"/>
          <p:cNvSpPr txBox="1"/>
          <p:nvPr/>
        </p:nvSpPr>
        <p:spPr>
          <a:xfrm>
            <a:off x="6516216" y="1020792"/>
            <a:ext cx="2582888" cy="3416320"/>
          </a:xfrm>
          <a:prstGeom prst="rect">
            <a:avLst/>
          </a:prstGeom>
          <a:noFill/>
        </p:spPr>
        <p:txBody>
          <a:bodyPr wrap="square" rtlCol="0">
            <a:spAutoFit/>
          </a:bodyPr>
          <a:lstStyle/>
          <a:p>
            <a:pPr>
              <a:lnSpc>
                <a:spcPct val="150000"/>
              </a:lnSpc>
              <a:buNone/>
            </a:pPr>
            <a:r>
              <a:rPr lang="en-US" altLang="zh-CN" sz="2400" dirty="0" smtClean="0"/>
              <a:t>1 </a:t>
            </a:r>
            <a:r>
              <a:rPr lang="en-US" altLang="zh-CN" sz="2400" b="1" dirty="0" smtClean="0"/>
              <a:t>b</a:t>
            </a:r>
            <a:r>
              <a:rPr lang="en-US" altLang="zh-CN" sz="2400" dirty="0" smtClean="0"/>
              <a:t>it </a:t>
            </a:r>
            <a:r>
              <a:rPr lang="zh-CN" altLang="en-US" sz="2400" dirty="0" smtClean="0"/>
              <a:t>位</a:t>
            </a:r>
            <a:endParaRPr lang="en-US" altLang="zh-CN" sz="2400" dirty="0" smtClean="0"/>
          </a:p>
          <a:p>
            <a:pPr>
              <a:lnSpc>
                <a:spcPct val="150000"/>
              </a:lnSpc>
              <a:buNone/>
            </a:pPr>
            <a:r>
              <a:rPr lang="en-US" altLang="zh-CN" sz="2400" dirty="0" smtClean="0"/>
              <a:t>1 </a:t>
            </a:r>
            <a:r>
              <a:rPr lang="en-US" altLang="zh-CN" sz="2400" b="1" dirty="0" smtClean="0"/>
              <a:t>B</a:t>
            </a:r>
            <a:r>
              <a:rPr lang="en-US" altLang="zh-CN" sz="2400" dirty="0"/>
              <a:t>y</a:t>
            </a:r>
            <a:r>
              <a:rPr lang="en-US" altLang="zh-CN" sz="2400" dirty="0" smtClean="0"/>
              <a:t>te = 8bit </a:t>
            </a:r>
            <a:r>
              <a:rPr lang="zh-CN" altLang="en-US" sz="2400" dirty="0" smtClean="0"/>
              <a:t>字节</a:t>
            </a:r>
            <a:endParaRPr lang="en-US" altLang="zh-CN" sz="2400" dirty="0" smtClean="0"/>
          </a:p>
          <a:p>
            <a:pPr>
              <a:lnSpc>
                <a:spcPct val="150000"/>
              </a:lnSpc>
              <a:buNone/>
              <a:tabLst>
                <a:tab pos="1081088" algn="l"/>
              </a:tabLst>
            </a:pPr>
            <a:r>
              <a:rPr lang="en-US" altLang="zh-CN" sz="2400" dirty="0" smtClean="0"/>
              <a:t>1 </a:t>
            </a:r>
            <a:r>
              <a:rPr lang="en-US" altLang="zh-CN" sz="2400" b="1" dirty="0" smtClean="0"/>
              <a:t>K</a:t>
            </a:r>
            <a:r>
              <a:rPr lang="en-US" altLang="zh-CN" sz="2400" dirty="0" smtClean="0"/>
              <a:t>ilo 	= 2</a:t>
            </a:r>
            <a:r>
              <a:rPr lang="en-US" altLang="zh-CN" sz="2400" baseline="30000" dirty="0" smtClean="0"/>
              <a:t>10</a:t>
            </a:r>
          </a:p>
          <a:p>
            <a:pPr>
              <a:lnSpc>
                <a:spcPct val="150000"/>
              </a:lnSpc>
              <a:buNone/>
            </a:pPr>
            <a:r>
              <a:rPr lang="en-US" altLang="zh-CN" sz="2400" dirty="0" smtClean="0"/>
              <a:t>1 </a:t>
            </a:r>
            <a:r>
              <a:rPr lang="en-US" altLang="zh-CN" sz="2400" b="1" dirty="0" smtClean="0"/>
              <a:t>M</a:t>
            </a:r>
            <a:r>
              <a:rPr lang="en-US" altLang="zh-CN" sz="2400" dirty="0" smtClean="0"/>
              <a:t>ega  = 2</a:t>
            </a:r>
            <a:r>
              <a:rPr lang="en-US" altLang="zh-CN" sz="2400" baseline="30000" dirty="0"/>
              <a:t>20</a:t>
            </a:r>
          </a:p>
          <a:p>
            <a:pPr>
              <a:lnSpc>
                <a:spcPct val="150000"/>
              </a:lnSpc>
              <a:buNone/>
              <a:tabLst>
                <a:tab pos="1081088" algn="l"/>
              </a:tabLst>
            </a:pPr>
            <a:r>
              <a:rPr lang="en-US" altLang="zh-CN" sz="2400" dirty="0" smtClean="0"/>
              <a:t>1 </a:t>
            </a:r>
            <a:r>
              <a:rPr lang="en-US" altLang="zh-CN" sz="2400" b="1" dirty="0" smtClean="0"/>
              <a:t>G</a:t>
            </a:r>
            <a:r>
              <a:rPr lang="en-US" altLang="zh-CN" sz="2400" dirty="0" smtClean="0"/>
              <a:t>iga 	= 2</a:t>
            </a:r>
            <a:r>
              <a:rPr lang="en-US" altLang="zh-CN" sz="2400" baseline="30000" dirty="0"/>
              <a:t>30</a:t>
            </a:r>
          </a:p>
          <a:p>
            <a:pPr>
              <a:lnSpc>
                <a:spcPct val="150000"/>
              </a:lnSpc>
              <a:buNone/>
              <a:tabLst>
                <a:tab pos="1081088" algn="l"/>
              </a:tabLst>
            </a:pPr>
            <a:r>
              <a:rPr lang="en-US" altLang="zh-CN" sz="2400" dirty="0" smtClean="0"/>
              <a:t>1 </a:t>
            </a:r>
            <a:r>
              <a:rPr lang="en-US" altLang="zh-CN" sz="2400" b="1" dirty="0" err="1" smtClean="0"/>
              <a:t>T</a:t>
            </a:r>
            <a:r>
              <a:rPr lang="en-US" altLang="zh-CN" sz="2400" dirty="0" err="1" smtClean="0"/>
              <a:t>era</a:t>
            </a:r>
            <a:r>
              <a:rPr lang="en-US" altLang="zh-CN" sz="2400" dirty="0" smtClean="0"/>
              <a:t> 	= 2</a:t>
            </a:r>
            <a:r>
              <a:rPr lang="en-US" altLang="zh-CN" sz="2400" baseline="30000" dirty="0"/>
              <a:t>40</a:t>
            </a:r>
            <a:endParaRPr lang="zh-CN" altLang="en-US" sz="2400" baseline="30000" dirty="0"/>
          </a:p>
        </p:txBody>
      </p:sp>
      <p:sp>
        <p:nvSpPr>
          <p:cNvPr id="6" name="灯片编号占位符 5"/>
          <p:cNvSpPr>
            <a:spLocks noGrp="1"/>
          </p:cNvSpPr>
          <p:nvPr>
            <p:ph type="sldNum" sz="quarter" idx="12"/>
          </p:nvPr>
        </p:nvSpPr>
        <p:spPr/>
        <p:txBody>
          <a:bodyPr/>
          <a:lstStyle/>
          <a:p>
            <a:pPr>
              <a:defRPr/>
            </a:pPr>
            <a:fld id="{AB5F70D7-AEFC-45B0-A8AE-B3775A81AC94}" type="slidenum">
              <a:rPr lang="en-US" altLang="zh-CN" smtClean="0"/>
              <a:pPr>
                <a:defRPr/>
              </a:pPr>
              <a:t>27</a:t>
            </a:fld>
            <a:endParaRPr lang="en-US" altLang="zh-CN" dirty="0"/>
          </a:p>
        </p:txBody>
      </p:sp>
    </p:spTree>
    <p:extLst>
      <p:ext uri="{BB962C8B-B14F-4D97-AF65-F5344CB8AC3E}">
        <p14:creationId xmlns:p14="http://schemas.microsoft.com/office/powerpoint/2010/main" val="40851475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Number </a:t>
            </a:r>
            <a:r>
              <a:rPr lang="en-US" altLang="zh-CN" dirty="0" smtClean="0"/>
              <a:t>Conversion</a:t>
            </a:r>
            <a:endParaRPr lang="zh-CN" altLang="en-US" dirty="0"/>
          </a:p>
        </p:txBody>
      </p:sp>
      <p:sp>
        <p:nvSpPr>
          <p:cNvPr id="4" name="Rectangle 2"/>
          <p:cNvSpPr>
            <a:spLocks noChangeArrowheads="1"/>
          </p:cNvSpPr>
          <p:nvPr>
            <p:custDataLst>
              <p:tags r:id="rId1"/>
            </p:custDataLst>
          </p:nvPr>
        </p:nvSpPr>
        <p:spPr bwMode="auto">
          <a:xfrm>
            <a:off x="467544" y="1124744"/>
            <a:ext cx="72390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altLang="zh-CN" sz="3200" dirty="0" smtClean="0">
                <a:latin typeface="Times New Roman" pitchFamily="18" charset="0"/>
              </a:rPr>
              <a:t>Binary</a:t>
            </a:r>
            <a:r>
              <a:rPr lang="en-US" sz="3200" dirty="0" smtClean="0">
                <a:latin typeface="Times New Roman" pitchFamily="18" charset="0"/>
              </a:rPr>
              <a:t> </a:t>
            </a:r>
            <a:r>
              <a:rPr lang="en-US" sz="3200" dirty="0">
                <a:latin typeface="Times New Roman" pitchFamily="18" charset="0"/>
              </a:rPr>
              <a:t>to </a:t>
            </a:r>
            <a:r>
              <a:rPr lang="en-US" altLang="zh-CN" sz="3200" dirty="0" smtClean="0">
                <a:latin typeface="Times New Roman" pitchFamily="18" charset="0"/>
              </a:rPr>
              <a:t>decimal </a:t>
            </a:r>
            <a:r>
              <a:rPr lang="en-US" sz="3200" dirty="0" smtClean="0">
                <a:latin typeface="Times New Roman" pitchFamily="18" charset="0"/>
              </a:rPr>
              <a:t>conversion</a:t>
            </a:r>
            <a:r>
              <a:rPr lang="en-US" sz="3200" dirty="0">
                <a:latin typeface="Times New Roman" pitchFamily="18" charset="0"/>
              </a:rPr>
              <a:t>:</a:t>
            </a:r>
          </a:p>
          <a:p>
            <a:pPr marL="742950" lvl="1" indent="-285750">
              <a:spcBef>
                <a:spcPct val="20000"/>
              </a:spcBef>
              <a:buFontTx/>
              <a:buChar char="–"/>
            </a:pPr>
            <a:r>
              <a:rPr lang="en-US" sz="2400" dirty="0">
                <a:latin typeface="Times New Roman" pitchFamily="18" charset="0"/>
              </a:rPr>
              <a:t>Convert 10011</a:t>
            </a:r>
            <a:r>
              <a:rPr lang="en-US" sz="2400" baseline="-25000" dirty="0">
                <a:latin typeface="Times New Roman" pitchFamily="18" charset="0"/>
              </a:rPr>
              <a:t>2</a:t>
            </a:r>
            <a:r>
              <a:rPr lang="en-US" sz="2400" dirty="0">
                <a:latin typeface="Times New Roman" pitchFamily="18" charset="0"/>
              </a:rPr>
              <a:t> to decimal</a:t>
            </a:r>
          </a:p>
          <a:p>
            <a:pPr marL="742950" lvl="1" indent="-285750">
              <a:spcBef>
                <a:spcPct val="20000"/>
              </a:spcBef>
              <a:buFontTx/>
              <a:buChar char="–"/>
            </a:pPr>
            <a:r>
              <a:rPr lang="en-US" sz="2400" dirty="0">
                <a:latin typeface="Times New Roman" pitchFamily="18" charset="0"/>
              </a:rPr>
              <a:t>16</a:t>
            </a:r>
            <a:r>
              <a:rPr lang="en-US" sz="2400" dirty="0">
                <a:latin typeface="Times New Roman" pitchFamily="18" charset="0"/>
                <a:cs typeface="Times New Roman" pitchFamily="18" charset="0"/>
              </a:rPr>
              <a:t>×</a:t>
            </a:r>
            <a:r>
              <a:rPr lang="en-US" sz="2400" dirty="0">
                <a:latin typeface="Times New Roman" pitchFamily="18" charset="0"/>
              </a:rPr>
              <a:t>1 + 8</a:t>
            </a:r>
            <a:r>
              <a:rPr lang="en-US" sz="2400" dirty="0">
                <a:latin typeface="Times New Roman" pitchFamily="18" charset="0"/>
                <a:cs typeface="Times New Roman" pitchFamily="18" charset="0"/>
              </a:rPr>
              <a:t>×</a:t>
            </a:r>
            <a:r>
              <a:rPr lang="en-US" sz="2400" dirty="0">
                <a:latin typeface="Times New Roman" pitchFamily="18" charset="0"/>
              </a:rPr>
              <a:t>0 + 4</a:t>
            </a:r>
            <a:r>
              <a:rPr lang="en-US" sz="2400" dirty="0">
                <a:latin typeface="Times New Roman" pitchFamily="18" charset="0"/>
                <a:cs typeface="Times New Roman" pitchFamily="18" charset="0"/>
              </a:rPr>
              <a:t>×</a:t>
            </a:r>
            <a:r>
              <a:rPr lang="en-US" sz="2400" dirty="0">
                <a:latin typeface="Times New Roman" pitchFamily="18" charset="0"/>
              </a:rPr>
              <a:t>0 + 2</a:t>
            </a:r>
            <a:r>
              <a:rPr lang="en-US" sz="2400" dirty="0">
                <a:latin typeface="Times New Roman" pitchFamily="18" charset="0"/>
                <a:cs typeface="Times New Roman" pitchFamily="18" charset="0"/>
              </a:rPr>
              <a:t>×</a:t>
            </a:r>
            <a:r>
              <a:rPr lang="en-US" sz="2400" dirty="0">
                <a:latin typeface="Times New Roman" pitchFamily="18" charset="0"/>
              </a:rPr>
              <a:t>1 + 1</a:t>
            </a:r>
            <a:r>
              <a:rPr lang="en-US" sz="2400" dirty="0">
                <a:latin typeface="Times New Roman" pitchFamily="18" charset="0"/>
                <a:cs typeface="Times New Roman" pitchFamily="18" charset="0"/>
              </a:rPr>
              <a:t>×</a:t>
            </a:r>
            <a:r>
              <a:rPr lang="en-US" sz="2400" dirty="0">
                <a:latin typeface="Times New Roman" pitchFamily="18" charset="0"/>
              </a:rPr>
              <a:t>1 = </a:t>
            </a:r>
            <a:r>
              <a:rPr lang="en-US" sz="2400" dirty="0" smtClean="0">
                <a:latin typeface="Times New Roman" pitchFamily="18" charset="0"/>
              </a:rPr>
              <a:t>19</a:t>
            </a:r>
            <a:r>
              <a:rPr lang="en-US" sz="2400" baseline="-25000" dirty="0" smtClean="0">
                <a:latin typeface="Times New Roman" pitchFamily="18" charset="0"/>
              </a:rPr>
              <a:t>10</a:t>
            </a:r>
          </a:p>
          <a:p>
            <a:pPr marL="742950" lvl="1" indent="-285750">
              <a:spcBef>
                <a:spcPct val="20000"/>
              </a:spcBef>
              <a:buFontTx/>
              <a:buChar char="–"/>
            </a:pPr>
            <a:endParaRPr lang="en-US" baseline="-25000" dirty="0">
              <a:latin typeface="Times New Roman" pitchFamily="18" charset="0"/>
            </a:endParaRPr>
          </a:p>
          <a:p>
            <a:pPr marL="342900" indent="-342900">
              <a:spcBef>
                <a:spcPct val="20000"/>
              </a:spcBef>
              <a:buFontTx/>
              <a:buChar char="•"/>
            </a:pPr>
            <a:endParaRPr lang="en-US" dirty="0">
              <a:latin typeface="Times New Roman" pitchFamily="18" charset="0"/>
            </a:endParaRPr>
          </a:p>
          <a:p>
            <a:pPr marL="342900" indent="-342900">
              <a:spcBef>
                <a:spcPct val="20000"/>
              </a:spcBef>
              <a:buFontTx/>
              <a:buChar char="•"/>
            </a:pPr>
            <a:r>
              <a:rPr lang="en-US" sz="3200" dirty="0">
                <a:latin typeface="Times New Roman" pitchFamily="18" charset="0"/>
              </a:rPr>
              <a:t>Decimal to binary conversion:</a:t>
            </a:r>
          </a:p>
          <a:p>
            <a:pPr marL="742950" lvl="1" indent="-285750">
              <a:spcBef>
                <a:spcPct val="20000"/>
              </a:spcBef>
              <a:buFontTx/>
              <a:buChar char="–"/>
            </a:pPr>
            <a:r>
              <a:rPr lang="en-US" sz="2400" dirty="0">
                <a:latin typeface="Times New Roman" pitchFamily="18" charset="0"/>
              </a:rPr>
              <a:t>Convert 47</a:t>
            </a:r>
            <a:r>
              <a:rPr lang="en-US" sz="2400" baseline="-25000" dirty="0">
                <a:latin typeface="Times New Roman" pitchFamily="18" charset="0"/>
              </a:rPr>
              <a:t>10</a:t>
            </a:r>
            <a:r>
              <a:rPr lang="en-US" sz="2400" dirty="0">
                <a:latin typeface="Times New Roman" pitchFamily="18" charset="0"/>
              </a:rPr>
              <a:t> to binary</a:t>
            </a:r>
          </a:p>
          <a:p>
            <a:pPr marL="742950" lvl="1" indent="-285750">
              <a:spcBef>
                <a:spcPct val="20000"/>
              </a:spcBef>
              <a:buFontTx/>
              <a:buChar char="–"/>
            </a:pPr>
            <a:r>
              <a:rPr lang="en-US" sz="2400" dirty="0">
                <a:latin typeface="Times New Roman" pitchFamily="18" charset="0"/>
              </a:rPr>
              <a:t>32</a:t>
            </a:r>
            <a:r>
              <a:rPr lang="en-US" sz="2400" dirty="0">
                <a:latin typeface="Times New Roman" pitchFamily="18" charset="0"/>
                <a:cs typeface="Times New Roman" pitchFamily="18" charset="0"/>
              </a:rPr>
              <a:t>×</a:t>
            </a:r>
            <a:r>
              <a:rPr lang="en-US" sz="2400" dirty="0">
                <a:solidFill>
                  <a:srgbClr val="FF0000"/>
                </a:solidFill>
                <a:latin typeface="Times New Roman" pitchFamily="18" charset="0"/>
              </a:rPr>
              <a:t>1</a:t>
            </a:r>
            <a:r>
              <a:rPr lang="en-US" sz="2400" dirty="0">
                <a:latin typeface="Times New Roman" pitchFamily="18" charset="0"/>
              </a:rPr>
              <a:t> + 16</a:t>
            </a:r>
            <a:r>
              <a:rPr lang="en-US" sz="2400" dirty="0">
                <a:latin typeface="Times New Roman" pitchFamily="18" charset="0"/>
                <a:cs typeface="Times New Roman" pitchFamily="18" charset="0"/>
              </a:rPr>
              <a:t>×</a:t>
            </a:r>
            <a:r>
              <a:rPr lang="en-US" sz="2400" dirty="0">
                <a:solidFill>
                  <a:srgbClr val="FF0000"/>
                </a:solidFill>
                <a:latin typeface="Times New Roman" pitchFamily="18" charset="0"/>
              </a:rPr>
              <a:t>0</a:t>
            </a:r>
            <a:r>
              <a:rPr lang="en-US" sz="2400" dirty="0">
                <a:latin typeface="Times New Roman" pitchFamily="18" charset="0"/>
              </a:rPr>
              <a:t> + 8</a:t>
            </a:r>
            <a:r>
              <a:rPr lang="en-US" sz="2400" dirty="0">
                <a:latin typeface="Times New Roman" pitchFamily="18" charset="0"/>
                <a:cs typeface="Times New Roman" pitchFamily="18" charset="0"/>
              </a:rPr>
              <a:t>×</a:t>
            </a:r>
            <a:r>
              <a:rPr lang="en-US" sz="2400" dirty="0">
                <a:solidFill>
                  <a:srgbClr val="FF0000"/>
                </a:solidFill>
                <a:latin typeface="Times New Roman" pitchFamily="18" charset="0"/>
                <a:cs typeface="Times New Roman" pitchFamily="18" charset="0"/>
              </a:rPr>
              <a:t>1</a:t>
            </a:r>
            <a:r>
              <a:rPr lang="en-US" sz="2400" dirty="0">
                <a:latin typeface="Times New Roman" pitchFamily="18" charset="0"/>
              </a:rPr>
              <a:t> + 4</a:t>
            </a:r>
            <a:r>
              <a:rPr lang="en-US" sz="2400" dirty="0">
                <a:latin typeface="Times New Roman" pitchFamily="18" charset="0"/>
                <a:cs typeface="Times New Roman" pitchFamily="18" charset="0"/>
              </a:rPr>
              <a:t>×</a:t>
            </a:r>
            <a:r>
              <a:rPr lang="en-US" sz="2400" dirty="0">
                <a:solidFill>
                  <a:srgbClr val="FF0000"/>
                </a:solidFill>
                <a:latin typeface="Times New Roman" pitchFamily="18" charset="0"/>
              </a:rPr>
              <a:t>1</a:t>
            </a:r>
            <a:r>
              <a:rPr lang="en-US" sz="2400" dirty="0">
                <a:latin typeface="Times New Roman" pitchFamily="18" charset="0"/>
              </a:rPr>
              <a:t> + 2</a:t>
            </a:r>
            <a:r>
              <a:rPr lang="en-US" sz="2400" dirty="0">
                <a:latin typeface="Times New Roman" pitchFamily="18" charset="0"/>
                <a:cs typeface="Times New Roman" pitchFamily="18" charset="0"/>
              </a:rPr>
              <a:t>×</a:t>
            </a:r>
            <a:r>
              <a:rPr lang="en-US" sz="2400" dirty="0">
                <a:solidFill>
                  <a:srgbClr val="FF0000"/>
                </a:solidFill>
                <a:latin typeface="Times New Roman" pitchFamily="18" charset="0"/>
              </a:rPr>
              <a:t>1</a:t>
            </a:r>
            <a:r>
              <a:rPr lang="en-US" sz="2400" dirty="0">
                <a:latin typeface="Times New Roman" pitchFamily="18" charset="0"/>
              </a:rPr>
              <a:t> + 1</a:t>
            </a:r>
            <a:r>
              <a:rPr lang="en-US" sz="2400" dirty="0">
                <a:latin typeface="Times New Roman" pitchFamily="18" charset="0"/>
                <a:cs typeface="Times New Roman" pitchFamily="18" charset="0"/>
              </a:rPr>
              <a:t>×</a:t>
            </a:r>
            <a:r>
              <a:rPr lang="en-US" sz="2400" dirty="0">
                <a:solidFill>
                  <a:srgbClr val="FF0000"/>
                </a:solidFill>
                <a:latin typeface="Times New Roman" pitchFamily="18" charset="0"/>
              </a:rPr>
              <a:t>1</a:t>
            </a:r>
            <a:r>
              <a:rPr lang="en-US" sz="2400" dirty="0">
                <a:latin typeface="Times New Roman" pitchFamily="18" charset="0"/>
              </a:rPr>
              <a:t> = </a:t>
            </a:r>
            <a:r>
              <a:rPr lang="en-US" sz="2400" dirty="0" smtClean="0">
                <a:solidFill>
                  <a:srgbClr val="FF0000"/>
                </a:solidFill>
                <a:latin typeface="Times New Roman" pitchFamily="18" charset="0"/>
              </a:rPr>
              <a:t>101111</a:t>
            </a:r>
            <a:r>
              <a:rPr lang="en-US" sz="2400" baseline="-25000" dirty="0" smtClean="0">
                <a:latin typeface="Times New Roman" pitchFamily="18" charset="0"/>
              </a:rPr>
              <a:t>2</a:t>
            </a:r>
            <a:endParaRPr lang="en-US" sz="2400" baseline="-25000" dirty="0">
              <a:latin typeface="Times New Roman" pitchFamily="18" charset="0"/>
            </a:endParaRPr>
          </a:p>
        </p:txBody>
      </p:sp>
    </p:spTree>
    <p:extLst>
      <p:ext uri="{BB962C8B-B14F-4D97-AF65-F5344CB8AC3E}">
        <p14:creationId xmlns:p14="http://schemas.microsoft.com/office/powerpoint/2010/main" val="5954857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994122"/>
          </a:xfrm>
        </p:spPr>
        <p:txBody>
          <a:bodyPr>
            <a:noAutofit/>
          </a:bodyPr>
          <a:lstStyle/>
          <a:p>
            <a:r>
              <a:rPr lang="en-US" altLang="zh-CN" sz="3200" dirty="0" smtClean="0"/>
              <a:t>1.3 </a:t>
            </a:r>
            <a:r>
              <a:rPr lang="en-US" altLang="zh-CN" sz="3200" b="1" dirty="0" smtClean="0"/>
              <a:t> Number Base Conversions	</a:t>
            </a:r>
            <a:r>
              <a:rPr lang="zh-CN" altLang="en-US" sz="3200" b="1" dirty="0" smtClean="0"/>
              <a:t>数制的转换</a:t>
            </a:r>
            <a:endParaRPr lang="zh-CN" altLang="en-US" sz="3200" dirty="0"/>
          </a:p>
        </p:txBody>
      </p:sp>
      <p:sp>
        <p:nvSpPr>
          <p:cNvPr id="3" name="内容占位符 2"/>
          <p:cNvSpPr>
            <a:spLocks noGrp="1"/>
          </p:cNvSpPr>
          <p:nvPr>
            <p:ph idx="1"/>
          </p:nvPr>
        </p:nvSpPr>
        <p:spPr>
          <a:xfrm>
            <a:off x="457200" y="980728"/>
            <a:ext cx="3466728" cy="1296144"/>
          </a:xfrm>
        </p:spPr>
        <p:txBody>
          <a:bodyPr>
            <a:normAutofit fontScale="92500" lnSpcReduction="10000"/>
          </a:bodyPr>
          <a:lstStyle/>
          <a:p>
            <a:pPr>
              <a:lnSpc>
                <a:spcPct val="150000"/>
              </a:lnSpc>
              <a:buFont typeface="Wingdings" pitchFamily="2" charset="2"/>
              <a:buChar char="l"/>
            </a:pPr>
            <a:r>
              <a:rPr lang="zh-CN" altLang="en-US" sz="2800" dirty="0" smtClean="0"/>
              <a:t>二进制 </a:t>
            </a:r>
            <a:r>
              <a:rPr lang="zh-CN" altLang="en-US" sz="2800" dirty="0" smtClean="0">
                <a:latin typeface="楷体" pitchFamily="49" charset="-122"/>
                <a:ea typeface="楷体" pitchFamily="49" charset="-122"/>
              </a:rPr>
              <a:t>→</a:t>
            </a:r>
            <a:r>
              <a:rPr lang="zh-CN" altLang="en-US" sz="2800" dirty="0" smtClean="0"/>
              <a:t> 十进制</a:t>
            </a:r>
            <a:endParaRPr lang="en-US" altLang="zh-CN" sz="2800" dirty="0" smtClean="0"/>
          </a:p>
          <a:p>
            <a:pPr>
              <a:lnSpc>
                <a:spcPct val="150000"/>
              </a:lnSpc>
              <a:buFont typeface="Wingdings" pitchFamily="2" charset="2"/>
              <a:buChar char="l"/>
            </a:pPr>
            <a:r>
              <a:rPr lang="zh-CN" altLang="en-US" sz="2800" dirty="0" smtClean="0"/>
              <a:t>十进制 </a:t>
            </a:r>
            <a:r>
              <a:rPr lang="zh-CN" altLang="en-US" sz="2800" dirty="0" smtClean="0">
                <a:latin typeface="楷体" pitchFamily="49" charset="-122"/>
                <a:ea typeface="楷体" pitchFamily="49" charset="-122"/>
              </a:rPr>
              <a:t>→</a:t>
            </a:r>
            <a:r>
              <a:rPr lang="zh-CN" altLang="en-US" sz="2800" dirty="0" smtClean="0"/>
              <a:t> 二进制</a:t>
            </a:r>
            <a:endParaRPr lang="zh-CN" altLang="en-US" sz="2800" dirty="0"/>
          </a:p>
        </p:txBody>
      </p:sp>
      <mc:AlternateContent xmlns:mc="http://schemas.openxmlformats.org/markup-compatibility/2006" xmlns:a14="http://schemas.microsoft.com/office/drawing/2010/main">
        <mc:Choice Requires="a14">
          <p:sp>
            <p:nvSpPr>
              <p:cNvPr id="4" name="内容占位符 2"/>
              <p:cNvSpPr txBox="1">
                <a:spLocks/>
              </p:cNvSpPr>
              <p:nvPr/>
            </p:nvSpPr>
            <p:spPr>
              <a:xfrm>
                <a:off x="3995936" y="1700808"/>
                <a:ext cx="4608512" cy="576063"/>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SzPct val="100000"/>
                  <a:buNone/>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d>
                            <m:dPr>
                              <m:ctrlPr>
                                <a:rPr lang="en-US" altLang="zh-CN" sz="2800" i="1" smtClean="0">
                                  <a:latin typeface="Cambria Math" panose="02040503050406030204" pitchFamily="18" charset="0"/>
                                </a:rPr>
                              </m:ctrlPr>
                            </m:dPr>
                            <m:e>
                              <m:r>
                                <m:rPr>
                                  <m:nor/>
                                </m:rPr>
                                <a:rPr lang="en-US" altLang="zh-CN" sz="2800" dirty="0"/>
                                <m:t>237.</m:t>
                              </m:r>
                              <m:r>
                                <m:rPr>
                                  <m:nor/>
                                </m:rPr>
                                <a:rPr lang="en-US" altLang="zh-CN" sz="2800" b="0" i="0" dirty="0" smtClean="0"/>
                                <m:t>6</m:t>
                              </m:r>
                              <m:r>
                                <m:rPr>
                                  <m:nor/>
                                </m:rPr>
                                <a:rPr lang="en-US" altLang="zh-CN" sz="2800" dirty="0"/>
                                <m:t>25</m:t>
                              </m:r>
                              <m:r>
                                <m:rPr>
                                  <m:nor/>
                                </m:rPr>
                                <a:rPr lang="zh-CN" altLang="en-US" sz="2800" dirty="0"/>
                                <m:t> </m:t>
                              </m:r>
                            </m:e>
                          </m:d>
                        </m:e>
                        <m:sub>
                          <m:r>
                            <a:rPr lang="en-US" altLang="zh-CN" sz="2800" b="0" i="1" smtClean="0">
                              <a:latin typeface="Cambria Math"/>
                            </a:rPr>
                            <m:t>10</m:t>
                          </m:r>
                        </m:sub>
                      </m:sSub>
                      <m:r>
                        <a:rPr lang="en-US" altLang="zh-CN" sz="2800" b="0" i="1" smtClean="0">
                          <a:latin typeface="Cambria Math"/>
                        </a:rPr>
                        <m:t>=</m:t>
                      </m:r>
                      <m:sSub>
                        <m:sSubPr>
                          <m:ctrlPr>
                            <a:rPr lang="en-US" altLang="zh-CN" sz="2800" i="1">
                              <a:latin typeface="Cambria Math" panose="02040503050406030204" pitchFamily="18" charset="0"/>
                            </a:rPr>
                          </m:ctrlPr>
                        </m:sSubPr>
                        <m:e>
                          <m:d>
                            <m:dPr>
                              <m:ctrlPr>
                                <a:rPr lang="en-US" altLang="zh-CN" sz="2800" i="1">
                                  <a:latin typeface="Cambria Math" panose="02040503050406030204" pitchFamily="18" charset="0"/>
                                </a:rPr>
                              </m:ctrlPr>
                            </m:dPr>
                            <m:e>
                              <m:r>
                                <m:rPr>
                                  <m:nor/>
                                </m:rPr>
                                <a:rPr lang="en-US" altLang="zh-CN" sz="2800" b="0" i="0" dirty="0" smtClean="0">
                                  <a:solidFill>
                                    <a:srgbClr val="FF0000"/>
                                  </a:solidFill>
                                </a:rPr>
                                <m:t>11101101 </m:t>
                              </m:r>
                              <m:r>
                                <m:rPr>
                                  <m:nor/>
                                </m:rPr>
                                <a:rPr lang="en-US" altLang="zh-CN" sz="2800" dirty="0" smtClean="0">
                                  <a:solidFill>
                                    <a:srgbClr val="FF0000"/>
                                  </a:solidFill>
                                </a:rPr>
                                <m:t>.</m:t>
                              </m:r>
                              <m:r>
                                <m:rPr>
                                  <m:nor/>
                                </m:rPr>
                                <a:rPr lang="en-US" altLang="zh-CN" sz="2800" b="0" i="0" dirty="0" smtClean="0">
                                  <a:solidFill>
                                    <a:srgbClr val="FF0000"/>
                                  </a:solidFill>
                                </a:rPr>
                                <m:t> 10</m:t>
                              </m:r>
                              <m:r>
                                <m:rPr>
                                  <m:nor/>
                                </m:rPr>
                                <a:rPr lang="en-US" altLang="zh-CN" sz="2800" dirty="0" smtClean="0">
                                  <a:solidFill>
                                    <a:srgbClr val="FF0000"/>
                                  </a:solidFill>
                                </a:rPr>
                                <m:t>1</m:t>
                              </m:r>
                              <m:r>
                                <m:rPr>
                                  <m:nor/>
                                </m:rPr>
                                <a:rPr lang="zh-CN" altLang="en-US" sz="2800" dirty="0" smtClean="0">
                                  <a:solidFill>
                                    <a:srgbClr val="FF0000"/>
                                  </a:solidFill>
                                </a:rPr>
                                <m:t> </m:t>
                              </m:r>
                            </m:e>
                          </m:d>
                        </m:e>
                        <m:sub>
                          <m:r>
                            <a:rPr lang="en-US" altLang="zh-CN" sz="2800" b="0" i="1" dirty="0" smtClean="0">
                              <a:latin typeface="Cambria Math"/>
                            </a:rPr>
                            <m:t>2</m:t>
                          </m:r>
                        </m:sub>
                      </m:sSub>
                    </m:oMath>
                  </m:oMathPara>
                </a14:m>
                <a:endParaRPr lang="zh-CN" altLang="en-US" sz="2800" dirty="0"/>
              </a:p>
            </p:txBody>
          </p:sp>
        </mc:Choice>
        <mc:Fallback xmlns="">
          <p:sp>
            <p:nvSpPr>
              <p:cNvPr id="4" name="内容占位符 2"/>
              <p:cNvSpPr txBox="1">
                <a:spLocks noRot="1" noChangeAspect="1" noMove="1" noResize="1" noEditPoints="1" noAdjustHandles="1" noChangeArrowheads="1" noChangeShapeType="1" noTextEdit="1"/>
              </p:cNvSpPr>
              <p:nvPr/>
            </p:nvSpPr>
            <p:spPr>
              <a:xfrm>
                <a:off x="3995936" y="1700808"/>
                <a:ext cx="4608512" cy="576063"/>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内容占位符 2"/>
              <p:cNvSpPr txBox="1">
                <a:spLocks/>
              </p:cNvSpPr>
              <p:nvPr/>
            </p:nvSpPr>
            <p:spPr>
              <a:xfrm>
                <a:off x="3942148" y="1097851"/>
                <a:ext cx="4608512" cy="576063"/>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SzPct val="100000"/>
                  <a:buNone/>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d>
                            <m:dPr>
                              <m:ctrlPr>
                                <a:rPr lang="en-US" altLang="zh-CN" sz="2800" i="1">
                                  <a:latin typeface="Cambria Math" panose="02040503050406030204" pitchFamily="18" charset="0"/>
                                </a:rPr>
                              </m:ctrlPr>
                            </m:dPr>
                            <m:e>
                              <m:r>
                                <m:rPr>
                                  <m:nor/>
                                </m:rPr>
                                <a:rPr lang="en-US" altLang="zh-CN" sz="2800" b="0" i="0" dirty="0" smtClean="0"/>
                                <m:t>11101101</m:t>
                              </m:r>
                              <m:r>
                                <m:rPr>
                                  <m:nor/>
                                </m:rPr>
                                <a:rPr lang="en-US" altLang="zh-CN" sz="2800" dirty="0"/>
                                <m:t>.</m:t>
                              </m:r>
                              <m:r>
                                <m:rPr>
                                  <m:nor/>
                                </m:rPr>
                                <a:rPr lang="en-US" altLang="zh-CN" sz="2800" b="0" i="0" dirty="0" smtClean="0"/>
                                <m:t>10</m:t>
                              </m:r>
                              <m:r>
                                <m:rPr>
                                  <m:nor/>
                                </m:rPr>
                                <a:rPr lang="en-US" altLang="zh-CN" sz="2800" dirty="0"/>
                                <m:t>1</m:t>
                              </m:r>
                              <m:r>
                                <m:rPr>
                                  <m:nor/>
                                </m:rPr>
                                <a:rPr lang="zh-CN" altLang="en-US" sz="2800" dirty="0"/>
                                <m:t> </m:t>
                              </m:r>
                            </m:e>
                          </m:d>
                        </m:e>
                        <m:sub>
                          <m:r>
                            <a:rPr lang="en-US" altLang="zh-CN" sz="2800" b="0" i="1" dirty="0" smtClean="0">
                              <a:latin typeface="Cambria Math"/>
                            </a:rPr>
                            <m:t>2</m:t>
                          </m:r>
                        </m:sub>
                      </m:sSub>
                      <m:r>
                        <a:rPr lang="en-US" altLang="zh-CN" sz="2800" b="0" i="1" smtClean="0">
                          <a:latin typeface="Cambria Math"/>
                        </a:rPr>
                        <m:t>=</m:t>
                      </m:r>
                      <m:sSub>
                        <m:sSubPr>
                          <m:ctrlPr>
                            <a:rPr lang="en-US" altLang="zh-CN" sz="2800" i="1">
                              <a:latin typeface="Cambria Math" panose="02040503050406030204" pitchFamily="18" charset="0"/>
                            </a:rPr>
                          </m:ctrlPr>
                        </m:sSubPr>
                        <m:e>
                          <m:d>
                            <m:dPr>
                              <m:ctrlPr>
                                <a:rPr lang="en-US" altLang="zh-CN" sz="2800" i="1">
                                  <a:latin typeface="Cambria Math" panose="02040503050406030204" pitchFamily="18" charset="0"/>
                                </a:rPr>
                              </m:ctrlPr>
                            </m:dPr>
                            <m:e>
                              <m:r>
                                <m:rPr>
                                  <m:nor/>
                                </m:rPr>
                                <a:rPr lang="en-US" altLang="zh-CN" sz="2800" dirty="0"/>
                                <m:t>237.</m:t>
                              </m:r>
                              <m:r>
                                <m:rPr>
                                  <m:nor/>
                                </m:rPr>
                                <a:rPr lang="en-US" altLang="zh-CN" sz="2800" b="0" i="0" dirty="0" smtClean="0"/>
                                <m:t>6</m:t>
                              </m:r>
                              <m:r>
                                <m:rPr>
                                  <m:nor/>
                                </m:rPr>
                                <a:rPr lang="en-US" altLang="zh-CN" sz="2800" dirty="0"/>
                                <m:t>25</m:t>
                              </m:r>
                              <m:r>
                                <m:rPr>
                                  <m:nor/>
                                </m:rPr>
                                <a:rPr lang="zh-CN" altLang="en-US" sz="2800" dirty="0"/>
                                <m:t> </m:t>
                              </m:r>
                            </m:e>
                          </m:d>
                        </m:e>
                        <m:sub>
                          <m:r>
                            <a:rPr lang="en-US" altLang="zh-CN" sz="2800" i="1">
                              <a:latin typeface="Cambria Math"/>
                            </a:rPr>
                            <m:t>10</m:t>
                          </m:r>
                        </m:sub>
                      </m:sSub>
                    </m:oMath>
                  </m:oMathPara>
                </a14:m>
                <a:endParaRPr lang="zh-CN" altLang="en-US" sz="2800" dirty="0"/>
              </a:p>
            </p:txBody>
          </p:sp>
        </mc:Choice>
        <mc:Fallback xmlns="">
          <p:sp>
            <p:nvSpPr>
              <p:cNvPr id="5" name="内容占位符 2"/>
              <p:cNvSpPr txBox="1">
                <a:spLocks noRot="1" noChangeAspect="1" noMove="1" noResize="1" noEditPoints="1" noAdjustHandles="1" noChangeArrowheads="1" noChangeShapeType="1" noTextEdit="1"/>
              </p:cNvSpPr>
              <p:nvPr/>
            </p:nvSpPr>
            <p:spPr>
              <a:xfrm>
                <a:off x="3942148" y="1097851"/>
                <a:ext cx="4608512" cy="576063"/>
              </a:xfrm>
              <a:prstGeom prst="rect">
                <a:avLst/>
              </a:prstGeom>
              <a:blipFill rotWithShape="1">
                <a:blip r:embed="rId3"/>
                <a:stretch>
                  <a:fillRect/>
                </a:stretch>
              </a:blipFill>
            </p:spPr>
            <p:txBody>
              <a:bodyPr/>
              <a:lstStyle/>
              <a:p>
                <a:r>
                  <a:rPr lang="zh-CN" altLang="en-US">
                    <a:noFill/>
                  </a:rPr>
                  <a:t> </a:t>
                </a:r>
              </a:p>
            </p:txBody>
          </p:sp>
        </mc:Fallback>
      </mc:AlternateContent>
      <p:grpSp>
        <p:nvGrpSpPr>
          <p:cNvPr id="8" name="组合 7"/>
          <p:cNvGrpSpPr/>
          <p:nvPr/>
        </p:nvGrpSpPr>
        <p:grpSpPr>
          <a:xfrm>
            <a:off x="539552" y="2420888"/>
            <a:ext cx="8064896" cy="4176463"/>
            <a:chOff x="539552" y="2420888"/>
            <a:chExt cx="8064896" cy="4176463"/>
          </a:xfrm>
        </p:grpSpPr>
        <p:sp>
          <p:nvSpPr>
            <p:cNvPr id="6" name="TextBox 5"/>
            <p:cNvSpPr txBox="1"/>
            <p:nvPr/>
          </p:nvSpPr>
          <p:spPr>
            <a:xfrm>
              <a:off x="899592" y="2420888"/>
              <a:ext cx="2411238" cy="461665"/>
            </a:xfrm>
            <a:prstGeom prst="rect">
              <a:avLst/>
            </a:prstGeom>
            <a:noFill/>
          </p:spPr>
          <p:txBody>
            <a:bodyPr wrap="none" rtlCol="0">
              <a:spAutoFit/>
            </a:bodyPr>
            <a:lstStyle/>
            <a:p>
              <a:pPr marL="444500" indent="-444500">
                <a:buSzPct val="100000"/>
                <a:buFont typeface="+mj-lt"/>
                <a:buAutoNum type="alphaLcParenR"/>
              </a:pPr>
              <a:r>
                <a:rPr lang="zh-CN" altLang="en-US" sz="2400" b="1" dirty="0" smtClean="0">
                  <a:latin typeface="楷体" pitchFamily="49" charset="-122"/>
                  <a:ea typeface="楷体" pitchFamily="49" charset="-122"/>
                </a:rPr>
                <a:t>整数</a:t>
              </a:r>
              <a:r>
                <a:rPr lang="zh-CN" altLang="en-US" sz="2400" dirty="0" smtClean="0">
                  <a:latin typeface="楷体" pitchFamily="49" charset="-122"/>
                  <a:ea typeface="楷体" pitchFamily="49" charset="-122"/>
                </a:rPr>
                <a:t>除</a:t>
              </a:r>
              <a:r>
                <a:rPr lang="en-US" altLang="zh-CN" sz="2400" dirty="0" smtClean="0">
                  <a:latin typeface="楷体" pitchFamily="49" charset="-122"/>
                  <a:ea typeface="楷体" pitchFamily="49" charset="-122"/>
                </a:rPr>
                <a:t>2</a:t>
              </a:r>
              <a:r>
                <a:rPr lang="zh-CN" altLang="en-US" sz="2400" dirty="0" smtClean="0">
                  <a:latin typeface="楷体" pitchFamily="49" charset="-122"/>
                  <a:ea typeface="楷体" pitchFamily="49" charset="-122"/>
                </a:rPr>
                <a:t>取余</a:t>
              </a:r>
              <a:endParaRPr lang="zh-CN" altLang="en-US" sz="2400" dirty="0">
                <a:latin typeface="楷体" pitchFamily="49" charset="-122"/>
                <a:ea typeface="楷体" pitchFamily="49" charset="-122"/>
              </a:endParaRPr>
            </a:p>
          </p:txBody>
        </p:sp>
        <p:sp>
          <p:nvSpPr>
            <p:cNvPr id="7" name="TextBox 6"/>
            <p:cNvSpPr txBox="1"/>
            <p:nvPr/>
          </p:nvSpPr>
          <p:spPr>
            <a:xfrm>
              <a:off x="4897194" y="2420888"/>
              <a:ext cx="2339102" cy="461665"/>
            </a:xfrm>
            <a:prstGeom prst="rect">
              <a:avLst/>
            </a:prstGeom>
            <a:noFill/>
          </p:spPr>
          <p:txBody>
            <a:bodyPr wrap="none" rtlCol="0">
              <a:spAutoFit/>
            </a:bodyPr>
            <a:lstStyle/>
            <a:p>
              <a:pPr marL="457200" indent="-457200">
                <a:buSzPct val="100000"/>
                <a:buFont typeface="+mj-lt"/>
                <a:buAutoNum type="alphaLcParenR" startAt="2"/>
              </a:pPr>
              <a:r>
                <a:rPr lang="zh-CN" altLang="en-US" sz="2400" b="1" dirty="0" smtClean="0">
                  <a:latin typeface="楷体" pitchFamily="49" charset="-122"/>
                  <a:ea typeface="楷体" pitchFamily="49" charset="-122"/>
                </a:rPr>
                <a:t>小数</a:t>
              </a:r>
              <a:r>
                <a:rPr lang="zh-CN" altLang="en-US" sz="2400" dirty="0" smtClean="0">
                  <a:latin typeface="楷体" pitchFamily="49" charset="-122"/>
                  <a:ea typeface="楷体" pitchFamily="49" charset="-122"/>
                </a:rPr>
                <a:t>乘</a:t>
              </a:r>
              <a:r>
                <a:rPr lang="en-US" altLang="zh-CN" sz="2400" dirty="0" smtClean="0">
                  <a:latin typeface="楷体" pitchFamily="49" charset="-122"/>
                  <a:ea typeface="楷体" pitchFamily="49" charset="-122"/>
                </a:rPr>
                <a:t>2</a:t>
              </a:r>
              <a:r>
                <a:rPr lang="zh-CN" altLang="en-US" sz="2400" dirty="0" smtClean="0">
                  <a:latin typeface="楷体" pitchFamily="49" charset="-122"/>
                  <a:ea typeface="楷体" pitchFamily="49" charset="-122"/>
                </a:rPr>
                <a:t>取整</a:t>
              </a:r>
              <a:endParaRPr lang="zh-CN" altLang="en-US" sz="2400" dirty="0">
                <a:latin typeface="楷体" pitchFamily="49" charset="-122"/>
                <a:ea typeface="楷体" pitchFamily="49" charset="-122"/>
              </a:endParaRPr>
            </a:p>
          </p:txBody>
        </p:sp>
        <p:pic>
          <p:nvPicPr>
            <p:cNvPr id="137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2915138"/>
              <a:ext cx="2432079" cy="368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722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5658" y="3092669"/>
              <a:ext cx="1788790" cy="3327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 name="灯片编号占位符 9"/>
          <p:cNvSpPr>
            <a:spLocks noGrp="1"/>
          </p:cNvSpPr>
          <p:nvPr>
            <p:ph type="sldNum" sz="quarter" idx="12"/>
          </p:nvPr>
        </p:nvSpPr>
        <p:spPr/>
        <p:txBody>
          <a:bodyPr/>
          <a:lstStyle/>
          <a:p>
            <a:pPr>
              <a:defRPr/>
            </a:pPr>
            <a:fld id="{AB5F70D7-AEFC-45B0-A8AE-B3775A81AC94}" type="slidenum">
              <a:rPr lang="en-US" altLang="zh-CN" smtClean="0"/>
              <a:pPr>
                <a:defRPr/>
              </a:pPr>
              <a:t>29</a:t>
            </a:fld>
            <a:endParaRPr lang="en-US" altLang="zh-CN" dirty="0"/>
          </a:p>
        </p:txBody>
      </p:sp>
    </p:spTree>
    <p:extLst>
      <p:ext uri="{BB962C8B-B14F-4D97-AF65-F5344CB8AC3E}">
        <p14:creationId xmlns:p14="http://schemas.microsoft.com/office/powerpoint/2010/main" val="4192603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3568" y="44625"/>
            <a:ext cx="7772400" cy="1152127"/>
          </a:xfrm>
        </p:spPr>
        <p:txBody>
          <a:bodyPr>
            <a:normAutofit/>
          </a:bodyPr>
          <a:lstStyle/>
          <a:p>
            <a:r>
              <a:rPr lang="zh-CN" altLang="en-US" b="1" spc="600" dirty="0" smtClean="0"/>
              <a:t>参考书目</a:t>
            </a:r>
            <a:endParaRPr lang="zh-CN" altLang="en-US" sz="3100" spc="300" dirty="0"/>
          </a:p>
        </p:txBody>
      </p:sp>
      <p:sp>
        <p:nvSpPr>
          <p:cNvPr id="5" name="Rectangle 2"/>
          <p:cNvSpPr>
            <a:spLocks noChangeArrowheads="1"/>
          </p:cNvSpPr>
          <p:nvPr/>
        </p:nvSpPr>
        <p:spPr bwMode="auto">
          <a:xfrm>
            <a:off x="152400" y="15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8547" tIns="0" rIns="0" bIns="0" numCol="1" anchor="ctr" anchorCtr="0" compatLnSpc="1">
            <a:prstTxWarp prst="textNoShape">
              <a:avLst/>
            </a:prstTxWarp>
            <a:spAutoFit/>
          </a:bodyPr>
          <a:lstStyle/>
          <a:p>
            <a:endParaRPr lang="zh-CN" altLang="en-US"/>
          </a:p>
        </p:txBody>
      </p:sp>
      <p:sp>
        <p:nvSpPr>
          <p:cNvPr id="6" name="矩形 5"/>
          <p:cNvSpPr/>
          <p:nvPr/>
        </p:nvSpPr>
        <p:spPr>
          <a:xfrm>
            <a:off x="1625170" y="1196752"/>
            <a:ext cx="3882934" cy="2169825"/>
          </a:xfrm>
          <a:prstGeom prst="rect">
            <a:avLst/>
          </a:prstGeom>
        </p:spPr>
        <p:txBody>
          <a:bodyPr wrap="square">
            <a:spAutoFit/>
          </a:bodyPr>
          <a:lstStyle/>
          <a:p>
            <a:pPr>
              <a:lnSpc>
                <a:spcPct val="150000"/>
              </a:lnSpc>
            </a:pPr>
            <a:r>
              <a:rPr lang="zh-CN" altLang="en-US" dirty="0"/>
              <a:t>教材：</a:t>
            </a:r>
            <a:r>
              <a:rPr lang="en-US" altLang="zh-CN" dirty="0"/>
              <a:t>《</a:t>
            </a:r>
            <a:r>
              <a:rPr lang="zh-CN" altLang="en-US" b="1" dirty="0">
                <a:hlinkClick r:id="rId3"/>
              </a:rPr>
              <a:t>数字设计（第四版）</a:t>
            </a:r>
            <a:r>
              <a:rPr lang="en-US" altLang="zh-CN" dirty="0"/>
              <a:t>》</a:t>
            </a:r>
            <a:endParaRPr lang="zh-CN" altLang="en-US" dirty="0"/>
          </a:p>
          <a:p>
            <a:pPr>
              <a:lnSpc>
                <a:spcPct val="150000"/>
              </a:lnSpc>
            </a:pPr>
            <a:r>
              <a:rPr lang="zh-CN" altLang="en-US" dirty="0"/>
              <a:t>作者</a:t>
            </a:r>
            <a:r>
              <a:rPr lang="zh-CN" altLang="en-US" dirty="0" smtClean="0"/>
              <a:t>：</a:t>
            </a:r>
            <a:r>
              <a:rPr lang="en-US" altLang="zh-CN" dirty="0">
                <a:hlinkClick r:id="rId4"/>
              </a:rPr>
              <a:t>M. Morris </a:t>
            </a:r>
            <a:r>
              <a:rPr lang="en-US" altLang="zh-CN" dirty="0" smtClean="0">
                <a:hlinkClick r:id="rId4"/>
              </a:rPr>
              <a:t>Mano</a:t>
            </a:r>
            <a:r>
              <a:rPr lang="zh-CN" altLang="en-US" dirty="0" smtClean="0"/>
              <a:t>，</a:t>
            </a:r>
            <a:r>
              <a:rPr lang="zh-CN" altLang="en-US" dirty="0"/>
              <a:t>徐志</a:t>
            </a:r>
            <a:r>
              <a:rPr lang="zh-CN" altLang="en-US" dirty="0" smtClean="0"/>
              <a:t>军 译</a:t>
            </a:r>
            <a:endParaRPr lang="zh-CN" altLang="en-US" dirty="0"/>
          </a:p>
          <a:p>
            <a:pPr>
              <a:lnSpc>
                <a:spcPct val="150000"/>
              </a:lnSpc>
            </a:pPr>
            <a:r>
              <a:rPr lang="zh-CN" altLang="en-US" dirty="0"/>
              <a:t>出版社：电子工业出版社</a:t>
            </a:r>
          </a:p>
          <a:p>
            <a:pPr>
              <a:lnSpc>
                <a:spcPct val="150000"/>
              </a:lnSpc>
            </a:pPr>
            <a:r>
              <a:rPr lang="zh-CN" altLang="en-US" dirty="0"/>
              <a:t>出版时间：</a:t>
            </a:r>
            <a:r>
              <a:rPr lang="en-US" altLang="zh-CN" dirty="0"/>
              <a:t>2010-2-1</a:t>
            </a:r>
            <a:r>
              <a:rPr lang="zh-CN" altLang="en-US" dirty="0"/>
              <a:t>，页数：</a:t>
            </a:r>
            <a:r>
              <a:rPr lang="en-US" altLang="zh-CN" dirty="0" smtClean="0"/>
              <a:t>433</a:t>
            </a:r>
            <a:endParaRPr lang="zh-CN" altLang="en-US" dirty="0"/>
          </a:p>
          <a:p>
            <a:pPr>
              <a:lnSpc>
                <a:spcPct val="150000"/>
              </a:lnSpc>
            </a:pPr>
            <a:r>
              <a:rPr lang="en-US" altLang="zh-CN" dirty="0"/>
              <a:t>I S B N</a:t>
            </a:r>
            <a:r>
              <a:rPr lang="zh-CN" altLang="en-US" dirty="0"/>
              <a:t>：</a:t>
            </a:r>
            <a:r>
              <a:rPr lang="en-US" altLang="zh-CN" dirty="0"/>
              <a:t>9787121102608</a:t>
            </a:r>
            <a:endParaRPr lang="zh-CN" altLang="en-US" dirty="0"/>
          </a:p>
        </p:txBody>
      </p:sp>
      <p:pic>
        <p:nvPicPr>
          <p:cNvPr id="205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7018" y="1364540"/>
            <a:ext cx="1297150"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520" y="3717032"/>
            <a:ext cx="1308146"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1625170" y="3491423"/>
            <a:ext cx="3954942" cy="2169825"/>
          </a:xfrm>
          <a:prstGeom prst="rect">
            <a:avLst/>
          </a:prstGeom>
        </p:spPr>
        <p:txBody>
          <a:bodyPr wrap="square">
            <a:spAutoFit/>
          </a:bodyPr>
          <a:lstStyle/>
          <a:p>
            <a:pPr>
              <a:lnSpc>
                <a:spcPct val="150000"/>
              </a:lnSpc>
            </a:pPr>
            <a:r>
              <a:rPr lang="en-US" altLang="zh-CN" b="1" dirty="0" smtClean="0">
                <a:hlinkClick r:id="rId7"/>
              </a:rPr>
              <a:t>Digital Design</a:t>
            </a:r>
            <a:r>
              <a:rPr lang="en-US" altLang="zh-CN" dirty="0" smtClean="0"/>
              <a:t> 5 edition </a:t>
            </a:r>
            <a:endParaRPr lang="en-US" altLang="zh-CN" b="1" dirty="0" smtClean="0"/>
          </a:p>
          <a:p>
            <a:pPr>
              <a:lnSpc>
                <a:spcPct val="150000"/>
              </a:lnSpc>
            </a:pPr>
            <a:r>
              <a:rPr lang="en-US" altLang="zh-CN" b="1" dirty="0" smtClean="0"/>
              <a:t>Hardcover</a:t>
            </a:r>
            <a:r>
              <a:rPr lang="en-US" altLang="zh-CN" b="1" dirty="0"/>
              <a:t>:</a:t>
            </a:r>
            <a:r>
              <a:rPr lang="en-US" altLang="zh-CN" dirty="0"/>
              <a:t> 576 pages </a:t>
            </a:r>
          </a:p>
          <a:p>
            <a:pPr>
              <a:lnSpc>
                <a:spcPct val="150000"/>
              </a:lnSpc>
            </a:pPr>
            <a:r>
              <a:rPr lang="en-US" altLang="zh-CN" b="1" dirty="0"/>
              <a:t>Publisher:</a:t>
            </a:r>
            <a:r>
              <a:rPr lang="en-US" altLang="zh-CN" dirty="0"/>
              <a:t> Prentice Hall; </a:t>
            </a:r>
            <a:r>
              <a:rPr lang="en-US" altLang="zh-CN" dirty="0" smtClean="0"/>
              <a:t>(Jan. 12,2012</a:t>
            </a:r>
            <a:r>
              <a:rPr lang="en-US" altLang="zh-CN" dirty="0"/>
              <a:t>) </a:t>
            </a:r>
          </a:p>
          <a:p>
            <a:pPr>
              <a:lnSpc>
                <a:spcPct val="150000"/>
              </a:lnSpc>
            </a:pPr>
            <a:r>
              <a:rPr lang="en-US" altLang="zh-CN" b="1" dirty="0"/>
              <a:t>Language:</a:t>
            </a:r>
            <a:r>
              <a:rPr lang="en-US" altLang="zh-CN" dirty="0"/>
              <a:t> English </a:t>
            </a:r>
          </a:p>
          <a:p>
            <a:pPr>
              <a:lnSpc>
                <a:spcPct val="150000"/>
              </a:lnSpc>
            </a:pPr>
            <a:r>
              <a:rPr lang="en-US" altLang="zh-CN" b="1" dirty="0"/>
              <a:t>ISBN-10:</a:t>
            </a:r>
            <a:r>
              <a:rPr lang="en-US" altLang="zh-CN" dirty="0"/>
              <a:t> 0132774208 </a:t>
            </a:r>
          </a:p>
        </p:txBody>
      </p:sp>
      <p:pic>
        <p:nvPicPr>
          <p:cNvPr id="2057"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27886" y="1196752"/>
            <a:ext cx="1300302" cy="1799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5436096" y="3108396"/>
            <a:ext cx="3672407" cy="369332"/>
          </a:xfrm>
          <a:prstGeom prst="rect">
            <a:avLst/>
          </a:prstGeom>
        </p:spPr>
        <p:txBody>
          <a:bodyPr wrap="square">
            <a:spAutoFit/>
          </a:bodyPr>
          <a:lstStyle/>
          <a:p>
            <a:pPr algn="ctr"/>
            <a:r>
              <a:rPr lang="zh-CN" altLang="en-US" dirty="0" smtClean="0"/>
              <a:t>阎石</a:t>
            </a:r>
            <a:r>
              <a:rPr lang="zh-CN" altLang="en-US" dirty="0"/>
              <a:t>，清华，高等教育</a:t>
            </a:r>
            <a:r>
              <a:rPr lang="zh-CN" altLang="en-US" dirty="0" smtClean="0"/>
              <a:t>出版社 </a:t>
            </a:r>
            <a:endParaRPr lang="zh-CN" altLang="en-US" dirty="0"/>
          </a:p>
        </p:txBody>
      </p:sp>
      <p:pic>
        <p:nvPicPr>
          <p:cNvPr id="2058"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55382" y="3694905"/>
            <a:ext cx="1315018" cy="1794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5652120" y="5493952"/>
            <a:ext cx="3528392" cy="369332"/>
          </a:xfrm>
          <a:prstGeom prst="rect">
            <a:avLst/>
          </a:prstGeom>
        </p:spPr>
        <p:txBody>
          <a:bodyPr wrap="square">
            <a:spAutoFit/>
          </a:bodyPr>
          <a:lstStyle/>
          <a:p>
            <a:pPr algn="ctr"/>
            <a:r>
              <a:rPr lang="zh-CN" altLang="en-US" dirty="0" smtClean="0"/>
              <a:t>陈光梦，复旦出版社，</a:t>
            </a:r>
            <a:r>
              <a:rPr lang="en-US" altLang="zh-CN" dirty="0" smtClean="0"/>
              <a:t>3</a:t>
            </a:r>
            <a:r>
              <a:rPr lang="en-US" altLang="zh-CN" baseline="30000" dirty="0" smtClean="0"/>
              <a:t>rd</a:t>
            </a:r>
            <a:r>
              <a:rPr lang="zh-CN" altLang="en-US" dirty="0" smtClean="0"/>
              <a:t>，</a:t>
            </a:r>
            <a:r>
              <a:rPr lang="en-US" altLang="zh-CN" dirty="0" smtClean="0"/>
              <a:t>2012</a:t>
            </a:r>
            <a:endParaRPr lang="zh-CN" altLang="en-US" dirty="0"/>
          </a:p>
        </p:txBody>
      </p:sp>
      <p:sp>
        <p:nvSpPr>
          <p:cNvPr id="16" name="TextBox 15"/>
          <p:cNvSpPr txBox="1"/>
          <p:nvPr/>
        </p:nvSpPr>
        <p:spPr>
          <a:xfrm>
            <a:off x="179512" y="5805264"/>
            <a:ext cx="5040560"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nSpc>
                <a:spcPct val="150000"/>
              </a:lnSpc>
            </a:pPr>
            <a:r>
              <a:rPr lang="zh-CN" altLang="en-US" dirty="0" smtClean="0"/>
              <a:t>前期课程：</a:t>
            </a:r>
            <a:r>
              <a:rPr lang="zh-CN" altLang="en-US" b="1" dirty="0" smtClean="0"/>
              <a:t>电子学基础</a:t>
            </a:r>
            <a:r>
              <a:rPr lang="en-US" altLang="zh-CN" dirty="0" smtClean="0"/>
              <a:t>(</a:t>
            </a:r>
            <a:r>
              <a:rPr lang="zh-CN" altLang="en-US" dirty="0" smtClean="0"/>
              <a:t>模拟</a:t>
            </a:r>
            <a:r>
              <a:rPr lang="en-US" altLang="zh-CN" dirty="0" smtClean="0"/>
              <a:t>)</a:t>
            </a:r>
          </a:p>
          <a:p>
            <a:pPr>
              <a:lnSpc>
                <a:spcPct val="150000"/>
              </a:lnSpc>
            </a:pPr>
            <a:r>
              <a:rPr lang="zh-CN" altLang="en-US" dirty="0" smtClean="0"/>
              <a:t>后续课程：</a:t>
            </a:r>
            <a:r>
              <a:rPr lang="zh-CN" altLang="en-US" b="1" dirty="0" smtClean="0"/>
              <a:t>计算机组成原理</a:t>
            </a:r>
            <a:r>
              <a:rPr lang="zh-CN" altLang="en-US" dirty="0" smtClean="0"/>
              <a:t>、</a:t>
            </a:r>
            <a:r>
              <a:rPr lang="zh-CN" altLang="en-US" b="1" dirty="0" smtClean="0"/>
              <a:t>计算机体系结构</a:t>
            </a:r>
            <a:endParaRPr lang="zh-CN" altLang="en-US" b="1" dirty="0"/>
          </a:p>
        </p:txBody>
      </p:sp>
      <p:pic>
        <p:nvPicPr>
          <p:cNvPr id="3" name="图片 2"/>
          <p:cNvPicPr>
            <a:picLocks noChangeAspect="1"/>
          </p:cNvPicPr>
          <p:nvPr/>
        </p:nvPicPr>
        <p:blipFill rotWithShape="1">
          <a:blip r:embed="rId10"/>
          <a:srcRect l="29328" t="24453" r="42913" b="15938"/>
          <a:stretch/>
        </p:blipFill>
        <p:spPr>
          <a:xfrm>
            <a:off x="7452319" y="3689547"/>
            <a:ext cx="1343007" cy="1800200"/>
          </a:xfrm>
          <a:prstGeom prst="rect">
            <a:avLst/>
          </a:prstGeom>
        </p:spPr>
      </p:pic>
      <p:sp>
        <p:nvSpPr>
          <p:cNvPr id="4" name="矩形 3"/>
          <p:cNvSpPr/>
          <p:nvPr/>
        </p:nvSpPr>
        <p:spPr>
          <a:xfrm>
            <a:off x="8050882" y="2345756"/>
            <a:ext cx="877163" cy="646331"/>
          </a:xfrm>
          <a:prstGeom prst="rect">
            <a:avLst/>
          </a:prstGeom>
        </p:spPr>
        <p:txBody>
          <a:bodyPr wrap="none">
            <a:spAutoFit/>
          </a:bodyPr>
          <a:lstStyle/>
          <a:p>
            <a:pPr algn="ctr"/>
            <a:r>
              <a:rPr lang="en-US" altLang="zh-CN" dirty="0" smtClean="0"/>
              <a:t>2011</a:t>
            </a:r>
          </a:p>
          <a:p>
            <a:pPr algn="ctr"/>
            <a:r>
              <a:rPr lang="zh-CN" altLang="en-US" dirty="0"/>
              <a:t>第五版</a:t>
            </a:r>
          </a:p>
        </p:txBody>
      </p:sp>
    </p:spTree>
    <p:extLst>
      <p:ext uri="{BB962C8B-B14F-4D97-AF65-F5344CB8AC3E}">
        <p14:creationId xmlns:p14="http://schemas.microsoft.com/office/powerpoint/2010/main" val="329742363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915138"/>
            <a:ext cx="2432079" cy="368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noAutofit/>
          </a:bodyPr>
          <a:lstStyle/>
          <a:p>
            <a:r>
              <a:rPr lang="en-US" altLang="zh-CN" sz="3200" dirty="0" smtClean="0"/>
              <a:t>1.3</a:t>
            </a:r>
            <a:r>
              <a:rPr lang="en-US" altLang="zh-CN" sz="3200" b="1" dirty="0" smtClean="0"/>
              <a:t> Number Base Conversions	</a:t>
            </a:r>
            <a:r>
              <a:rPr lang="zh-CN" altLang="en-US" sz="3200" b="1" dirty="0" smtClean="0"/>
              <a:t>数制的转换</a:t>
            </a:r>
            <a:endParaRPr lang="zh-CN" altLang="en-US" sz="3200" dirty="0"/>
          </a:p>
        </p:txBody>
      </p:sp>
      <p:sp>
        <p:nvSpPr>
          <p:cNvPr id="3" name="内容占位符 2"/>
          <p:cNvSpPr>
            <a:spLocks noGrp="1"/>
          </p:cNvSpPr>
          <p:nvPr>
            <p:ph idx="1"/>
          </p:nvPr>
        </p:nvSpPr>
        <p:spPr>
          <a:xfrm>
            <a:off x="457200" y="1052736"/>
            <a:ext cx="3466728" cy="1152127"/>
          </a:xfrm>
        </p:spPr>
        <p:txBody>
          <a:bodyPr>
            <a:normAutofit/>
          </a:bodyPr>
          <a:lstStyle/>
          <a:p>
            <a:pPr>
              <a:buFont typeface="Wingdings" pitchFamily="2" charset="2"/>
              <a:buChar char="ü"/>
            </a:pPr>
            <a:r>
              <a:rPr lang="zh-CN" altLang="en-US" sz="2800" dirty="0" smtClean="0"/>
              <a:t>二进制 </a:t>
            </a:r>
            <a:r>
              <a:rPr lang="zh-CN" altLang="en-US" sz="2800" dirty="0" smtClean="0">
                <a:latin typeface="楷体" pitchFamily="49" charset="-122"/>
                <a:ea typeface="楷体" pitchFamily="49" charset="-122"/>
              </a:rPr>
              <a:t>→</a:t>
            </a:r>
            <a:r>
              <a:rPr lang="zh-CN" altLang="en-US" sz="2800" dirty="0" smtClean="0"/>
              <a:t> 十进制</a:t>
            </a:r>
            <a:endParaRPr lang="en-US" altLang="zh-CN" sz="2800" dirty="0" smtClean="0"/>
          </a:p>
          <a:p>
            <a:pPr>
              <a:buFont typeface="Wingdings" pitchFamily="2" charset="2"/>
              <a:buChar char="ü"/>
            </a:pPr>
            <a:r>
              <a:rPr lang="zh-CN" altLang="en-US" sz="2800" dirty="0" smtClean="0"/>
              <a:t>十进制 </a:t>
            </a:r>
            <a:r>
              <a:rPr lang="zh-CN" altLang="en-US" sz="2800" dirty="0" smtClean="0">
                <a:latin typeface="楷体" pitchFamily="49" charset="-122"/>
                <a:ea typeface="楷体" pitchFamily="49" charset="-122"/>
              </a:rPr>
              <a:t>→</a:t>
            </a:r>
            <a:r>
              <a:rPr lang="zh-CN" altLang="en-US" sz="2800" dirty="0" smtClean="0"/>
              <a:t> 二进制</a:t>
            </a:r>
            <a:endParaRPr lang="zh-CN" altLang="en-US" sz="2800" dirty="0"/>
          </a:p>
        </p:txBody>
      </p:sp>
      <mc:AlternateContent xmlns:mc="http://schemas.openxmlformats.org/markup-compatibility/2006" xmlns:a14="http://schemas.microsoft.com/office/drawing/2010/main">
        <mc:Choice Requires="a14">
          <p:sp>
            <p:nvSpPr>
              <p:cNvPr id="4" name="内容占位符 2"/>
              <p:cNvSpPr txBox="1">
                <a:spLocks/>
              </p:cNvSpPr>
              <p:nvPr/>
            </p:nvSpPr>
            <p:spPr>
              <a:xfrm>
                <a:off x="3995936" y="1583686"/>
                <a:ext cx="4608512" cy="576063"/>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SzPct val="100000"/>
                  <a:buNone/>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d>
                            <m:dPr>
                              <m:ctrlPr>
                                <a:rPr lang="en-US" altLang="zh-CN" sz="2800" i="1" smtClean="0">
                                  <a:latin typeface="Cambria Math" panose="02040503050406030204" pitchFamily="18" charset="0"/>
                                </a:rPr>
                              </m:ctrlPr>
                            </m:dPr>
                            <m:e>
                              <m:r>
                                <m:rPr>
                                  <m:nor/>
                                </m:rPr>
                                <a:rPr lang="en-US" altLang="zh-CN" sz="2800" dirty="0"/>
                                <m:t>237.</m:t>
                              </m:r>
                              <m:r>
                                <m:rPr>
                                  <m:nor/>
                                </m:rPr>
                                <a:rPr lang="en-US" altLang="zh-CN" sz="2800" b="0" i="0" dirty="0" smtClean="0"/>
                                <m:t>6</m:t>
                              </m:r>
                              <m:r>
                                <m:rPr>
                                  <m:nor/>
                                </m:rPr>
                                <a:rPr lang="en-US" altLang="zh-CN" sz="2800" dirty="0"/>
                                <m:t>25</m:t>
                              </m:r>
                              <m:r>
                                <m:rPr>
                                  <m:nor/>
                                </m:rPr>
                                <a:rPr lang="zh-CN" altLang="en-US" sz="2800" dirty="0"/>
                                <m:t> </m:t>
                              </m:r>
                            </m:e>
                          </m:d>
                        </m:e>
                        <m:sub>
                          <m:r>
                            <a:rPr lang="en-US" altLang="zh-CN" sz="2800" b="0" i="1" smtClean="0">
                              <a:latin typeface="Cambria Math"/>
                            </a:rPr>
                            <m:t>10</m:t>
                          </m:r>
                        </m:sub>
                      </m:sSub>
                      <m:r>
                        <a:rPr lang="en-US" altLang="zh-CN" sz="2800" b="0" i="1" smtClean="0">
                          <a:latin typeface="Cambria Math"/>
                        </a:rPr>
                        <m:t>=</m:t>
                      </m:r>
                      <m:sSub>
                        <m:sSubPr>
                          <m:ctrlPr>
                            <a:rPr lang="en-US" altLang="zh-CN" sz="2800" i="1">
                              <a:latin typeface="Cambria Math" panose="02040503050406030204" pitchFamily="18" charset="0"/>
                            </a:rPr>
                          </m:ctrlPr>
                        </m:sSubPr>
                        <m:e>
                          <m:d>
                            <m:dPr>
                              <m:ctrlPr>
                                <a:rPr lang="en-US" altLang="zh-CN" sz="2800" i="1">
                                  <a:latin typeface="Cambria Math" panose="02040503050406030204" pitchFamily="18" charset="0"/>
                                </a:rPr>
                              </m:ctrlPr>
                            </m:dPr>
                            <m:e>
                              <m:r>
                                <m:rPr>
                                  <m:nor/>
                                </m:rPr>
                                <a:rPr lang="en-US" altLang="zh-CN" sz="2800" b="0" i="0" dirty="0" smtClean="0">
                                  <a:solidFill>
                                    <a:srgbClr val="FF0000"/>
                                  </a:solidFill>
                                </a:rPr>
                                <m:t>11101101</m:t>
                              </m:r>
                              <m:r>
                                <m:rPr>
                                  <m:nor/>
                                </m:rPr>
                                <a:rPr lang="en-US" altLang="zh-CN" sz="2800" dirty="0" smtClean="0">
                                  <a:solidFill>
                                    <a:srgbClr val="FF0000"/>
                                  </a:solidFill>
                                </a:rPr>
                                <m:t>.</m:t>
                              </m:r>
                              <m:r>
                                <m:rPr>
                                  <m:nor/>
                                </m:rPr>
                                <a:rPr lang="en-US" altLang="zh-CN" sz="2800" b="0" i="0" dirty="0" smtClean="0">
                                  <a:solidFill>
                                    <a:srgbClr val="FF0000"/>
                                  </a:solidFill>
                                </a:rPr>
                                <m:t>10</m:t>
                              </m:r>
                              <m:r>
                                <m:rPr>
                                  <m:nor/>
                                </m:rPr>
                                <a:rPr lang="en-US" altLang="zh-CN" sz="2800" dirty="0" smtClean="0">
                                  <a:solidFill>
                                    <a:srgbClr val="FF0000"/>
                                  </a:solidFill>
                                </a:rPr>
                                <m:t>1</m:t>
                              </m:r>
                              <m:r>
                                <m:rPr>
                                  <m:nor/>
                                </m:rPr>
                                <a:rPr lang="zh-CN" altLang="en-US" sz="2800" dirty="0" smtClean="0">
                                  <a:solidFill>
                                    <a:srgbClr val="FF0000"/>
                                  </a:solidFill>
                                </a:rPr>
                                <m:t> </m:t>
                              </m:r>
                            </m:e>
                          </m:d>
                        </m:e>
                        <m:sub>
                          <m:r>
                            <a:rPr lang="en-US" altLang="zh-CN" sz="2800" b="0" i="1" dirty="0" smtClean="0">
                              <a:latin typeface="Cambria Math"/>
                            </a:rPr>
                            <m:t>2</m:t>
                          </m:r>
                        </m:sub>
                      </m:sSub>
                    </m:oMath>
                  </m:oMathPara>
                </a14:m>
                <a:endParaRPr lang="zh-CN" altLang="en-US" sz="2800" dirty="0"/>
              </a:p>
            </p:txBody>
          </p:sp>
        </mc:Choice>
        <mc:Fallback xmlns="">
          <p:sp>
            <p:nvSpPr>
              <p:cNvPr id="4" name="内容占位符 2"/>
              <p:cNvSpPr txBox="1">
                <a:spLocks noRot="1" noChangeAspect="1" noMove="1" noResize="1" noEditPoints="1" noAdjustHandles="1" noChangeArrowheads="1" noChangeShapeType="1" noTextEdit="1"/>
              </p:cNvSpPr>
              <p:nvPr/>
            </p:nvSpPr>
            <p:spPr>
              <a:xfrm>
                <a:off x="3995936" y="1583686"/>
                <a:ext cx="4608512" cy="576063"/>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内容占位符 2"/>
              <p:cNvSpPr txBox="1">
                <a:spLocks/>
              </p:cNvSpPr>
              <p:nvPr/>
            </p:nvSpPr>
            <p:spPr>
              <a:xfrm>
                <a:off x="3995936" y="1079630"/>
                <a:ext cx="4608512" cy="576063"/>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SzPct val="100000"/>
                  <a:buNone/>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d>
                            <m:dPr>
                              <m:ctrlPr>
                                <a:rPr lang="en-US" altLang="zh-CN" sz="2800" i="1">
                                  <a:latin typeface="Cambria Math" panose="02040503050406030204" pitchFamily="18" charset="0"/>
                                </a:rPr>
                              </m:ctrlPr>
                            </m:dPr>
                            <m:e>
                              <m:r>
                                <m:rPr>
                                  <m:nor/>
                                </m:rPr>
                                <a:rPr lang="en-US" altLang="zh-CN" sz="2800" b="0" i="0" dirty="0" smtClean="0"/>
                                <m:t>11101101</m:t>
                              </m:r>
                              <m:r>
                                <m:rPr>
                                  <m:nor/>
                                </m:rPr>
                                <a:rPr lang="en-US" altLang="zh-CN" sz="2800" dirty="0"/>
                                <m:t>.</m:t>
                              </m:r>
                              <m:r>
                                <m:rPr>
                                  <m:nor/>
                                </m:rPr>
                                <a:rPr lang="en-US" altLang="zh-CN" sz="2800" b="0" i="0" dirty="0" smtClean="0"/>
                                <m:t>10</m:t>
                              </m:r>
                              <m:r>
                                <m:rPr>
                                  <m:nor/>
                                </m:rPr>
                                <a:rPr lang="en-US" altLang="zh-CN" sz="2800" dirty="0"/>
                                <m:t>1</m:t>
                              </m:r>
                              <m:r>
                                <m:rPr>
                                  <m:nor/>
                                </m:rPr>
                                <a:rPr lang="zh-CN" altLang="en-US" sz="2800" dirty="0"/>
                                <m:t> </m:t>
                              </m:r>
                            </m:e>
                          </m:d>
                        </m:e>
                        <m:sub>
                          <m:r>
                            <a:rPr lang="en-US" altLang="zh-CN" sz="2800" b="0" i="1" dirty="0" smtClean="0">
                              <a:latin typeface="Cambria Math"/>
                            </a:rPr>
                            <m:t>2</m:t>
                          </m:r>
                        </m:sub>
                      </m:sSub>
                      <m:r>
                        <a:rPr lang="en-US" altLang="zh-CN" sz="2800" b="0" i="1" smtClean="0">
                          <a:latin typeface="Cambria Math"/>
                        </a:rPr>
                        <m:t>=</m:t>
                      </m:r>
                      <m:sSub>
                        <m:sSubPr>
                          <m:ctrlPr>
                            <a:rPr lang="en-US" altLang="zh-CN" sz="2800" i="1">
                              <a:latin typeface="Cambria Math" panose="02040503050406030204" pitchFamily="18" charset="0"/>
                            </a:rPr>
                          </m:ctrlPr>
                        </m:sSubPr>
                        <m:e>
                          <m:d>
                            <m:dPr>
                              <m:ctrlPr>
                                <a:rPr lang="en-US" altLang="zh-CN" sz="2800" i="1">
                                  <a:latin typeface="Cambria Math" panose="02040503050406030204" pitchFamily="18" charset="0"/>
                                </a:rPr>
                              </m:ctrlPr>
                            </m:dPr>
                            <m:e>
                              <m:r>
                                <m:rPr>
                                  <m:nor/>
                                </m:rPr>
                                <a:rPr lang="en-US" altLang="zh-CN" sz="2800" dirty="0"/>
                                <m:t>237.</m:t>
                              </m:r>
                              <m:r>
                                <m:rPr>
                                  <m:nor/>
                                </m:rPr>
                                <a:rPr lang="en-US" altLang="zh-CN" sz="2800" b="0" i="0" dirty="0" smtClean="0"/>
                                <m:t>6</m:t>
                              </m:r>
                              <m:r>
                                <m:rPr>
                                  <m:nor/>
                                </m:rPr>
                                <a:rPr lang="en-US" altLang="zh-CN" sz="2800" dirty="0"/>
                                <m:t>25</m:t>
                              </m:r>
                              <m:r>
                                <m:rPr>
                                  <m:nor/>
                                </m:rPr>
                                <a:rPr lang="zh-CN" altLang="en-US" sz="2800" dirty="0"/>
                                <m:t> </m:t>
                              </m:r>
                            </m:e>
                          </m:d>
                        </m:e>
                        <m:sub>
                          <m:r>
                            <a:rPr lang="en-US" altLang="zh-CN" sz="2800" i="1">
                              <a:latin typeface="Cambria Math"/>
                            </a:rPr>
                            <m:t>10</m:t>
                          </m:r>
                        </m:sub>
                      </m:sSub>
                    </m:oMath>
                  </m:oMathPara>
                </a14:m>
                <a:endParaRPr lang="zh-CN" altLang="en-US" sz="2800" dirty="0"/>
              </a:p>
            </p:txBody>
          </p:sp>
        </mc:Choice>
        <mc:Fallback xmlns="">
          <p:sp>
            <p:nvSpPr>
              <p:cNvPr id="5" name="内容占位符 2"/>
              <p:cNvSpPr txBox="1">
                <a:spLocks noRot="1" noChangeAspect="1" noMove="1" noResize="1" noEditPoints="1" noAdjustHandles="1" noChangeArrowheads="1" noChangeShapeType="1" noTextEdit="1"/>
              </p:cNvSpPr>
              <p:nvPr/>
            </p:nvSpPr>
            <p:spPr>
              <a:xfrm>
                <a:off x="3995936" y="1079630"/>
                <a:ext cx="4608512" cy="576063"/>
              </a:xfrm>
              <a:prstGeom prst="rect">
                <a:avLst/>
              </a:prstGeom>
              <a:blipFill rotWithShape="1">
                <a:blip r:embed="rId4"/>
                <a:stretch>
                  <a:fillRect/>
                </a:stretch>
              </a:blipFill>
            </p:spPr>
            <p:txBody>
              <a:bodyPr/>
              <a:lstStyle/>
              <a:p>
                <a:r>
                  <a:rPr lang="zh-CN" altLang="en-US">
                    <a:noFill/>
                  </a:rPr>
                  <a:t> </a:t>
                </a:r>
              </a:p>
            </p:txBody>
          </p:sp>
        </mc:Fallback>
      </mc:AlternateContent>
      <p:sp>
        <p:nvSpPr>
          <p:cNvPr id="6" name="TextBox 5"/>
          <p:cNvSpPr txBox="1"/>
          <p:nvPr/>
        </p:nvSpPr>
        <p:spPr>
          <a:xfrm>
            <a:off x="405956" y="2319263"/>
            <a:ext cx="2411238" cy="461665"/>
          </a:xfrm>
          <a:prstGeom prst="rect">
            <a:avLst/>
          </a:prstGeom>
          <a:noFill/>
        </p:spPr>
        <p:txBody>
          <a:bodyPr wrap="none" rtlCol="0">
            <a:spAutoFit/>
          </a:bodyPr>
          <a:lstStyle/>
          <a:p>
            <a:pPr marL="444500" indent="-444500">
              <a:buSzPct val="100000"/>
              <a:buFont typeface="+mj-lt"/>
              <a:buAutoNum type="alphaLcParenR"/>
            </a:pPr>
            <a:r>
              <a:rPr lang="zh-CN" altLang="en-US" sz="2400" b="1" dirty="0" smtClean="0">
                <a:solidFill>
                  <a:srgbClr val="0070C0"/>
                </a:solidFill>
                <a:latin typeface="楷体" pitchFamily="49" charset="-122"/>
                <a:ea typeface="楷体" pitchFamily="49" charset="-122"/>
              </a:rPr>
              <a:t>整数除</a:t>
            </a:r>
            <a:r>
              <a:rPr lang="en-US" altLang="zh-CN" sz="2400" b="1" dirty="0" smtClean="0">
                <a:solidFill>
                  <a:srgbClr val="0070C0"/>
                </a:solidFill>
                <a:latin typeface="楷体" pitchFamily="49" charset="-122"/>
                <a:ea typeface="楷体" pitchFamily="49" charset="-122"/>
              </a:rPr>
              <a:t>2</a:t>
            </a:r>
            <a:r>
              <a:rPr lang="zh-CN" altLang="en-US" sz="2400" b="1" dirty="0" smtClean="0">
                <a:solidFill>
                  <a:srgbClr val="0070C0"/>
                </a:solidFill>
                <a:latin typeface="楷体" pitchFamily="49" charset="-122"/>
                <a:ea typeface="楷体" pitchFamily="49" charset="-122"/>
              </a:rPr>
              <a:t>取余</a:t>
            </a:r>
            <a:endParaRPr lang="zh-CN" altLang="en-US" sz="2400" b="1" dirty="0">
              <a:solidFill>
                <a:srgbClr val="0070C0"/>
              </a:solidFill>
              <a:latin typeface="楷体" pitchFamily="49" charset="-122"/>
              <a:ea typeface="楷体" pitchFamily="49" charset="-122"/>
            </a:endParaRPr>
          </a:p>
        </p:txBody>
      </p:sp>
      <mc:AlternateContent xmlns:mc="http://schemas.openxmlformats.org/markup-compatibility/2006" xmlns:a14="http://schemas.microsoft.com/office/drawing/2010/main">
        <mc:Choice Requires="a14">
          <p:sp>
            <p:nvSpPr>
              <p:cNvPr id="11" name="内容占位符 2"/>
              <p:cNvSpPr txBox="1">
                <a:spLocks/>
              </p:cNvSpPr>
              <p:nvPr/>
            </p:nvSpPr>
            <p:spPr>
              <a:xfrm>
                <a:off x="3485870" y="2924944"/>
                <a:ext cx="4830546" cy="615143"/>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SzPct val="100000"/>
                  <a:buNone/>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d>
                            <m:dPr>
                              <m:ctrlPr>
                                <a:rPr lang="en-US" altLang="zh-CN" sz="2800" i="1" smtClean="0">
                                  <a:latin typeface="Cambria Math" panose="02040503050406030204" pitchFamily="18" charset="0"/>
                                </a:rPr>
                              </m:ctrlPr>
                            </m:dPr>
                            <m:e>
                              <m:r>
                                <m:rPr>
                                  <m:nor/>
                                </m:rPr>
                                <a:rPr lang="en-US" altLang="zh-CN" sz="2800" dirty="0"/>
                                <m:t>237</m:t>
                              </m:r>
                            </m:e>
                          </m:d>
                        </m:e>
                        <m:sub>
                          <m:r>
                            <a:rPr lang="en-US" altLang="zh-CN" sz="2800" b="0" i="1" smtClean="0">
                              <a:latin typeface="Cambria Math"/>
                            </a:rPr>
                            <m:t>10</m:t>
                          </m:r>
                        </m:sub>
                      </m:sSub>
                      <m:r>
                        <a:rPr lang="en-US" altLang="zh-CN" sz="2800" b="0" i="1" smtClean="0">
                          <a:latin typeface="Cambria Math"/>
                        </a:rPr>
                        <m:t>=</m:t>
                      </m:r>
                      <m:sSub>
                        <m:sSubPr>
                          <m:ctrlPr>
                            <a:rPr lang="en-US" altLang="zh-CN" sz="2800" i="1">
                              <a:latin typeface="Cambria Math" panose="02040503050406030204" pitchFamily="18" charset="0"/>
                            </a:rPr>
                          </m:ctrlPr>
                        </m:sSubPr>
                        <m:e>
                          <m:d>
                            <m:dPr>
                              <m:ctrlPr>
                                <a:rPr lang="en-US" altLang="zh-CN" sz="2800" i="1">
                                  <a:latin typeface="Cambria Math" panose="02040503050406030204" pitchFamily="18" charset="0"/>
                                </a:rPr>
                              </m:ctrlPr>
                            </m:dPr>
                            <m:e>
                              <m:sSub>
                                <m:sSubPr>
                                  <m:ctrlPr>
                                    <a:rPr lang="en-US" altLang="zh-CN" sz="2800" i="1" smtClean="0">
                                      <a:latin typeface="Cambria Math" panose="02040503050406030204" pitchFamily="18" charset="0"/>
                                    </a:rPr>
                                  </m:ctrlPr>
                                </m:sSubPr>
                                <m:e>
                                  <m:r>
                                    <a:rPr lang="en-US" altLang="zh-CN" sz="2800" b="0" i="1" smtClean="0">
                                      <a:latin typeface="Cambria Math"/>
                                    </a:rPr>
                                    <m:t>𝑎</m:t>
                                  </m:r>
                                </m:e>
                                <m:sub>
                                  <m:r>
                                    <a:rPr lang="en-US" altLang="zh-CN" sz="2800" b="0" i="1" smtClean="0">
                                      <a:latin typeface="Cambria Math"/>
                                    </a:rPr>
                                    <m:t>𝑛</m:t>
                                  </m:r>
                                  <m:r>
                                    <a:rPr lang="en-US" altLang="zh-CN" sz="2800" b="0" i="1" smtClean="0">
                                      <a:latin typeface="Cambria Math"/>
                                    </a:rPr>
                                    <m:t>−1</m:t>
                                  </m:r>
                                </m:sub>
                              </m:sSub>
                              <m:sSub>
                                <m:sSubPr>
                                  <m:ctrlPr>
                                    <a:rPr lang="en-US" altLang="zh-CN" sz="2800" i="1">
                                      <a:latin typeface="Cambria Math" panose="02040503050406030204" pitchFamily="18" charset="0"/>
                                    </a:rPr>
                                  </m:ctrlPr>
                                </m:sSubPr>
                                <m:e>
                                  <m:r>
                                    <a:rPr lang="en-US" altLang="zh-CN" sz="2800" i="1">
                                      <a:latin typeface="Cambria Math"/>
                                    </a:rPr>
                                    <m:t>𝑎</m:t>
                                  </m:r>
                                </m:e>
                                <m:sub>
                                  <m:r>
                                    <a:rPr lang="en-US" altLang="zh-CN" sz="2800" i="1">
                                      <a:latin typeface="Cambria Math"/>
                                    </a:rPr>
                                    <m:t>𝑛</m:t>
                                  </m:r>
                                  <m:r>
                                    <a:rPr lang="en-US" altLang="zh-CN" sz="2800" i="1">
                                      <a:latin typeface="Cambria Math"/>
                                    </a:rPr>
                                    <m:t>−2</m:t>
                                  </m:r>
                                </m:sub>
                              </m:sSub>
                              <m:r>
                                <a:rPr lang="en-US" altLang="zh-CN" sz="2800" i="1" smtClean="0">
                                  <a:latin typeface="Cambria Math"/>
                                  <a:ea typeface="Cambria Math"/>
                                </a:rPr>
                                <m:t>⋯</m:t>
                              </m:r>
                              <m:sSub>
                                <m:sSubPr>
                                  <m:ctrlPr>
                                    <a:rPr lang="en-US" altLang="zh-CN" sz="2800" i="1">
                                      <a:latin typeface="Cambria Math" panose="02040503050406030204" pitchFamily="18" charset="0"/>
                                    </a:rPr>
                                  </m:ctrlPr>
                                </m:sSubPr>
                                <m:e>
                                  <m:r>
                                    <a:rPr lang="en-US" altLang="zh-CN" sz="2800" i="1">
                                      <a:latin typeface="Cambria Math"/>
                                    </a:rPr>
                                    <m:t>𝑎</m:t>
                                  </m:r>
                                </m:e>
                                <m:sub>
                                  <m:r>
                                    <a:rPr lang="en-US" altLang="zh-CN" sz="2800" i="1">
                                      <a:latin typeface="Cambria Math"/>
                                    </a:rPr>
                                    <m:t>1</m:t>
                                  </m:r>
                                </m:sub>
                              </m:sSub>
                              <m:sSub>
                                <m:sSubPr>
                                  <m:ctrlPr>
                                    <a:rPr lang="en-US" altLang="zh-CN" sz="2800" i="1">
                                      <a:latin typeface="Cambria Math" panose="02040503050406030204" pitchFamily="18" charset="0"/>
                                    </a:rPr>
                                  </m:ctrlPr>
                                </m:sSubPr>
                                <m:e>
                                  <m:r>
                                    <a:rPr lang="en-US" altLang="zh-CN" sz="2800" i="1">
                                      <a:latin typeface="Cambria Math"/>
                                    </a:rPr>
                                    <m:t>𝑎</m:t>
                                  </m:r>
                                </m:e>
                                <m:sub>
                                  <m:r>
                                    <a:rPr lang="en-US" altLang="zh-CN" sz="2800" b="0" i="1" smtClean="0">
                                      <a:latin typeface="Cambria Math"/>
                                    </a:rPr>
                                    <m:t>0</m:t>
                                  </m:r>
                                </m:sub>
                              </m:sSub>
                            </m:e>
                          </m:d>
                        </m:e>
                        <m:sub>
                          <m:r>
                            <a:rPr lang="en-US" altLang="zh-CN" sz="2800" b="0" i="1" dirty="0" smtClean="0">
                              <a:latin typeface="Cambria Math"/>
                            </a:rPr>
                            <m:t>2</m:t>
                          </m:r>
                        </m:sub>
                      </m:sSub>
                    </m:oMath>
                  </m:oMathPara>
                </a14:m>
                <a:endParaRPr lang="en-US" altLang="zh-CN" sz="2800" dirty="0" smtClean="0"/>
              </a:p>
              <a:p>
                <a:pPr marL="0" indent="0">
                  <a:buSzPct val="100000"/>
                  <a:buNone/>
                </a:pPr>
                <a:endParaRPr lang="zh-CN" altLang="en-US" sz="2800" dirty="0"/>
              </a:p>
            </p:txBody>
          </p:sp>
        </mc:Choice>
        <mc:Fallback xmlns="">
          <p:sp>
            <p:nvSpPr>
              <p:cNvPr id="11" name="内容占位符 2"/>
              <p:cNvSpPr txBox="1">
                <a:spLocks noRot="1" noChangeAspect="1" noMove="1" noResize="1" noEditPoints="1" noAdjustHandles="1" noChangeArrowheads="1" noChangeShapeType="1" noTextEdit="1"/>
              </p:cNvSpPr>
              <p:nvPr/>
            </p:nvSpPr>
            <p:spPr>
              <a:xfrm>
                <a:off x="3485870" y="2924944"/>
                <a:ext cx="4830546" cy="615143"/>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3275856" y="3620343"/>
                <a:ext cx="5868145" cy="384721"/>
              </a:xfrm>
              <a:prstGeom prst="rect">
                <a:avLst/>
              </a:prstGeom>
            </p:spPr>
            <p:txBody>
              <a:bodyPr wrap="square">
                <a:spAutoFit/>
              </a:bodyPr>
              <a:lstStyle/>
              <a:p>
                <a:pPr marL="0" indent="0">
                  <a:buSzPct val="100000"/>
                  <a:buNone/>
                </a:pPr>
                <a14:m>
                  <m:oMathPara xmlns:m="http://schemas.openxmlformats.org/officeDocument/2006/math">
                    <m:oMathParaPr>
                      <m:jc m:val="centerGroup"/>
                    </m:oMathParaPr>
                    <m:oMath xmlns:m="http://schemas.openxmlformats.org/officeDocument/2006/math">
                      <m:r>
                        <a:rPr lang="en-US" altLang="zh-CN" sz="1900" b="0" i="1" smtClean="0">
                          <a:latin typeface="Cambria Math"/>
                        </a:rPr>
                        <m:t>=</m:t>
                      </m:r>
                      <m:sSub>
                        <m:sSubPr>
                          <m:ctrlPr>
                            <a:rPr lang="en-US" altLang="zh-CN" sz="1900" i="1">
                              <a:latin typeface="Cambria Math" panose="02040503050406030204" pitchFamily="18" charset="0"/>
                            </a:rPr>
                          </m:ctrlPr>
                        </m:sSubPr>
                        <m:e>
                          <m:r>
                            <a:rPr lang="en-US" altLang="zh-CN" sz="1900" i="1">
                              <a:latin typeface="Cambria Math"/>
                            </a:rPr>
                            <m:t>𝑎</m:t>
                          </m:r>
                        </m:e>
                        <m:sub>
                          <m:r>
                            <a:rPr lang="en-US" altLang="zh-CN" sz="1900" i="1">
                              <a:latin typeface="Cambria Math"/>
                            </a:rPr>
                            <m:t>𝑛</m:t>
                          </m:r>
                          <m:r>
                            <a:rPr lang="en-US" altLang="zh-CN" sz="1900" i="1">
                              <a:latin typeface="Cambria Math"/>
                            </a:rPr>
                            <m:t>−1</m:t>
                          </m:r>
                        </m:sub>
                      </m:sSub>
                      <m:r>
                        <a:rPr lang="en-US" altLang="zh-CN" sz="1900" i="1">
                          <a:solidFill>
                            <a:schemeClr val="bg1">
                              <a:lumMod val="50000"/>
                            </a:schemeClr>
                          </a:solidFill>
                          <a:latin typeface="Cambria Math"/>
                          <a:ea typeface="Cambria Math"/>
                        </a:rPr>
                        <m:t>×</m:t>
                      </m:r>
                      <m:sSup>
                        <m:sSupPr>
                          <m:ctrlPr>
                            <a:rPr lang="en-US" altLang="zh-CN" sz="1900" i="1">
                              <a:solidFill>
                                <a:schemeClr val="bg1">
                                  <a:lumMod val="50000"/>
                                </a:schemeClr>
                              </a:solidFill>
                              <a:latin typeface="Cambria Math" panose="02040503050406030204" pitchFamily="18" charset="0"/>
                              <a:ea typeface="Cambria Math"/>
                            </a:rPr>
                          </m:ctrlPr>
                        </m:sSupPr>
                        <m:e>
                          <m:r>
                            <a:rPr lang="en-US" altLang="zh-CN" sz="1900" i="1">
                              <a:solidFill>
                                <a:schemeClr val="bg1">
                                  <a:lumMod val="50000"/>
                                </a:schemeClr>
                              </a:solidFill>
                              <a:latin typeface="Cambria Math"/>
                              <a:ea typeface="Cambria Math"/>
                            </a:rPr>
                            <m:t>2</m:t>
                          </m:r>
                        </m:e>
                        <m:sup>
                          <m:r>
                            <a:rPr lang="en-US" altLang="zh-CN" sz="1900" i="1">
                              <a:solidFill>
                                <a:schemeClr val="bg1">
                                  <a:lumMod val="50000"/>
                                </a:schemeClr>
                              </a:solidFill>
                              <a:latin typeface="Cambria Math"/>
                              <a:ea typeface="Cambria Math"/>
                            </a:rPr>
                            <m:t>𝑛</m:t>
                          </m:r>
                          <m:r>
                            <a:rPr lang="en-US" altLang="zh-CN" sz="1900" i="1">
                              <a:solidFill>
                                <a:schemeClr val="bg1">
                                  <a:lumMod val="50000"/>
                                </a:schemeClr>
                              </a:solidFill>
                              <a:latin typeface="Cambria Math"/>
                              <a:ea typeface="Cambria Math"/>
                            </a:rPr>
                            <m:t>−1</m:t>
                          </m:r>
                        </m:sup>
                      </m:sSup>
                      <m:r>
                        <a:rPr lang="en-US" altLang="zh-CN" sz="1900" i="1">
                          <a:latin typeface="Cambria Math"/>
                          <a:ea typeface="Cambria Math"/>
                        </a:rPr>
                        <m:t>+</m:t>
                      </m:r>
                      <m:sSub>
                        <m:sSubPr>
                          <m:ctrlPr>
                            <a:rPr lang="en-US" altLang="zh-CN" sz="1900" i="1">
                              <a:latin typeface="Cambria Math" panose="02040503050406030204" pitchFamily="18" charset="0"/>
                            </a:rPr>
                          </m:ctrlPr>
                        </m:sSubPr>
                        <m:e>
                          <m:r>
                            <a:rPr lang="en-US" altLang="zh-CN" sz="1900" i="1">
                              <a:latin typeface="Cambria Math"/>
                            </a:rPr>
                            <m:t>𝑎</m:t>
                          </m:r>
                        </m:e>
                        <m:sub>
                          <m:r>
                            <a:rPr lang="en-US" altLang="zh-CN" sz="1900" i="1">
                              <a:latin typeface="Cambria Math"/>
                            </a:rPr>
                            <m:t>𝑛</m:t>
                          </m:r>
                          <m:r>
                            <a:rPr lang="en-US" altLang="zh-CN" sz="1900" i="1">
                              <a:latin typeface="Cambria Math"/>
                            </a:rPr>
                            <m:t>−2</m:t>
                          </m:r>
                        </m:sub>
                      </m:sSub>
                      <m:r>
                        <a:rPr lang="en-US" altLang="zh-CN" sz="1900" i="1">
                          <a:solidFill>
                            <a:schemeClr val="bg1">
                              <a:lumMod val="50000"/>
                            </a:schemeClr>
                          </a:solidFill>
                          <a:latin typeface="Cambria Math"/>
                          <a:ea typeface="Cambria Math"/>
                        </a:rPr>
                        <m:t>×</m:t>
                      </m:r>
                      <m:sSup>
                        <m:sSupPr>
                          <m:ctrlPr>
                            <a:rPr lang="en-US" altLang="zh-CN" sz="1900" i="1">
                              <a:solidFill>
                                <a:schemeClr val="bg1">
                                  <a:lumMod val="50000"/>
                                </a:schemeClr>
                              </a:solidFill>
                              <a:latin typeface="Cambria Math" panose="02040503050406030204" pitchFamily="18" charset="0"/>
                              <a:ea typeface="Cambria Math"/>
                            </a:rPr>
                          </m:ctrlPr>
                        </m:sSupPr>
                        <m:e>
                          <m:r>
                            <a:rPr lang="en-US" altLang="zh-CN" sz="1900" i="1">
                              <a:solidFill>
                                <a:schemeClr val="bg1">
                                  <a:lumMod val="50000"/>
                                </a:schemeClr>
                              </a:solidFill>
                              <a:latin typeface="Cambria Math"/>
                              <a:ea typeface="Cambria Math"/>
                            </a:rPr>
                            <m:t>2</m:t>
                          </m:r>
                        </m:e>
                        <m:sup>
                          <m:r>
                            <a:rPr lang="en-US" altLang="zh-CN" sz="1900" i="1">
                              <a:solidFill>
                                <a:schemeClr val="bg1">
                                  <a:lumMod val="50000"/>
                                </a:schemeClr>
                              </a:solidFill>
                              <a:latin typeface="Cambria Math"/>
                              <a:ea typeface="Cambria Math"/>
                            </a:rPr>
                            <m:t>𝑛</m:t>
                          </m:r>
                          <m:r>
                            <a:rPr lang="en-US" altLang="zh-CN" sz="1900" i="1">
                              <a:solidFill>
                                <a:schemeClr val="bg1">
                                  <a:lumMod val="50000"/>
                                </a:schemeClr>
                              </a:solidFill>
                              <a:latin typeface="Cambria Math"/>
                              <a:ea typeface="Cambria Math"/>
                            </a:rPr>
                            <m:t>−2</m:t>
                          </m:r>
                        </m:sup>
                      </m:sSup>
                      <m:r>
                        <a:rPr lang="en-US" altLang="zh-CN" sz="1900" i="1">
                          <a:latin typeface="Cambria Math"/>
                        </a:rPr>
                        <m:t>+</m:t>
                      </m:r>
                      <m:r>
                        <a:rPr lang="en-US" altLang="zh-CN" sz="1900" i="1">
                          <a:latin typeface="Cambria Math"/>
                          <a:ea typeface="Cambria Math"/>
                        </a:rPr>
                        <m:t>⋯+</m:t>
                      </m:r>
                      <m:sSub>
                        <m:sSubPr>
                          <m:ctrlPr>
                            <a:rPr lang="en-US" altLang="zh-CN" sz="1900" i="1">
                              <a:latin typeface="Cambria Math" panose="02040503050406030204" pitchFamily="18" charset="0"/>
                            </a:rPr>
                          </m:ctrlPr>
                        </m:sSubPr>
                        <m:e>
                          <m:r>
                            <a:rPr lang="en-US" altLang="zh-CN" sz="1900" i="1">
                              <a:latin typeface="Cambria Math"/>
                            </a:rPr>
                            <m:t>𝑎</m:t>
                          </m:r>
                        </m:e>
                        <m:sub>
                          <m:r>
                            <a:rPr lang="en-US" altLang="zh-CN" sz="1900" i="1">
                              <a:latin typeface="Cambria Math"/>
                            </a:rPr>
                            <m:t>1</m:t>
                          </m:r>
                        </m:sub>
                      </m:sSub>
                      <m:r>
                        <a:rPr lang="en-US" altLang="zh-CN" sz="1900" i="1">
                          <a:solidFill>
                            <a:schemeClr val="bg1">
                              <a:lumMod val="50000"/>
                            </a:schemeClr>
                          </a:solidFill>
                          <a:latin typeface="Cambria Math"/>
                          <a:ea typeface="Cambria Math"/>
                        </a:rPr>
                        <m:t>×</m:t>
                      </m:r>
                      <m:sSup>
                        <m:sSupPr>
                          <m:ctrlPr>
                            <a:rPr lang="en-US" altLang="zh-CN" sz="1900" i="1">
                              <a:solidFill>
                                <a:schemeClr val="bg1">
                                  <a:lumMod val="50000"/>
                                </a:schemeClr>
                              </a:solidFill>
                              <a:latin typeface="Cambria Math" panose="02040503050406030204" pitchFamily="18" charset="0"/>
                              <a:ea typeface="Cambria Math"/>
                            </a:rPr>
                          </m:ctrlPr>
                        </m:sSupPr>
                        <m:e>
                          <m:r>
                            <a:rPr lang="en-US" altLang="zh-CN" sz="1900" i="1">
                              <a:solidFill>
                                <a:schemeClr val="bg1">
                                  <a:lumMod val="50000"/>
                                </a:schemeClr>
                              </a:solidFill>
                              <a:latin typeface="Cambria Math"/>
                              <a:ea typeface="Cambria Math"/>
                            </a:rPr>
                            <m:t>2</m:t>
                          </m:r>
                        </m:e>
                        <m:sup>
                          <m:r>
                            <a:rPr lang="en-US" altLang="zh-CN" sz="1900" i="1">
                              <a:solidFill>
                                <a:schemeClr val="bg1">
                                  <a:lumMod val="50000"/>
                                </a:schemeClr>
                              </a:solidFill>
                              <a:latin typeface="Cambria Math"/>
                              <a:ea typeface="Cambria Math"/>
                            </a:rPr>
                            <m:t>1</m:t>
                          </m:r>
                        </m:sup>
                      </m:sSup>
                      <m:r>
                        <a:rPr lang="en-US" altLang="zh-CN" sz="1900" i="1">
                          <a:latin typeface="Cambria Math"/>
                        </a:rPr>
                        <m:t>+</m:t>
                      </m:r>
                      <m:sSub>
                        <m:sSubPr>
                          <m:ctrlPr>
                            <a:rPr lang="en-US" altLang="zh-CN" sz="1900" b="1" i="1" smtClean="0">
                              <a:solidFill>
                                <a:srgbClr val="00B050"/>
                              </a:solidFill>
                              <a:latin typeface="Cambria Math" panose="02040503050406030204" pitchFamily="18" charset="0"/>
                            </a:rPr>
                          </m:ctrlPr>
                        </m:sSubPr>
                        <m:e>
                          <m:r>
                            <a:rPr lang="en-US" altLang="zh-CN" sz="1900" b="1" i="1">
                              <a:solidFill>
                                <a:srgbClr val="00B050"/>
                              </a:solidFill>
                              <a:latin typeface="Cambria Math"/>
                            </a:rPr>
                            <m:t>𝒂</m:t>
                          </m:r>
                        </m:e>
                        <m:sub>
                          <m:r>
                            <a:rPr lang="en-US" altLang="zh-CN" sz="1900" b="1" i="1">
                              <a:solidFill>
                                <a:srgbClr val="00B050"/>
                              </a:solidFill>
                              <a:latin typeface="Cambria Math"/>
                            </a:rPr>
                            <m:t>𝟎</m:t>
                          </m:r>
                        </m:sub>
                      </m:sSub>
                      <m:r>
                        <a:rPr lang="en-US" altLang="zh-CN" sz="1900" i="1">
                          <a:solidFill>
                            <a:schemeClr val="bg1">
                              <a:lumMod val="50000"/>
                            </a:schemeClr>
                          </a:solidFill>
                          <a:latin typeface="Cambria Math"/>
                          <a:ea typeface="Cambria Math"/>
                        </a:rPr>
                        <m:t>×</m:t>
                      </m:r>
                      <m:sSup>
                        <m:sSupPr>
                          <m:ctrlPr>
                            <a:rPr lang="en-US" altLang="zh-CN" sz="1900" i="1">
                              <a:solidFill>
                                <a:schemeClr val="bg1">
                                  <a:lumMod val="50000"/>
                                </a:schemeClr>
                              </a:solidFill>
                              <a:latin typeface="Cambria Math" panose="02040503050406030204" pitchFamily="18" charset="0"/>
                              <a:ea typeface="Cambria Math"/>
                            </a:rPr>
                          </m:ctrlPr>
                        </m:sSupPr>
                        <m:e>
                          <m:r>
                            <a:rPr lang="en-US" altLang="zh-CN" sz="1900" i="1">
                              <a:solidFill>
                                <a:schemeClr val="bg1">
                                  <a:lumMod val="50000"/>
                                </a:schemeClr>
                              </a:solidFill>
                              <a:latin typeface="Cambria Math"/>
                              <a:ea typeface="Cambria Math"/>
                            </a:rPr>
                            <m:t>2</m:t>
                          </m:r>
                        </m:e>
                        <m:sup>
                          <m:r>
                            <a:rPr lang="en-US" altLang="zh-CN" sz="1900" i="1">
                              <a:solidFill>
                                <a:schemeClr val="bg1">
                                  <a:lumMod val="50000"/>
                                </a:schemeClr>
                              </a:solidFill>
                              <a:latin typeface="Cambria Math"/>
                              <a:ea typeface="Cambria Math"/>
                            </a:rPr>
                            <m:t>0</m:t>
                          </m:r>
                        </m:sup>
                      </m:sSup>
                    </m:oMath>
                  </m:oMathPara>
                </a14:m>
                <a:endParaRPr lang="zh-CN" altLang="en-US" sz="1900" dirty="0"/>
              </a:p>
            </p:txBody>
          </p:sp>
        </mc:Choice>
        <mc:Fallback xmlns="">
          <p:sp>
            <p:nvSpPr>
              <p:cNvPr id="8" name="矩形 7"/>
              <p:cNvSpPr>
                <a:spLocks noRot="1" noChangeAspect="1" noMove="1" noResize="1" noEditPoints="1" noAdjustHandles="1" noChangeArrowheads="1" noChangeShapeType="1" noTextEdit="1"/>
              </p:cNvSpPr>
              <p:nvPr/>
            </p:nvSpPr>
            <p:spPr>
              <a:xfrm>
                <a:off x="3275856" y="3620343"/>
                <a:ext cx="5868145" cy="384721"/>
              </a:xfrm>
              <a:prstGeom prst="rect">
                <a:avLst/>
              </a:prstGeom>
              <a:blipFill rotWithShape="1">
                <a:blip r:embed="rId6"/>
                <a:stretch>
                  <a:fillRect b="-15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3024335" y="4196407"/>
                <a:ext cx="5868145" cy="384721"/>
              </a:xfrm>
              <a:prstGeom prst="rect">
                <a:avLst/>
              </a:prstGeom>
            </p:spPr>
            <p:txBody>
              <a:bodyPr wrap="square">
                <a:spAutoFit/>
              </a:bodyPr>
              <a:lstStyle/>
              <a:p>
                <a:pPr marL="0" indent="0">
                  <a:buSzPct val="100000"/>
                  <a:buNone/>
                </a:pPr>
                <a14:m>
                  <m:oMathPara xmlns:m="http://schemas.openxmlformats.org/officeDocument/2006/math">
                    <m:oMathParaPr>
                      <m:jc m:val="centerGroup"/>
                    </m:oMathParaPr>
                    <m:oMath xmlns:m="http://schemas.openxmlformats.org/officeDocument/2006/math">
                      <m:r>
                        <a:rPr lang="en-US" altLang="zh-CN" sz="1900" b="0" i="1" smtClean="0">
                          <a:latin typeface="Cambria Math"/>
                        </a:rPr>
                        <m:t>=2</m:t>
                      </m:r>
                      <m:r>
                        <a:rPr lang="en-US" altLang="zh-CN" sz="1900" i="1">
                          <a:latin typeface="Cambria Math"/>
                          <a:ea typeface="Cambria Math"/>
                        </a:rPr>
                        <m:t>∙</m:t>
                      </m:r>
                      <m:d>
                        <m:dPr>
                          <m:ctrlPr>
                            <a:rPr lang="en-US" altLang="zh-CN" sz="1900" b="0" i="1" smtClean="0">
                              <a:latin typeface="Cambria Math" panose="02040503050406030204" pitchFamily="18" charset="0"/>
                            </a:rPr>
                          </m:ctrlPr>
                        </m:dPr>
                        <m:e>
                          <m:sSub>
                            <m:sSubPr>
                              <m:ctrlPr>
                                <a:rPr lang="en-US" altLang="zh-CN" sz="1900" i="1">
                                  <a:latin typeface="Cambria Math" panose="02040503050406030204" pitchFamily="18" charset="0"/>
                                </a:rPr>
                              </m:ctrlPr>
                            </m:sSubPr>
                            <m:e>
                              <m:r>
                                <a:rPr lang="en-US" altLang="zh-CN" sz="1900" i="1">
                                  <a:latin typeface="Cambria Math"/>
                                </a:rPr>
                                <m:t>𝑎</m:t>
                              </m:r>
                            </m:e>
                            <m:sub>
                              <m:r>
                                <a:rPr lang="en-US" altLang="zh-CN" sz="1900" i="1">
                                  <a:latin typeface="Cambria Math"/>
                                </a:rPr>
                                <m:t>𝑛</m:t>
                              </m:r>
                              <m:r>
                                <a:rPr lang="en-US" altLang="zh-CN" sz="1900" i="1">
                                  <a:latin typeface="Cambria Math"/>
                                </a:rPr>
                                <m:t>−1</m:t>
                              </m:r>
                            </m:sub>
                          </m:sSub>
                          <m:r>
                            <a:rPr lang="en-US" altLang="zh-CN" sz="1900" i="1">
                              <a:solidFill>
                                <a:schemeClr val="bg1">
                                  <a:lumMod val="50000"/>
                                </a:schemeClr>
                              </a:solidFill>
                              <a:latin typeface="Cambria Math"/>
                              <a:ea typeface="Cambria Math"/>
                            </a:rPr>
                            <m:t>×</m:t>
                          </m:r>
                          <m:sSup>
                            <m:sSupPr>
                              <m:ctrlPr>
                                <a:rPr lang="en-US" altLang="zh-CN" sz="1900" i="1">
                                  <a:solidFill>
                                    <a:schemeClr val="bg1">
                                      <a:lumMod val="50000"/>
                                    </a:schemeClr>
                                  </a:solidFill>
                                  <a:latin typeface="Cambria Math" panose="02040503050406030204" pitchFamily="18" charset="0"/>
                                  <a:ea typeface="Cambria Math"/>
                                </a:rPr>
                              </m:ctrlPr>
                            </m:sSupPr>
                            <m:e>
                              <m:r>
                                <a:rPr lang="en-US" altLang="zh-CN" sz="1900" i="1">
                                  <a:solidFill>
                                    <a:schemeClr val="bg1">
                                      <a:lumMod val="50000"/>
                                    </a:schemeClr>
                                  </a:solidFill>
                                  <a:latin typeface="Cambria Math"/>
                                  <a:ea typeface="Cambria Math"/>
                                </a:rPr>
                                <m:t>2</m:t>
                              </m:r>
                            </m:e>
                            <m:sup>
                              <m:r>
                                <a:rPr lang="en-US" altLang="zh-CN" sz="1900" i="1">
                                  <a:solidFill>
                                    <a:schemeClr val="bg1">
                                      <a:lumMod val="50000"/>
                                    </a:schemeClr>
                                  </a:solidFill>
                                  <a:latin typeface="Cambria Math"/>
                                  <a:ea typeface="Cambria Math"/>
                                </a:rPr>
                                <m:t>𝑛</m:t>
                              </m:r>
                              <m:r>
                                <a:rPr lang="en-US" altLang="zh-CN" sz="1900" i="1">
                                  <a:solidFill>
                                    <a:schemeClr val="bg1">
                                      <a:lumMod val="50000"/>
                                    </a:schemeClr>
                                  </a:solidFill>
                                  <a:latin typeface="Cambria Math"/>
                                  <a:ea typeface="Cambria Math"/>
                                </a:rPr>
                                <m:t>−2</m:t>
                              </m:r>
                            </m:sup>
                          </m:sSup>
                          <m:r>
                            <a:rPr lang="en-US" altLang="zh-CN" sz="1900" i="1">
                              <a:latin typeface="Cambria Math"/>
                              <a:ea typeface="Cambria Math"/>
                            </a:rPr>
                            <m:t>+</m:t>
                          </m:r>
                          <m:sSub>
                            <m:sSubPr>
                              <m:ctrlPr>
                                <a:rPr lang="en-US" altLang="zh-CN" sz="1900" i="1">
                                  <a:latin typeface="Cambria Math" panose="02040503050406030204" pitchFamily="18" charset="0"/>
                                </a:rPr>
                              </m:ctrlPr>
                            </m:sSubPr>
                            <m:e>
                              <m:r>
                                <a:rPr lang="en-US" altLang="zh-CN" sz="1900" i="1">
                                  <a:latin typeface="Cambria Math"/>
                                </a:rPr>
                                <m:t>𝑎</m:t>
                              </m:r>
                            </m:e>
                            <m:sub>
                              <m:r>
                                <a:rPr lang="en-US" altLang="zh-CN" sz="1900" i="1">
                                  <a:latin typeface="Cambria Math"/>
                                </a:rPr>
                                <m:t>𝑛</m:t>
                              </m:r>
                              <m:r>
                                <a:rPr lang="en-US" altLang="zh-CN" sz="1900" i="1">
                                  <a:latin typeface="Cambria Math"/>
                                </a:rPr>
                                <m:t>−2</m:t>
                              </m:r>
                            </m:sub>
                          </m:sSub>
                          <m:r>
                            <a:rPr lang="en-US" altLang="zh-CN" sz="1900" i="1">
                              <a:solidFill>
                                <a:schemeClr val="bg1">
                                  <a:lumMod val="50000"/>
                                </a:schemeClr>
                              </a:solidFill>
                              <a:latin typeface="Cambria Math"/>
                              <a:ea typeface="Cambria Math"/>
                            </a:rPr>
                            <m:t>×</m:t>
                          </m:r>
                          <m:sSup>
                            <m:sSupPr>
                              <m:ctrlPr>
                                <a:rPr lang="en-US" altLang="zh-CN" sz="1900" i="1">
                                  <a:solidFill>
                                    <a:schemeClr val="bg1">
                                      <a:lumMod val="50000"/>
                                    </a:schemeClr>
                                  </a:solidFill>
                                  <a:latin typeface="Cambria Math" panose="02040503050406030204" pitchFamily="18" charset="0"/>
                                  <a:ea typeface="Cambria Math"/>
                                </a:rPr>
                              </m:ctrlPr>
                            </m:sSupPr>
                            <m:e>
                              <m:r>
                                <a:rPr lang="en-US" altLang="zh-CN" sz="1900" i="1">
                                  <a:solidFill>
                                    <a:schemeClr val="bg1">
                                      <a:lumMod val="50000"/>
                                    </a:schemeClr>
                                  </a:solidFill>
                                  <a:latin typeface="Cambria Math"/>
                                  <a:ea typeface="Cambria Math"/>
                                </a:rPr>
                                <m:t>2</m:t>
                              </m:r>
                            </m:e>
                            <m:sup>
                              <m:r>
                                <a:rPr lang="en-US" altLang="zh-CN" sz="1900" i="1">
                                  <a:solidFill>
                                    <a:schemeClr val="bg1">
                                      <a:lumMod val="50000"/>
                                    </a:schemeClr>
                                  </a:solidFill>
                                  <a:latin typeface="Cambria Math"/>
                                  <a:ea typeface="Cambria Math"/>
                                </a:rPr>
                                <m:t>𝑛</m:t>
                              </m:r>
                              <m:r>
                                <a:rPr lang="en-US" altLang="zh-CN" sz="1900" i="1">
                                  <a:solidFill>
                                    <a:schemeClr val="bg1">
                                      <a:lumMod val="50000"/>
                                    </a:schemeClr>
                                  </a:solidFill>
                                  <a:latin typeface="Cambria Math"/>
                                  <a:ea typeface="Cambria Math"/>
                                </a:rPr>
                                <m:t>−3</m:t>
                              </m:r>
                            </m:sup>
                          </m:sSup>
                          <m:r>
                            <a:rPr lang="en-US" altLang="zh-CN" sz="1900" i="1">
                              <a:latin typeface="Cambria Math"/>
                            </a:rPr>
                            <m:t>+</m:t>
                          </m:r>
                          <m:r>
                            <a:rPr lang="en-US" altLang="zh-CN" sz="1900" i="1">
                              <a:latin typeface="Cambria Math"/>
                              <a:ea typeface="Cambria Math"/>
                            </a:rPr>
                            <m:t>⋯+</m:t>
                          </m:r>
                          <m:sSub>
                            <m:sSubPr>
                              <m:ctrlPr>
                                <a:rPr lang="en-US" altLang="zh-CN" sz="1900" i="1">
                                  <a:latin typeface="Cambria Math" panose="02040503050406030204" pitchFamily="18" charset="0"/>
                                </a:rPr>
                              </m:ctrlPr>
                            </m:sSubPr>
                            <m:e>
                              <m:r>
                                <a:rPr lang="en-US" altLang="zh-CN" sz="1900" i="1">
                                  <a:latin typeface="Cambria Math"/>
                                </a:rPr>
                                <m:t>𝑎</m:t>
                              </m:r>
                            </m:e>
                            <m:sub>
                              <m:r>
                                <a:rPr lang="en-US" altLang="zh-CN" sz="1900" i="1">
                                  <a:latin typeface="Cambria Math"/>
                                </a:rPr>
                                <m:t>1</m:t>
                              </m:r>
                            </m:sub>
                          </m:sSub>
                        </m:e>
                      </m:d>
                      <m:r>
                        <a:rPr lang="en-US" altLang="zh-CN" sz="1900" i="1">
                          <a:latin typeface="Cambria Math"/>
                        </a:rPr>
                        <m:t>+</m:t>
                      </m:r>
                      <m:sSub>
                        <m:sSubPr>
                          <m:ctrlPr>
                            <a:rPr lang="en-US" altLang="zh-CN" sz="1900" b="1" i="1" smtClean="0">
                              <a:solidFill>
                                <a:srgbClr val="00B050"/>
                              </a:solidFill>
                              <a:latin typeface="Cambria Math" panose="02040503050406030204" pitchFamily="18" charset="0"/>
                            </a:rPr>
                          </m:ctrlPr>
                        </m:sSubPr>
                        <m:e>
                          <m:r>
                            <a:rPr lang="en-US" altLang="zh-CN" sz="1900" b="1" i="1">
                              <a:solidFill>
                                <a:srgbClr val="00B050"/>
                              </a:solidFill>
                              <a:latin typeface="Cambria Math"/>
                            </a:rPr>
                            <m:t>𝒂</m:t>
                          </m:r>
                        </m:e>
                        <m:sub>
                          <m:r>
                            <a:rPr lang="en-US" altLang="zh-CN" sz="1900" b="1" i="1">
                              <a:solidFill>
                                <a:srgbClr val="00B050"/>
                              </a:solidFill>
                              <a:latin typeface="Cambria Math"/>
                            </a:rPr>
                            <m:t>𝟎</m:t>
                          </m:r>
                        </m:sub>
                      </m:sSub>
                    </m:oMath>
                  </m:oMathPara>
                </a14:m>
                <a:endParaRPr lang="zh-CN" altLang="en-US" sz="1900" b="1" dirty="0"/>
              </a:p>
            </p:txBody>
          </p:sp>
        </mc:Choice>
        <mc:Fallback xmlns="">
          <p:sp>
            <p:nvSpPr>
              <p:cNvPr id="14" name="矩形 13"/>
              <p:cNvSpPr>
                <a:spLocks noRot="1" noChangeAspect="1" noMove="1" noResize="1" noEditPoints="1" noAdjustHandles="1" noChangeArrowheads="1" noChangeShapeType="1" noTextEdit="1"/>
              </p:cNvSpPr>
              <p:nvPr/>
            </p:nvSpPr>
            <p:spPr>
              <a:xfrm>
                <a:off x="3024335" y="4196407"/>
                <a:ext cx="5868145" cy="384721"/>
              </a:xfrm>
              <a:prstGeom prst="rect">
                <a:avLst/>
              </a:prstGeom>
              <a:blipFill rotWithShape="1">
                <a:blip r:embed="rId7"/>
                <a:stretch>
                  <a:fillRect b="-15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2771800" y="5232033"/>
                <a:ext cx="6336704" cy="789255"/>
              </a:xfrm>
              <a:prstGeom prst="rect">
                <a:avLst/>
              </a:prstGeom>
            </p:spPr>
            <p:txBody>
              <a:bodyPr wrap="square">
                <a:spAutoFit/>
              </a:bodyPr>
              <a:lstStyle/>
              <a:p>
                <a:pPr marL="0" indent="0">
                  <a:buSzPct val="100000"/>
                  <a:buNone/>
                </a:pPr>
                <a14:m>
                  <m:oMathPara xmlns:m="http://schemas.openxmlformats.org/officeDocument/2006/math">
                    <m:oMathParaPr>
                      <m:jc m:val="centerGroup"/>
                    </m:oMathParaPr>
                    <m:oMath xmlns:m="http://schemas.openxmlformats.org/officeDocument/2006/math">
                      <m:sSub>
                        <m:sSubPr>
                          <m:ctrlPr>
                            <a:rPr lang="en-US" altLang="zh-CN" sz="1900" i="1" smtClean="0">
                              <a:latin typeface="Cambria Math" panose="02040503050406030204" pitchFamily="18" charset="0"/>
                            </a:rPr>
                          </m:ctrlPr>
                        </m:sSubPr>
                        <m:e>
                          <m:d>
                            <m:dPr>
                              <m:ctrlPr>
                                <a:rPr lang="en-US" altLang="zh-CN" sz="1900" i="1">
                                  <a:latin typeface="Cambria Math" panose="02040503050406030204" pitchFamily="18" charset="0"/>
                                </a:rPr>
                              </m:ctrlPr>
                            </m:dPr>
                            <m:e>
                              <m:r>
                                <m:rPr>
                                  <m:nor/>
                                </m:rPr>
                                <a:rPr lang="en-US" altLang="zh-CN" sz="1900" b="0" i="0" dirty="0" smtClean="0"/>
                                <m:t>118+</m:t>
                              </m:r>
                              <m:f>
                                <m:fPr>
                                  <m:ctrlPr>
                                    <a:rPr lang="en-US" altLang="zh-CN" sz="1900" b="0" i="1" dirty="0" smtClean="0">
                                      <a:latin typeface="Cambria Math" panose="02040503050406030204" pitchFamily="18" charset="0"/>
                                    </a:rPr>
                                  </m:ctrlPr>
                                </m:fPr>
                                <m:num>
                                  <m:r>
                                    <a:rPr lang="en-US" altLang="zh-CN" sz="1900" b="1" i="1" dirty="0" smtClean="0">
                                      <a:solidFill>
                                        <a:srgbClr val="00B050"/>
                                      </a:solidFill>
                                      <a:latin typeface="Cambria Math"/>
                                    </a:rPr>
                                    <m:t>𝟏</m:t>
                                  </m:r>
                                </m:num>
                                <m:den>
                                  <m:r>
                                    <a:rPr lang="en-US" altLang="zh-CN" sz="1900" b="0" i="1" dirty="0" smtClean="0">
                                      <a:latin typeface="Cambria Math"/>
                                    </a:rPr>
                                    <m:t>2</m:t>
                                  </m:r>
                                </m:den>
                              </m:f>
                            </m:e>
                          </m:d>
                        </m:e>
                        <m:sub>
                          <m:r>
                            <a:rPr lang="en-US" altLang="zh-CN" sz="1900" i="1">
                              <a:latin typeface="Cambria Math"/>
                            </a:rPr>
                            <m:t>10</m:t>
                          </m:r>
                        </m:sub>
                      </m:sSub>
                      <m:r>
                        <a:rPr lang="en-US" altLang="zh-CN" sz="1900" b="0" i="1" smtClean="0">
                          <a:latin typeface="Cambria Math"/>
                        </a:rPr>
                        <m:t>=</m:t>
                      </m:r>
                      <m:d>
                        <m:dPr>
                          <m:ctrlPr>
                            <a:rPr lang="en-US" altLang="zh-CN" sz="1900" b="0" i="1" smtClean="0">
                              <a:latin typeface="Cambria Math" panose="02040503050406030204" pitchFamily="18" charset="0"/>
                            </a:rPr>
                          </m:ctrlPr>
                        </m:dPr>
                        <m:e>
                          <m:sSub>
                            <m:sSubPr>
                              <m:ctrlPr>
                                <a:rPr lang="en-US" altLang="zh-CN" sz="1900" i="1">
                                  <a:latin typeface="Cambria Math" panose="02040503050406030204" pitchFamily="18" charset="0"/>
                                </a:rPr>
                              </m:ctrlPr>
                            </m:sSubPr>
                            <m:e>
                              <m:r>
                                <a:rPr lang="en-US" altLang="zh-CN" sz="1900" i="1">
                                  <a:latin typeface="Cambria Math"/>
                                </a:rPr>
                                <m:t>𝑎</m:t>
                              </m:r>
                            </m:e>
                            <m:sub>
                              <m:r>
                                <a:rPr lang="en-US" altLang="zh-CN" sz="1900" i="1">
                                  <a:latin typeface="Cambria Math"/>
                                </a:rPr>
                                <m:t>𝑛</m:t>
                              </m:r>
                              <m:r>
                                <a:rPr lang="en-US" altLang="zh-CN" sz="1900" i="1">
                                  <a:latin typeface="Cambria Math"/>
                                </a:rPr>
                                <m:t>−1</m:t>
                              </m:r>
                            </m:sub>
                          </m:sSub>
                          <m:r>
                            <a:rPr lang="en-US" altLang="zh-CN" sz="1900" i="1">
                              <a:solidFill>
                                <a:schemeClr val="bg1">
                                  <a:lumMod val="50000"/>
                                </a:schemeClr>
                              </a:solidFill>
                              <a:latin typeface="Cambria Math"/>
                              <a:ea typeface="Cambria Math"/>
                            </a:rPr>
                            <m:t>×</m:t>
                          </m:r>
                          <m:sSup>
                            <m:sSupPr>
                              <m:ctrlPr>
                                <a:rPr lang="en-US" altLang="zh-CN" sz="1900" i="1">
                                  <a:solidFill>
                                    <a:schemeClr val="bg1">
                                      <a:lumMod val="50000"/>
                                    </a:schemeClr>
                                  </a:solidFill>
                                  <a:latin typeface="Cambria Math" panose="02040503050406030204" pitchFamily="18" charset="0"/>
                                  <a:ea typeface="Cambria Math"/>
                                </a:rPr>
                              </m:ctrlPr>
                            </m:sSupPr>
                            <m:e>
                              <m:r>
                                <a:rPr lang="en-US" altLang="zh-CN" sz="1900" i="1">
                                  <a:solidFill>
                                    <a:schemeClr val="bg1">
                                      <a:lumMod val="50000"/>
                                    </a:schemeClr>
                                  </a:solidFill>
                                  <a:latin typeface="Cambria Math"/>
                                  <a:ea typeface="Cambria Math"/>
                                </a:rPr>
                                <m:t>2</m:t>
                              </m:r>
                            </m:e>
                            <m:sup>
                              <m:r>
                                <a:rPr lang="en-US" altLang="zh-CN" sz="1900" i="1">
                                  <a:solidFill>
                                    <a:schemeClr val="bg1">
                                      <a:lumMod val="50000"/>
                                    </a:schemeClr>
                                  </a:solidFill>
                                  <a:latin typeface="Cambria Math"/>
                                  <a:ea typeface="Cambria Math"/>
                                </a:rPr>
                                <m:t>𝑛</m:t>
                              </m:r>
                              <m:r>
                                <a:rPr lang="en-US" altLang="zh-CN" sz="1900" i="1">
                                  <a:solidFill>
                                    <a:schemeClr val="bg1">
                                      <a:lumMod val="50000"/>
                                    </a:schemeClr>
                                  </a:solidFill>
                                  <a:latin typeface="Cambria Math"/>
                                  <a:ea typeface="Cambria Math"/>
                                </a:rPr>
                                <m:t>−2</m:t>
                              </m:r>
                            </m:sup>
                          </m:sSup>
                          <m:r>
                            <a:rPr lang="en-US" altLang="zh-CN" sz="1900" i="1">
                              <a:latin typeface="Cambria Math"/>
                              <a:ea typeface="Cambria Math"/>
                            </a:rPr>
                            <m:t>+</m:t>
                          </m:r>
                          <m:sSub>
                            <m:sSubPr>
                              <m:ctrlPr>
                                <a:rPr lang="en-US" altLang="zh-CN" sz="1900" i="1">
                                  <a:latin typeface="Cambria Math" panose="02040503050406030204" pitchFamily="18" charset="0"/>
                                </a:rPr>
                              </m:ctrlPr>
                            </m:sSubPr>
                            <m:e>
                              <m:r>
                                <a:rPr lang="en-US" altLang="zh-CN" sz="1900" i="1">
                                  <a:latin typeface="Cambria Math"/>
                                </a:rPr>
                                <m:t>𝑎</m:t>
                              </m:r>
                            </m:e>
                            <m:sub>
                              <m:r>
                                <a:rPr lang="en-US" altLang="zh-CN" sz="1900" i="1">
                                  <a:latin typeface="Cambria Math"/>
                                </a:rPr>
                                <m:t>𝑛</m:t>
                              </m:r>
                              <m:r>
                                <a:rPr lang="en-US" altLang="zh-CN" sz="1900" i="1">
                                  <a:latin typeface="Cambria Math"/>
                                </a:rPr>
                                <m:t>−2</m:t>
                              </m:r>
                            </m:sub>
                          </m:sSub>
                          <m:r>
                            <a:rPr lang="en-US" altLang="zh-CN" sz="1900" i="1">
                              <a:solidFill>
                                <a:schemeClr val="bg1">
                                  <a:lumMod val="50000"/>
                                </a:schemeClr>
                              </a:solidFill>
                              <a:latin typeface="Cambria Math"/>
                              <a:ea typeface="Cambria Math"/>
                            </a:rPr>
                            <m:t>×</m:t>
                          </m:r>
                          <m:sSup>
                            <m:sSupPr>
                              <m:ctrlPr>
                                <a:rPr lang="en-US" altLang="zh-CN" sz="1900" i="1">
                                  <a:solidFill>
                                    <a:schemeClr val="bg1">
                                      <a:lumMod val="50000"/>
                                    </a:schemeClr>
                                  </a:solidFill>
                                  <a:latin typeface="Cambria Math" panose="02040503050406030204" pitchFamily="18" charset="0"/>
                                  <a:ea typeface="Cambria Math"/>
                                </a:rPr>
                              </m:ctrlPr>
                            </m:sSupPr>
                            <m:e>
                              <m:r>
                                <a:rPr lang="en-US" altLang="zh-CN" sz="1900" i="1">
                                  <a:solidFill>
                                    <a:schemeClr val="bg1">
                                      <a:lumMod val="50000"/>
                                    </a:schemeClr>
                                  </a:solidFill>
                                  <a:latin typeface="Cambria Math"/>
                                  <a:ea typeface="Cambria Math"/>
                                </a:rPr>
                                <m:t>2</m:t>
                              </m:r>
                            </m:e>
                            <m:sup>
                              <m:r>
                                <a:rPr lang="en-US" altLang="zh-CN" sz="1900" i="1">
                                  <a:solidFill>
                                    <a:schemeClr val="bg1">
                                      <a:lumMod val="50000"/>
                                    </a:schemeClr>
                                  </a:solidFill>
                                  <a:latin typeface="Cambria Math"/>
                                  <a:ea typeface="Cambria Math"/>
                                </a:rPr>
                                <m:t>𝑛</m:t>
                              </m:r>
                              <m:r>
                                <a:rPr lang="en-US" altLang="zh-CN" sz="1900" i="1">
                                  <a:solidFill>
                                    <a:schemeClr val="bg1">
                                      <a:lumMod val="50000"/>
                                    </a:schemeClr>
                                  </a:solidFill>
                                  <a:latin typeface="Cambria Math"/>
                                  <a:ea typeface="Cambria Math"/>
                                </a:rPr>
                                <m:t>−3</m:t>
                              </m:r>
                            </m:sup>
                          </m:sSup>
                          <m:r>
                            <a:rPr lang="en-US" altLang="zh-CN" sz="1900" i="1">
                              <a:latin typeface="Cambria Math"/>
                            </a:rPr>
                            <m:t>+</m:t>
                          </m:r>
                          <m:r>
                            <a:rPr lang="en-US" altLang="zh-CN" sz="1900" i="1">
                              <a:latin typeface="Cambria Math"/>
                              <a:ea typeface="Cambria Math"/>
                            </a:rPr>
                            <m:t>⋯+</m:t>
                          </m:r>
                          <m:sSub>
                            <m:sSubPr>
                              <m:ctrlPr>
                                <a:rPr lang="en-US" altLang="zh-CN" sz="1900" i="1">
                                  <a:latin typeface="Cambria Math" panose="02040503050406030204" pitchFamily="18" charset="0"/>
                                </a:rPr>
                              </m:ctrlPr>
                            </m:sSubPr>
                            <m:e>
                              <m:r>
                                <a:rPr lang="en-US" altLang="zh-CN" sz="1900" i="1">
                                  <a:latin typeface="Cambria Math"/>
                                </a:rPr>
                                <m:t>𝑎</m:t>
                              </m:r>
                            </m:e>
                            <m:sub>
                              <m:r>
                                <a:rPr lang="en-US" altLang="zh-CN" sz="1900" i="1">
                                  <a:latin typeface="Cambria Math"/>
                                </a:rPr>
                                <m:t>1</m:t>
                              </m:r>
                            </m:sub>
                          </m:sSub>
                        </m:e>
                      </m:d>
                      <m:r>
                        <a:rPr lang="en-US" altLang="zh-CN" sz="1900" i="1">
                          <a:latin typeface="Cambria Math"/>
                        </a:rPr>
                        <m:t>+</m:t>
                      </m:r>
                      <m:f>
                        <m:fPr>
                          <m:ctrlPr>
                            <a:rPr lang="en-US" altLang="zh-CN" sz="1900" i="1" smtClean="0">
                              <a:latin typeface="Cambria Math" panose="02040503050406030204" pitchFamily="18" charset="0"/>
                            </a:rPr>
                          </m:ctrlPr>
                        </m:fPr>
                        <m:num>
                          <m:sSub>
                            <m:sSubPr>
                              <m:ctrlPr>
                                <a:rPr lang="en-US" altLang="zh-CN" sz="1900" b="1" i="1">
                                  <a:solidFill>
                                    <a:srgbClr val="00B050"/>
                                  </a:solidFill>
                                  <a:latin typeface="Cambria Math" panose="02040503050406030204" pitchFamily="18" charset="0"/>
                                </a:rPr>
                              </m:ctrlPr>
                            </m:sSubPr>
                            <m:e>
                              <m:r>
                                <a:rPr lang="en-US" altLang="zh-CN" sz="1900" b="1" i="1">
                                  <a:solidFill>
                                    <a:srgbClr val="00B050"/>
                                  </a:solidFill>
                                  <a:latin typeface="Cambria Math"/>
                                </a:rPr>
                                <m:t>𝒂</m:t>
                              </m:r>
                            </m:e>
                            <m:sub>
                              <m:r>
                                <a:rPr lang="en-US" altLang="zh-CN" sz="1900" b="1" i="1">
                                  <a:solidFill>
                                    <a:srgbClr val="00B050"/>
                                  </a:solidFill>
                                  <a:latin typeface="Cambria Math"/>
                                </a:rPr>
                                <m:t>𝟎</m:t>
                              </m:r>
                            </m:sub>
                          </m:sSub>
                        </m:num>
                        <m:den>
                          <m:r>
                            <a:rPr lang="en-US" altLang="zh-CN" sz="1900" b="0" i="1" smtClean="0">
                              <a:latin typeface="Cambria Math"/>
                            </a:rPr>
                            <m:t>2</m:t>
                          </m:r>
                        </m:den>
                      </m:f>
                    </m:oMath>
                  </m:oMathPara>
                </a14:m>
                <a:endParaRPr lang="zh-CN" altLang="en-US" sz="1900" b="1" dirty="0"/>
              </a:p>
            </p:txBody>
          </p:sp>
        </mc:Choice>
        <mc:Fallback xmlns="">
          <p:sp>
            <p:nvSpPr>
              <p:cNvPr id="16" name="矩形 15"/>
              <p:cNvSpPr>
                <a:spLocks noRot="1" noChangeAspect="1" noMove="1" noResize="1" noEditPoints="1" noAdjustHandles="1" noChangeArrowheads="1" noChangeShapeType="1" noTextEdit="1"/>
              </p:cNvSpPr>
              <p:nvPr/>
            </p:nvSpPr>
            <p:spPr>
              <a:xfrm>
                <a:off x="2771800" y="5232033"/>
                <a:ext cx="6336704" cy="789255"/>
              </a:xfrm>
              <a:prstGeom prst="rect">
                <a:avLst/>
              </a:prstGeom>
              <a:blipFill rotWithShape="1">
                <a:blip r:embed="rId8"/>
                <a:stretch>
                  <a:fillRect/>
                </a:stretch>
              </a:blipFill>
            </p:spPr>
            <p:txBody>
              <a:bodyPr/>
              <a:lstStyle/>
              <a:p>
                <a:r>
                  <a:rPr lang="zh-CN" altLang="en-US">
                    <a:noFill/>
                  </a:rPr>
                  <a:t> </a:t>
                </a:r>
              </a:p>
            </p:txBody>
          </p:sp>
        </mc:Fallback>
      </mc:AlternateContent>
      <p:sp>
        <p:nvSpPr>
          <p:cNvPr id="7" name="TextBox 6"/>
          <p:cNvSpPr txBox="1"/>
          <p:nvPr/>
        </p:nvSpPr>
        <p:spPr>
          <a:xfrm>
            <a:off x="8194853" y="4757082"/>
            <a:ext cx="697627" cy="400110"/>
          </a:xfrm>
          <a:prstGeom prst="rect">
            <a:avLst/>
          </a:prstGeom>
          <a:noFill/>
        </p:spPr>
        <p:txBody>
          <a:bodyPr wrap="none" rtlCol="0">
            <a:spAutoFit/>
          </a:bodyPr>
          <a:lstStyle/>
          <a:p>
            <a:pPr>
              <a:buNone/>
            </a:pPr>
            <a:r>
              <a:rPr lang="zh-CN" altLang="en-US" sz="2000" b="1" dirty="0" smtClean="0">
                <a:solidFill>
                  <a:srgbClr val="00B050"/>
                </a:solidFill>
                <a:latin typeface="楷体" pitchFamily="49" charset="-122"/>
                <a:ea typeface="楷体" pitchFamily="49" charset="-122"/>
              </a:rPr>
              <a:t>余数</a:t>
            </a:r>
            <a:endParaRPr lang="zh-CN" altLang="en-US" sz="2400" b="1" dirty="0">
              <a:solidFill>
                <a:srgbClr val="00B050"/>
              </a:solidFill>
              <a:latin typeface="楷体" pitchFamily="49" charset="-122"/>
              <a:ea typeface="楷体" pitchFamily="49" charset="-122"/>
            </a:endParaRPr>
          </a:p>
        </p:txBody>
      </p:sp>
      <p:cxnSp>
        <p:nvCxnSpPr>
          <p:cNvPr id="10" name="直接箭头连接符 9"/>
          <p:cNvCxnSpPr>
            <a:stCxn id="7" idx="0"/>
          </p:cNvCxnSpPr>
          <p:nvPr/>
        </p:nvCxnSpPr>
        <p:spPr>
          <a:xfrm flipH="1" flipV="1">
            <a:off x="8460432" y="4581128"/>
            <a:ext cx="83235" cy="17595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7" idx="2"/>
          </p:cNvCxnSpPr>
          <p:nvPr/>
        </p:nvCxnSpPr>
        <p:spPr>
          <a:xfrm>
            <a:off x="8543667" y="5157192"/>
            <a:ext cx="204797"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灯片编号占位符 12"/>
          <p:cNvSpPr>
            <a:spLocks noGrp="1"/>
          </p:cNvSpPr>
          <p:nvPr>
            <p:ph type="sldNum" sz="quarter" idx="12"/>
          </p:nvPr>
        </p:nvSpPr>
        <p:spPr/>
        <p:txBody>
          <a:bodyPr/>
          <a:lstStyle/>
          <a:p>
            <a:pPr>
              <a:defRPr/>
            </a:pPr>
            <a:fld id="{AB5F70D7-AEFC-45B0-A8AE-B3775A81AC94}" type="slidenum">
              <a:rPr lang="en-US" altLang="zh-CN" smtClean="0"/>
              <a:pPr>
                <a:defRPr/>
              </a:pPr>
              <a:t>30</a:t>
            </a:fld>
            <a:endParaRPr lang="en-US" altLang="zh-CN" dirty="0"/>
          </a:p>
        </p:txBody>
      </p:sp>
      <p:sp>
        <p:nvSpPr>
          <p:cNvPr id="9" name="文本框 8"/>
          <p:cNvSpPr txBox="1"/>
          <p:nvPr/>
        </p:nvSpPr>
        <p:spPr>
          <a:xfrm>
            <a:off x="2987824" y="6207695"/>
            <a:ext cx="5961888" cy="461665"/>
          </a:xfrm>
          <a:prstGeom prst="rect">
            <a:avLst/>
          </a:prstGeom>
          <a:noFill/>
        </p:spPr>
        <p:txBody>
          <a:bodyPr wrap="none" rtlCol="0">
            <a:spAutoFit/>
          </a:bodyPr>
          <a:lstStyle/>
          <a:p>
            <a:r>
              <a:rPr lang="zh-CN" altLang="en-US" sz="2400" b="1" dirty="0" smtClean="0">
                <a:solidFill>
                  <a:srgbClr val="FF0000"/>
                </a:solidFill>
              </a:rPr>
              <a:t>规律</a:t>
            </a:r>
            <a:r>
              <a:rPr lang="zh-CN" altLang="en-US" sz="2400" dirty="0" smtClean="0"/>
              <a:t>：</a:t>
            </a:r>
            <a:r>
              <a:rPr lang="en-US" altLang="zh-CN" sz="2400" dirty="0" smtClean="0"/>
              <a:t>10</a:t>
            </a:r>
            <a:r>
              <a:rPr lang="zh-CN" altLang="en-US" sz="2400" dirty="0" smtClean="0"/>
              <a:t>进制转</a:t>
            </a:r>
            <a:r>
              <a:rPr lang="en-US" altLang="zh-CN" sz="2400" dirty="0" smtClean="0"/>
              <a:t>8</a:t>
            </a:r>
            <a:r>
              <a:rPr lang="zh-CN" altLang="en-US" sz="2400" dirty="0" smtClean="0"/>
              <a:t>进制整数，除</a:t>
            </a:r>
            <a:r>
              <a:rPr lang="en-US" altLang="zh-CN" sz="2400" dirty="0" smtClean="0"/>
              <a:t>8</a:t>
            </a:r>
            <a:r>
              <a:rPr lang="zh-CN" altLang="en-US" sz="2400" dirty="0" smtClean="0"/>
              <a:t>取余；</a:t>
            </a:r>
            <a:r>
              <a:rPr lang="en-US" altLang="zh-CN" sz="2400" dirty="0" smtClean="0"/>
              <a:t>.......</a:t>
            </a:r>
            <a:endParaRPr lang="zh-CN" altLang="en-US" sz="2400" dirty="0"/>
          </a:p>
        </p:txBody>
      </p:sp>
    </p:spTree>
    <p:extLst>
      <p:ext uri="{BB962C8B-B14F-4D97-AF65-F5344CB8AC3E}">
        <p14:creationId xmlns:p14="http://schemas.microsoft.com/office/powerpoint/2010/main" val="20518062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5658" y="3092669"/>
            <a:ext cx="1788790" cy="3327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noAutofit/>
          </a:bodyPr>
          <a:lstStyle/>
          <a:p>
            <a:r>
              <a:rPr lang="en-US" altLang="zh-CN" sz="3200" dirty="0" smtClean="0"/>
              <a:t>1.3</a:t>
            </a:r>
            <a:r>
              <a:rPr lang="en-US" altLang="zh-CN" sz="3200" b="1" dirty="0" smtClean="0"/>
              <a:t> Number Base Conversions	</a:t>
            </a:r>
            <a:r>
              <a:rPr lang="zh-CN" altLang="en-US" sz="3200" b="1" dirty="0" smtClean="0"/>
              <a:t>数制的转换</a:t>
            </a:r>
            <a:endParaRPr lang="zh-CN" altLang="en-US" sz="3200" dirty="0"/>
          </a:p>
        </p:txBody>
      </p:sp>
      <p:sp>
        <p:nvSpPr>
          <p:cNvPr id="3" name="内容占位符 2"/>
          <p:cNvSpPr>
            <a:spLocks noGrp="1"/>
          </p:cNvSpPr>
          <p:nvPr>
            <p:ph idx="1"/>
          </p:nvPr>
        </p:nvSpPr>
        <p:spPr>
          <a:xfrm>
            <a:off x="457200" y="1052737"/>
            <a:ext cx="3466728" cy="1152127"/>
          </a:xfrm>
        </p:spPr>
        <p:txBody>
          <a:bodyPr>
            <a:normAutofit/>
          </a:bodyPr>
          <a:lstStyle/>
          <a:p>
            <a:pPr>
              <a:lnSpc>
                <a:spcPct val="120000"/>
              </a:lnSpc>
              <a:buFont typeface="Wingdings" pitchFamily="2" charset="2"/>
              <a:buChar char="ü"/>
            </a:pPr>
            <a:r>
              <a:rPr lang="zh-CN" altLang="en-US" sz="2800" dirty="0" smtClean="0"/>
              <a:t>二进制 </a:t>
            </a:r>
            <a:r>
              <a:rPr lang="zh-CN" altLang="en-US" sz="2800" dirty="0" smtClean="0">
                <a:latin typeface="楷体" pitchFamily="49" charset="-122"/>
                <a:ea typeface="楷体" pitchFamily="49" charset="-122"/>
              </a:rPr>
              <a:t>→</a:t>
            </a:r>
            <a:r>
              <a:rPr lang="zh-CN" altLang="en-US" sz="2800" dirty="0" smtClean="0"/>
              <a:t> 十进制</a:t>
            </a:r>
            <a:endParaRPr lang="en-US" altLang="zh-CN" sz="2800" dirty="0" smtClean="0"/>
          </a:p>
          <a:p>
            <a:pPr>
              <a:buFont typeface="Wingdings" pitchFamily="2" charset="2"/>
              <a:buChar char="ü"/>
            </a:pPr>
            <a:r>
              <a:rPr lang="zh-CN" altLang="en-US" sz="2800" dirty="0" smtClean="0"/>
              <a:t>十进制 </a:t>
            </a:r>
            <a:r>
              <a:rPr lang="zh-CN" altLang="en-US" sz="2800" dirty="0" smtClean="0">
                <a:latin typeface="楷体" pitchFamily="49" charset="-122"/>
                <a:ea typeface="楷体" pitchFamily="49" charset="-122"/>
              </a:rPr>
              <a:t>→</a:t>
            </a:r>
            <a:r>
              <a:rPr lang="zh-CN" altLang="en-US" sz="2800" dirty="0" smtClean="0"/>
              <a:t> 二进制</a:t>
            </a:r>
            <a:endParaRPr lang="zh-CN" altLang="en-US" sz="2800" dirty="0"/>
          </a:p>
        </p:txBody>
      </p:sp>
      <mc:AlternateContent xmlns:mc="http://schemas.openxmlformats.org/markup-compatibility/2006" xmlns:a14="http://schemas.microsoft.com/office/drawing/2010/main">
        <mc:Choice Requires="a14">
          <p:sp>
            <p:nvSpPr>
              <p:cNvPr id="4" name="内容占位符 2"/>
              <p:cNvSpPr txBox="1">
                <a:spLocks/>
              </p:cNvSpPr>
              <p:nvPr/>
            </p:nvSpPr>
            <p:spPr>
              <a:xfrm>
                <a:off x="3995936" y="1655695"/>
                <a:ext cx="4608512" cy="576063"/>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SzPct val="100000"/>
                  <a:buNone/>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d>
                            <m:dPr>
                              <m:ctrlPr>
                                <a:rPr lang="en-US" altLang="zh-CN" sz="2800" i="1" smtClean="0">
                                  <a:latin typeface="Cambria Math" panose="02040503050406030204" pitchFamily="18" charset="0"/>
                                </a:rPr>
                              </m:ctrlPr>
                            </m:dPr>
                            <m:e>
                              <m:r>
                                <m:rPr>
                                  <m:nor/>
                                </m:rPr>
                                <a:rPr lang="en-US" altLang="zh-CN" sz="2800" dirty="0"/>
                                <m:t>237.</m:t>
                              </m:r>
                              <m:r>
                                <m:rPr>
                                  <m:nor/>
                                </m:rPr>
                                <a:rPr lang="en-US" altLang="zh-CN" sz="2800" b="0" i="0" dirty="0" smtClean="0"/>
                                <m:t>6</m:t>
                              </m:r>
                              <m:r>
                                <m:rPr>
                                  <m:nor/>
                                </m:rPr>
                                <a:rPr lang="en-US" altLang="zh-CN" sz="2800" dirty="0"/>
                                <m:t>25</m:t>
                              </m:r>
                              <m:r>
                                <m:rPr>
                                  <m:nor/>
                                </m:rPr>
                                <a:rPr lang="zh-CN" altLang="en-US" sz="2800" dirty="0"/>
                                <m:t> </m:t>
                              </m:r>
                            </m:e>
                          </m:d>
                        </m:e>
                        <m:sub>
                          <m:r>
                            <a:rPr lang="en-US" altLang="zh-CN" sz="2800" b="0" i="1" smtClean="0">
                              <a:latin typeface="Cambria Math"/>
                            </a:rPr>
                            <m:t>10</m:t>
                          </m:r>
                        </m:sub>
                      </m:sSub>
                      <m:r>
                        <a:rPr lang="en-US" altLang="zh-CN" sz="2800" b="0" i="1" smtClean="0">
                          <a:latin typeface="Cambria Math"/>
                        </a:rPr>
                        <m:t>=</m:t>
                      </m:r>
                      <m:sSub>
                        <m:sSubPr>
                          <m:ctrlPr>
                            <a:rPr lang="en-US" altLang="zh-CN" sz="2800" i="1">
                              <a:latin typeface="Cambria Math" panose="02040503050406030204" pitchFamily="18" charset="0"/>
                            </a:rPr>
                          </m:ctrlPr>
                        </m:sSubPr>
                        <m:e>
                          <m:d>
                            <m:dPr>
                              <m:ctrlPr>
                                <a:rPr lang="en-US" altLang="zh-CN" sz="2800" i="1">
                                  <a:latin typeface="Cambria Math" panose="02040503050406030204" pitchFamily="18" charset="0"/>
                                </a:rPr>
                              </m:ctrlPr>
                            </m:dPr>
                            <m:e>
                              <m:r>
                                <m:rPr>
                                  <m:nor/>
                                </m:rPr>
                                <a:rPr lang="en-US" altLang="zh-CN" sz="2800" b="0" i="0" dirty="0" smtClean="0">
                                  <a:solidFill>
                                    <a:srgbClr val="FF0000"/>
                                  </a:solidFill>
                                </a:rPr>
                                <m:t>11101101</m:t>
                              </m:r>
                              <m:r>
                                <m:rPr>
                                  <m:nor/>
                                </m:rPr>
                                <a:rPr lang="en-US" altLang="zh-CN" sz="2800" dirty="0" smtClean="0">
                                  <a:solidFill>
                                    <a:srgbClr val="FF0000"/>
                                  </a:solidFill>
                                </a:rPr>
                                <m:t>.</m:t>
                              </m:r>
                              <m:r>
                                <m:rPr>
                                  <m:nor/>
                                </m:rPr>
                                <a:rPr lang="en-US" altLang="zh-CN" sz="2800" b="0" i="0" dirty="0" smtClean="0">
                                  <a:solidFill>
                                    <a:srgbClr val="FF0000"/>
                                  </a:solidFill>
                                </a:rPr>
                                <m:t>10</m:t>
                              </m:r>
                              <m:r>
                                <m:rPr>
                                  <m:nor/>
                                </m:rPr>
                                <a:rPr lang="en-US" altLang="zh-CN" sz="2800" dirty="0" smtClean="0">
                                  <a:solidFill>
                                    <a:srgbClr val="FF0000"/>
                                  </a:solidFill>
                                </a:rPr>
                                <m:t>1</m:t>
                              </m:r>
                              <m:r>
                                <m:rPr>
                                  <m:nor/>
                                </m:rPr>
                                <a:rPr lang="zh-CN" altLang="en-US" sz="2800" dirty="0" smtClean="0">
                                  <a:solidFill>
                                    <a:srgbClr val="FF0000"/>
                                  </a:solidFill>
                                </a:rPr>
                                <m:t> </m:t>
                              </m:r>
                            </m:e>
                          </m:d>
                        </m:e>
                        <m:sub>
                          <m:r>
                            <a:rPr lang="en-US" altLang="zh-CN" sz="2800" b="0" i="1" dirty="0" smtClean="0">
                              <a:latin typeface="Cambria Math"/>
                            </a:rPr>
                            <m:t>2</m:t>
                          </m:r>
                        </m:sub>
                      </m:sSub>
                    </m:oMath>
                  </m:oMathPara>
                </a14:m>
                <a:endParaRPr lang="zh-CN" altLang="en-US" sz="2800" dirty="0"/>
              </a:p>
            </p:txBody>
          </p:sp>
        </mc:Choice>
        <mc:Fallback xmlns="">
          <p:sp>
            <p:nvSpPr>
              <p:cNvPr id="4" name="内容占位符 2"/>
              <p:cNvSpPr txBox="1">
                <a:spLocks noRot="1" noChangeAspect="1" noMove="1" noResize="1" noEditPoints="1" noAdjustHandles="1" noChangeArrowheads="1" noChangeShapeType="1" noTextEdit="1"/>
              </p:cNvSpPr>
              <p:nvPr/>
            </p:nvSpPr>
            <p:spPr>
              <a:xfrm>
                <a:off x="3995936" y="1655695"/>
                <a:ext cx="4608512" cy="576063"/>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内容占位符 2"/>
              <p:cNvSpPr txBox="1">
                <a:spLocks/>
              </p:cNvSpPr>
              <p:nvPr/>
            </p:nvSpPr>
            <p:spPr>
              <a:xfrm>
                <a:off x="3995936" y="1106524"/>
                <a:ext cx="4608512" cy="576063"/>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SzPct val="100000"/>
                  <a:buNone/>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d>
                            <m:dPr>
                              <m:ctrlPr>
                                <a:rPr lang="en-US" altLang="zh-CN" sz="2800" i="1">
                                  <a:latin typeface="Cambria Math" panose="02040503050406030204" pitchFamily="18" charset="0"/>
                                </a:rPr>
                              </m:ctrlPr>
                            </m:dPr>
                            <m:e>
                              <m:r>
                                <m:rPr>
                                  <m:nor/>
                                </m:rPr>
                                <a:rPr lang="en-US" altLang="zh-CN" sz="2800" b="0" i="0" dirty="0" smtClean="0"/>
                                <m:t>11101101</m:t>
                              </m:r>
                              <m:r>
                                <m:rPr>
                                  <m:nor/>
                                </m:rPr>
                                <a:rPr lang="en-US" altLang="zh-CN" sz="2800" dirty="0"/>
                                <m:t>.</m:t>
                              </m:r>
                              <m:r>
                                <m:rPr>
                                  <m:nor/>
                                </m:rPr>
                                <a:rPr lang="en-US" altLang="zh-CN" sz="2800" b="0" i="0" dirty="0" smtClean="0"/>
                                <m:t>10</m:t>
                              </m:r>
                              <m:r>
                                <m:rPr>
                                  <m:nor/>
                                </m:rPr>
                                <a:rPr lang="en-US" altLang="zh-CN" sz="2800" dirty="0"/>
                                <m:t>1</m:t>
                              </m:r>
                              <m:r>
                                <m:rPr>
                                  <m:nor/>
                                </m:rPr>
                                <a:rPr lang="zh-CN" altLang="en-US" sz="2800" dirty="0"/>
                                <m:t> </m:t>
                              </m:r>
                            </m:e>
                          </m:d>
                        </m:e>
                        <m:sub>
                          <m:r>
                            <a:rPr lang="en-US" altLang="zh-CN" sz="2800" b="0" i="1" dirty="0" smtClean="0">
                              <a:latin typeface="Cambria Math"/>
                            </a:rPr>
                            <m:t>2</m:t>
                          </m:r>
                        </m:sub>
                      </m:sSub>
                      <m:r>
                        <a:rPr lang="en-US" altLang="zh-CN" sz="2800" b="0" i="1" smtClean="0">
                          <a:latin typeface="Cambria Math"/>
                        </a:rPr>
                        <m:t>=</m:t>
                      </m:r>
                      <m:sSub>
                        <m:sSubPr>
                          <m:ctrlPr>
                            <a:rPr lang="en-US" altLang="zh-CN" sz="2800" i="1">
                              <a:latin typeface="Cambria Math" panose="02040503050406030204" pitchFamily="18" charset="0"/>
                            </a:rPr>
                          </m:ctrlPr>
                        </m:sSubPr>
                        <m:e>
                          <m:d>
                            <m:dPr>
                              <m:ctrlPr>
                                <a:rPr lang="en-US" altLang="zh-CN" sz="2800" i="1">
                                  <a:latin typeface="Cambria Math" panose="02040503050406030204" pitchFamily="18" charset="0"/>
                                </a:rPr>
                              </m:ctrlPr>
                            </m:dPr>
                            <m:e>
                              <m:r>
                                <m:rPr>
                                  <m:nor/>
                                </m:rPr>
                                <a:rPr lang="en-US" altLang="zh-CN" sz="2800" dirty="0"/>
                                <m:t>237.</m:t>
                              </m:r>
                              <m:r>
                                <m:rPr>
                                  <m:nor/>
                                </m:rPr>
                                <a:rPr lang="en-US" altLang="zh-CN" sz="2800" b="0" i="0" dirty="0" smtClean="0"/>
                                <m:t>6</m:t>
                              </m:r>
                              <m:r>
                                <m:rPr>
                                  <m:nor/>
                                </m:rPr>
                                <a:rPr lang="en-US" altLang="zh-CN" sz="2800" dirty="0"/>
                                <m:t>25</m:t>
                              </m:r>
                              <m:r>
                                <m:rPr>
                                  <m:nor/>
                                </m:rPr>
                                <a:rPr lang="zh-CN" altLang="en-US" sz="2800" dirty="0"/>
                                <m:t> </m:t>
                              </m:r>
                            </m:e>
                          </m:d>
                        </m:e>
                        <m:sub>
                          <m:r>
                            <a:rPr lang="en-US" altLang="zh-CN" sz="2800" i="1">
                              <a:latin typeface="Cambria Math"/>
                            </a:rPr>
                            <m:t>10</m:t>
                          </m:r>
                        </m:sub>
                      </m:sSub>
                    </m:oMath>
                  </m:oMathPara>
                </a14:m>
                <a:endParaRPr lang="zh-CN" altLang="en-US" sz="2800" dirty="0"/>
              </a:p>
            </p:txBody>
          </p:sp>
        </mc:Choice>
        <mc:Fallback xmlns="">
          <p:sp>
            <p:nvSpPr>
              <p:cNvPr id="5" name="内容占位符 2"/>
              <p:cNvSpPr txBox="1">
                <a:spLocks noRot="1" noChangeAspect="1" noMove="1" noResize="1" noEditPoints="1" noAdjustHandles="1" noChangeArrowheads="1" noChangeShapeType="1" noTextEdit="1"/>
              </p:cNvSpPr>
              <p:nvPr/>
            </p:nvSpPr>
            <p:spPr>
              <a:xfrm>
                <a:off x="3995936" y="1106524"/>
                <a:ext cx="4608512" cy="576063"/>
              </a:xfrm>
              <a:prstGeom prst="rect">
                <a:avLst/>
              </a:prstGeom>
              <a:blipFill rotWithShape="1">
                <a:blip r:embed="rId4"/>
                <a:stretch>
                  <a:fillRect/>
                </a:stretch>
              </a:blipFill>
            </p:spPr>
            <p:txBody>
              <a:bodyPr/>
              <a:lstStyle/>
              <a:p>
                <a:r>
                  <a:rPr lang="zh-CN" altLang="en-US">
                    <a:noFill/>
                  </a:rPr>
                  <a:t> </a:t>
                </a:r>
              </a:p>
            </p:txBody>
          </p:sp>
        </mc:Fallback>
      </mc:AlternateContent>
      <p:sp>
        <p:nvSpPr>
          <p:cNvPr id="7" name="TextBox 6"/>
          <p:cNvSpPr txBox="1"/>
          <p:nvPr/>
        </p:nvSpPr>
        <p:spPr>
          <a:xfrm>
            <a:off x="5689282" y="2348880"/>
            <a:ext cx="2339102" cy="461665"/>
          </a:xfrm>
          <a:prstGeom prst="rect">
            <a:avLst/>
          </a:prstGeom>
          <a:noFill/>
        </p:spPr>
        <p:txBody>
          <a:bodyPr wrap="none" rtlCol="0">
            <a:spAutoFit/>
          </a:bodyPr>
          <a:lstStyle/>
          <a:p>
            <a:pPr marL="457200" indent="-457200">
              <a:buSzPct val="100000"/>
              <a:buFont typeface="+mj-lt"/>
              <a:buAutoNum type="alphaLcParenR" startAt="2"/>
            </a:pPr>
            <a:r>
              <a:rPr lang="zh-CN" altLang="en-US" sz="2400" b="1" dirty="0" smtClean="0">
                <a:solidFill>
                  <a:srgbClr val="0070C0"/>
                </a:solidFill>
                <a:latin typeface="楷体" pitchFamily="49" charset="-122"/>
                <a:ea typeface="楷体" pitchFamily="49" charset="-122"/>
              </a:rPr>
              <a:t>小数乘</a:t>
            </a:r>
            <a:r>
              <a:rPr lang="en-US" altLang="zh-CN" sz="2400" b="1" dirty="0" smtClean="0">
                <a:solidFill>
                  <a:srgbClr val="0070C0"/>
                </a:solidFill>
                <a:latin typeface="楷体" pitchFamily="49" charset="-122"/>
                <a:ea typeface="楷体" pitchFamily="49" charset="-122"/>
              </a:rPr>
              <a:t>2</a:t>
            </a:r>
            <a:r>
              <a:rPr lang="zh-CN" altLang="en-US" sz="2400" b="1" dirty="0" smtClean="0">
                <a:solidFill>
                  <a:srgbClr val="0070C0"/>
                </a:solidFill>
                <a:latin typeface="楷体" pitchFamily="49" charset="-122"/>
                <a:ea typeface="楷体" pitchFamily="49" charset="-122"/>
              </a:rPr>
              <a:t>取整</a:t>
            </a:r>
            <a:endParaRPr lang="zh-CN" altLang="en-US" sz="2400" b="1" dirty="0">
              <a:solidFill>
                <a:srgbClr val="0070C0"/>
              </a:solidFill>
              <a:latin typeface="楷体" pitchFamily="49" charset="-122"/>
              <a:ea typeface="楷体" pitchFamily="49" charset="-122"/>
            </a:endParaRPr>
          </a:p>
        </p:txBody>
      </p:sp>
      <mc:AlternateContent xmlns:mc="http://schemas.openxmlformats.org/markup-compatibility/2006" xmlns:a14="http://schemas.microsoft.com/office/drawing/2010/main">
        <mc:Choice Requires="a14">
          <p:sp>
            <p:nvSpPr>
              <p:cNvPr id="11" name="内容占位符 2"/>
              <p:cNvSpPr txBox="1">
                <a:spLocks/>
              </p:cNvSpPr>
              <p:nvPr/>
            </p:nvSpPr>
            <p:spPr>
              <a:xfrm>
                <a:off x="107504" y="2780928"/>
                <a:ext cx="4830546" cy="615143"/>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SzPct val="100000"/>
                  <a:buNone/>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d>
                            <m:dPr>
                              <m:ctrlPr>
                                <a:rPr lang="en-US" altLang="zh-CN" sz="2800" i="1" smtClean="0">
                                  <a:latin typeface="Cambria Math" panose="02040503050406030204" pitchFamily="18" charset="0"/>
                                </a:rPr>
                              </m:ctrlPr>
                            </m:dPr>
                            <m:e>
                              <m:r>
                                <m:rPr>
                                  <m:nor/>
                                </m:rPr>
                                <a:rPr lang="en-US" altLang="zh-CN" sz="2800" b="0" i="0" dirty="0" smtClean="0"/>
                                <m:t>0.625</m:t>
                              </m:r>
                            </m:e>
                          </m:d>
                        </m:e>
                        <m:sub>
                          <m:r>
                            <a:rPr lang="en-US" altLang="zh-CN" sz="2800" b="0" i="1" smtClean="0">
                              <a:latin typeface="Cambria Math"/>
                            </a:rPr>
                            <m:t>10</m:t>
                          </m:r>
                        </m:sub>
                      </m:sSub>
                      <m:r>
                        <a:rPr lang="en-US" altLang="zh-CN" sz="2800" b="0" i="1" smtClean="0">
                          <a:latin typeface="Cambria Math"/>
                        </a:rPr>
                        <m:t>=</m:t>
                      </m:r>
                      <m:sSub>
                        <m:sSubPr>
                          <m:ctrlPr>
                            <a:rPr lang="en-US" altLang="zh-CN" sz="2800" i="1">
                              <a:latin typeface="Cambria Math" panose="02040503050406030204" pitchFamily="18" charset="0"/>
                            </a:rPr>
                          </m:ctrlPr>
                        </m:sSubPr>
                        <m:e>
                          <m:d>
                            <m:dPr>
                              <m:ctrlPr>
                                <a:rPr lang="en-US" altLang="zh-CN" sz="2800" i="1">
                                  <a:latin typeface="Cambria Math" panose="02040503050406030204" pitchFamily="18" charset="0"/>
                                </a:rPr>
                              </m:ctrlPr>
                            </m:dPr>
                            <m:e>
                              <m:r>
                                <a:rPr lang="en-US" altLang="zh-CN" sz="2800" b="0" i="1" smtClean="0">
                                  <a:latin typeface="Cambria Math"/>
                                </a:rPr>
                                <m:t>0.</m:t>
                              </m:r>
                              <m:sSub>
                                <m:sSubPr>
                                  <m:ctrlPr>
                                    <a:rPr lang="en-US" altLang="zh-CN" sz="2800" i="1" smtClean="0">
                                      <a:latin typeface="Cambria Math" panose="02040503050406030204" pitchFamily="18" charset="0"/>
                                    </a:rPr>
                                  </m:ctrlPr>
                                </m:sSubPr>
                                <m:e>
                                  <m:r>
                                    <a:rPr lang="en-US" altLang="zh-CN" sz="2800" b="0" i="1" smtClean="0">
                                      <a:latin typeface="Cambria Math"/>
                                    </a:rPr>
                                    <m:t>𝑎</m:t>
                                  </m:r>
                                </m:e>
                                <m:sub>
                                  <m:r>
                                    <a:rPr lang="en-US" altLang="zh-CN" sz="2800" b="0" i="1" smtClean="0">
                                      <a:latin typeface="Cambria Math"/>
                                    </a:rPr>
                                    <m:t>−1</m:t>
                                  </m:r>
                                </m:sub>
                              </m:sSub>
                              <m:sSub>
                                <m:sSubPr>
                                  <m:ctrlPr>
                                    <a:rPr lang="en-US" altLang="zh-CN" sz="2800" i="1">
                                      <a:latin typeface="Cambria Math" panose="02040503050406030204" pitchFamily="18" charset="0"/>
                                    </a:rPr>
                                  </m:ctrlPr>
                                </m:sSubPr>
                                <m:e>
                                  <m:r>
                                    <a:rPr lang="en-US" altLang="zh-CN" sz="2800" i="1">
                                      <a:latin typeface="Cambria Math"/>
                                    </a:rPr>
                                    <m:t>𝑎</m:t>
                                  </m:r>
                                </m:e>
                                <m:sub>
                                  <m:r>
                                    <a:rPr lang="en-US" altLang="zh-CN" sz="2800" i="1">
                                      <a:latin typeface="Cambria Math"/>
                                    </a:rPr>
                                    <m:t>−</m:t>
                                  </m:r>
                                  <m:r>
                                    <a:rPr lang="en-US" altLang="zh-CN" sz="2800" b="0" i="1" smtClean="0">
                                      <a:latin typeface="Cambria Math"/>
                                    </a:rPr>
                                    <m:t>2</m:t>
                                  </m:r>
                                </m:sub>
                              </m:sSub>
                              <m:r>
                                <a:rPr lang="en-US" altLang="zh-CN" sz="2800" i="1" smtClean="0">
                                  <a:latin typeface="Cambria Math"/>
                                  <a:ea typeface="Cambria Math"/>
                                </a:rPr>
                                <m:t>⋯</m:t>
                              </m:r>
                              <m:sSub>
                                <m:sSubPr>
                                  <m:ctrlPr>
                                    <a:rPr lang="en-US" altLang="zh-CN" sz="2800" i="1">
                                      <a:latin typeface="Cambria Math" panose="02040503050406030204" pitchFamily="18" charset="0"/>
                                    </a:rPr>
                                  </m:ctrlPr>
                                </m:sSubPr>
                                <m:e>
                                  <m:r>
                                    <a:rPr lang="en-US" altLang="zh-CN" sz="2800" i="1">
                                      <a:latin typeface="Cambria Math"/>
                                    </a:rPr>
                                    <m:t>𝑎</m:t>
                                  </m:r>
                                </m:e>
                                <m:sub>
                                  <m:r>
                                    <a:rPr lang="en-US" altLang="zh-CN" sz="2800" b="0" i="1" smtClean="0">
                                      <a:latin typeface="Cambria Math"/>
                                    </a:rPr>
                                    <m:t>−</m:t>
                                  </m:r>
                                  <m:r>
                                    <a:rPr lang="en-US" altLang="zh-CN" sz="2800" b="0" i="1" smtClean="0">
                                      <a:latin typeface="Cambria Math"/>
                                    </a:rPr>
                                    <m:t>𝑚</m:t>
                                  </m:r>
                                </m:sub>
                              </m:sSub>
                            </m:e>
                          </m:d>
                        </m:e>
                        <m:sub>
                          <m:r>
                            <a:rPr lang="en-US" altLang="zh-CN" sz="2800" b="0" i="1" dirty="0" smtClean="0">
                              <a:latin typeface="Cambria Math"/>
                            </a:rPr>
                            <m:t>2</m:t>
                          </m:r>
                        </m:sub>
                      </m:sSub>
                    </m:oMath>
                  </m:oMathPara>
                </a14:m>
                <a:endParaRPr lang="en-US" altLang="zh-CN" sz="2800" dirty="0" smtClean="0"/>
              </a:p>
              <a:p>
                <a:pPr marL="0" indent="0">
                  <a:buSzPct val="100000"/>
                  <a:buNone/>
                </a:pPr>
                <a:endParaRPr lang="zh-CN" altLang="en-US" sz="2800" dirty="0"/>
              </a:p>
            </p:txBody>
          </p:sp>
        </mc:Choice>
        <mc:Fallback xmlns="">
          <p:sp>
            <p:nvSpPr>
              <p:cNvPr id="11" name="内容占位符 2"/>
              <p:cNvSpPr txBox="1">
                <a:spLocks noRot="1" noChangeAspect="1" noMove="1" noResize="1" noEditPoints="1" noAdjustHandles="1" noChangeArrowheads="1" noChangeShapeType="1" noTextEdit="1"/>
              </p:cNvSpPr>
              <p:nvPr/>
            </p:nvSpPr>
            <p:spPr>
              <a:xfrm>
                <a:off x="107504" y="2780928"/>
                <a:ext cx="4830546" cy="615143"/>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547664" y="3476327"/>
                <a:ext cx="4968552" cy="400110"/>
              </a:xfrm>
              <a:prstGeom prst="rect">
                <a:avLst/>
              </a:prstGeom>
            </p:spPr>
            <p:txBody>
              <a:bodyPr wrap="square">
                <a:spAutoFit/>
              </a:bodyPr>
              <a:lstStyle/>
              <a:p>
                <a:pPr marL="0" indent="0">
                  <a:buSzPct val="100000"/>
                  <a:buNone/>
                </a:pPr>
                <a14:m>
                  <m:oMathPara xmlns:m="http://schemas.openxmlformats.org/officeDocument/2006/math">
                    <m:oMathParaPr>
                      <m:jc m:val="centerGroup"/>
                    </m:oMathParaPr>
                    <m:oMath xmlns:m="http://schemas.openxmlformats.org/officeDocument/2006/math">
                      <m:r>
                        <a:rPr lang="en-US" altLang="zh-CN" sz="2000" b="0" i="1" smtClean="0">
                          <a:latin typeface="Cambria Math"/>
                        </a:rPr>
                        <m:t>=</m:t>
                      </m:r>
                      <m:sSub>
                        <m:sSubPr>
                          <m:ctrlPr>
                            <a:rPr lang="en-US" altLang="zh-CN" sz="2000" i="1">
                              <a:latin typeface="Cambria Math" panose="02040503050406030204" pitchFamily="18" charset="0"/>
                            </a:rPr>
                          </m:ctrlPr>
                        </m:sSubPr>
                        <m:e>
                          <m:r>
                            <a:rPr lang="en-US" altLang="zh-CN" sz="2000" i="1">
                              <a:latin typeface="Cambria Math"/>
                            </a:rPr>
                            <m:t>𝑎</m:t>
                          </m:r>
                        </m:e>
                        <m:sub>
                          <m:r>
                            <a:rPr lang="en-US" altLang="zh-CN" sz="2000" i="1">
                              <a:latin typeface="Cambria Math"/>
                            </a:rPr>
                            <m:t>−1</m:t>
                          </m:r>
                        </m:sub>
                      </m:sSub>
                      <m:r>
                        <a:rPr lang="en-US" altLang="zh-CN" sz="2000" i="1">
                          <a:solidFill>
                            <a:schemeClr val="bg1">
                              <a:lumMod val="50000"/>
                            </a:schemeClr>
                          </a:solidFill>
                          <a:latin typeface="Cambria Math"/>
                          <a:ea typeface="Cambria Math"/>
                        </a:rPr>
                        <m:t>×</m:t>
                      </m:r>
                      <m:sSup>
                        <m:sSupPr>
                          <m:ctrlPr>
                            <a:rPr lang="en-US" altLang="zh-CN" sz="2000" i="1">
                              <a:solidFill>
                                <a:schemeClr val="bg1">
                                  <a:lumMod val="50000"/>
                                </a:schemeClr>
                              </a:solidFill>
                              <a:latin typeface="Cambria Math" panose="02040503050406030204" pitchFamily="18" charset="0"/>
                              <a:ea typeface="Cambria Math"/>
                            </a:rPr>
                          </m:ctrlPr>
                        </m:sSupPr>
                        <m:e>
                          <m:r>
                            <a:rPr lang="en-US" altLang="zh-CN" sz="2000" i="1">
                              <a:solidFill>
                                <a:schemeClr val="bg1">
                                  <a:lumMod val="50000"/>
                                </a:schemeClr>
                              </a:solidFill>
                              <a:latin typeface="Cambria Math"/>
                              <a:ea typeface="Cambria Math"/>
                            </a:rPr>
                            <m:t>2</m:t>
                          </m:r>
                        </m:e>
                        <m:sup>
                          <m:r>
                            <a:rPr lang="en-US" altLang="zh-CN" sz="2000" i="1">
                              <a:solidFill>
                                <a:schemeClr val="bg1">
                                  <a:lumMod val="50000"/>
                                </a:schemeClr>
                              </a:solidFill>
                              <a:latin typeface="Cambria Math"/>
                              <a:ea typeface="Cambria Math"/>
                            </a:rPr>
                            <m:t>−1</m:t>
                          </m:r>
                        </m:sup>
                      </m:sSup>
                      <m:r>
                        <a:rPr lang="en-US" altLang="zh-CN" sz="2000" i="1">
                          <a:latin typeface="Cambria Math"/>
                          <a:ea typeface="Cambria Math"/>
                        </a:rPr>
                        <m:t>+</m:t>
                      </m:r>
                      <m:sSub>
                        <m:sSubPr>
                          <m:ctrlPr>
                            <a:rPr lang="en-US" altLang="zh-CN" sz="2000" i="1">
                              <a:latin typeface="Cambria Math" panose="02040503050406030204" pitchFamily="18" charset="0"/>
                            </a:rPr>
                          </m:ctrlPr>
                        </m:sSubPr>
                        <m:e>
                          <m:r>
                            <a:rPr lang="en-US" altLang="zh-CN" sz="2000" i="1">
                              <a:latin typeface="Cambria Math"/>
                            </a:rPr>
                            <m:t>𝑎</m:t>
                          </m:r>
                        </m:e>
                        <m:sub>
                          <m:r>
                            <a:rPr lang="en-US" altLang="zh-CN" sz="2000" i="1">
                              <a:latin typeface="Cambria Math"/>
                            </a:rPr>
                            <m:t>−2</m:t>
                          </m:r>
                        </m:sub>
                      </m:sSub>
                      <m:r>
                        <a:rPr lang="en-US" altLang="zh-CN" sz="2000" i="1">
                          <a:solidFill>
                            <a:schemeClr val="bg1">
                              <a:lumMod val="50000"/>
                            </a:schemeClr>
                          </a:solidFill>
                          <a:latin typeface="Cambria Math"/>
                          <a:ea typeface="Cambria Math"/>
                        </a:rPr>
                        <m:t>×</m:t>
                      </m:r>
                      <m:sSup>
                        <m:sSupPr>
                          <m:ctrlPr>
                            <a:rPr lang="en-US" altLang="zh-CN" sz="2000" i="1">
                              <a:solidFill>
                                <a:schemeClr val="bg1">
                                  <a:lumMod val="50000"/>
                                </a:schemeClr>
                              </a:solidFill>
                              <a:latin typeface="Cambria Math" panose="02040503050406030204" pitchFamily="18" charset="0"/>
                              <a:ea typeface="Cambria Math"/>
                            </a:rPr>
                          </m:ctrlPr>
                        </m:sSupPr>
                        <m:e>
                          <m:r>
                            <a:rPr lang="en-US" altLang="zh-CN" sz="2000" i="1">
                              <a:solidFill>
                                <a:schemeClr val="bg1">
                                  <a:lumMod val="50000"/>
                                </a:schemeClr>
                              </a:solidFill>
                              <a:latin typeface="Cambria Math"/>
                              <a:ea typeface="Cambria Math"/>
                            </a:rPr>
                            <m:t>2</m:t>
                          </m:r>
                        </m:e>
                        <m:sup>
                          <m:r>
                            <a:rPr lang="en-US" altLang="zh-CN" sz="2000" i="1">
                              <a:solidFill>
                                <a:schemeClr val="bg1">
                                  <a:lumMod val="50000"/>
                                </a:schemeClr>
                              </a:solidFill>
                              <a:latin typeface="Cambria Math"/>
                              <a:ea typeface="Cambria Math"/>
                            </a:rPr>
                            <m:t>−2</m:t>
                          </m:r>
                        </m:sup>
                      </m:sSup>
                      <m:r>
                        <a:rPr lang="en-US" altLang="zh-CN" sz="2000" i="1">
                          <a:latin typeface="Cambria Math"/>
                        </a:rPr>
                        <m:t>+</m:t>
                      </m:r>
                      <m:r>
                        <a:rPr lang="en-US" altLang="zh-CN" sz="2000" i="1">
                          <a:latin typeface="Cambria Math"/>
                          <a:ea typeface="Cambria Math"/>
                        </a:rPr>
                        <m:t>⋯</m:t>
                      </m:r>
                      <m:r>
                        <a:rPr lang="en-US" altLang="zh-CN" sz="2000" i="1">
                          <a:latin typeface="Cambria Math"/>
                        </a:rPr>
                        <m:t>+</m:t>
                      </m:r>
                      <m:sSub>
                        <m:sSubPr>
                          <m:ctrlPr>
                            <a:rPr lang="en-US" altLang="zh-CN" sz="2000" i="1" smtClean="0">
                              <a:solidFill>
                                <a:schemeClr val="tx1"/>
                              </a:solidFill>
                              <a:latin typeface="Cambria Math" panose="02040503050406030204" pitchFamily="18" charset="0"/>
                            </a:rPr>
                          </m:ctrlPr>
                        </m:sSubPr>
                        <m:e>
                          <m:r>
                            <a:rPr lang="en-US" altLang="zh-CN" sz="2000" b="0" i="1">
                              <a:solidFill>
                                <a:schemeClr val="tx1"/>
                              </a:solidFill>
                              <a:latin typeface="Cambria Math"/>
                            </a:rPr>
                            <m:t>𝑎</m:t>
                          </m:r>
                        </m:e>
                        <m:sub>
                          <m:r>
                            <a:rPr lang="en-US" altLang="zh-CN" sz="2000" b="0" i="1" smtClean="0">
                              <a:solidFill>
                                <a:schemeClr val="tx1"/>
                              </a:solidFill>
                              <a:latin typeface="Cambria Math"/>
                            </a:rPr>
                            <m:t>−</m:t>
                          </m:r>
                          <m:r>
                            <a:rPr lang="en-US" altLang="zh-CN" sz="2000" b="0" i="1" smtClean="0">
                              <a:solidFill>
                                <a:schemeClr val="tx1"/>
                              </a:solidFill>
                              <a:latin typeface="Cambria Math"/>
                            </a:rPr>
                            <m:t>𝑚</m:t>
                          </m:r>
                        </m:sub>
                      </m:sSub>
                      <m:r>
                        <a:rPr lang="en-US" altLang="zh-CN" sz="2000" i="1">
                          <a:solidFill>
                            <a:schemeClr val="bg1">
                              <a:lumMod val="50000"/>
                            </a:schemeClr>
                          </a:solidFill>
                          <a:latin typeface="Cambria Math"/>
                          <a:ea typeface="Cambria Math"/>
                        </a:rPr>
                        <m:t>×</m:t>
                      </m:r>
                      <m:sSup>
                        <m:sSupPr>
                          <m:ctrlPr>
                            <a:rPr lang="en-US" altLang="zh-CN" sz="2000" i="1">
                              <a:solidFill>
                                <a:schemeClr val="bg1">
                                  <a:lumMod val="50000"/>
                                </a:schemeClr>
                              </a:solidFill>
                              <a:latin typeface="Cambria Math" panose="02040503050406030204" pitchFamily="18" charset="0"/>
                              <a:ea typeface="Cambria Math"/>
                            </a:rPr>
                          </m:ctrlPr>
                        </m:sSupPr>
                        <m:e>
                          <m:r>
                            <a:rPr lang="en-US" altLang="zh-CN" sz="2000" i="1">
                              <a:solidFill>
                                <a:schemeClr val="bg1">
                                  <a:lumMod val="50000"/>
                                </a:schemeClr>
                              </a:solidFill>
                              <a:latin typeface="Cambria Math"/>
                              <a:ea typeface="Cambria Math"/>
                            </a:rPr>
                            <m:t>2</m:t>
                          </m:r>
                        </m:e>
                        <m:sup>
                          <m:r>
                            <a:rPr lang="en-US" altLang="zh-CN" sz="2000" b="0" i="1" smtClean="0">
                              <a:solidFill>
                                <a:schemeClr val="bg1">
                                  <a:lumMod val="50000"/>
                                </a:schemeClr>
                              </a:solidFill>
                              <a:latin typeface="Cambria Math"/>
                              <a:ea typeface="Cambria Math"/>
                            </a:rPr>
                            <m:t>−</m:t>
                          </m:r>
                          <m:r>
                            <a:rPr lang="en-US" altLang="zh-CN" sz="2000" b="0" i="1" smtClean="0">
                              <a:solidFill>
                                <a:schemeClr val="bg1">
                                  <a:lumMod val="50000"/>
                                </a:schemeClr>
                              </a:solidFill>
                              <a:latin typeface="Cambria Math"/>
                              <a:ea typeface="Cambria Math"/>
                            </a:rPr>
                            <m:t>𝑚</m:t>
                          </m:r>
                        </m:sup>
                      </m:sSup>
                    </m:oMath>
                  </m:oMathPara>
                </a14:m>
                <a:endParaRPr lang="zh-CN" altLang="en-US" sz="2000" dirty="0"/>
              </a:p>
            </p:txBody>
          </p:sp>
        </mc:Choice>
        <mc:Fallback xmlns="">
          <p:sp>
            <p:nvSpPr>
              <p:cNvPr id="12" name="矩形 11"/>
              <p:cNvSpPr>
                <a:spLocks noRot="1" noChangeAspect="1" noMove="1" noResize="1" noEditPoints="1" noAdjustHandles="1" noChangeArrowheads="1" noChangeShapeType="1" noTextEdit="1"/>
              </p:cNvSpPr>
              <p:nvPr/>
            </p:nvSpPr>
            <p:spPr>
              <a:xfrm>
                <a:off x="1547664" y="3476327"/>
                <a:ext cx="4968552" cy="400110"/>
              </a:xfrm>
              <a:prstGeom prst="rect">
                <a:avLst/>
              </a:prstGeom>
              <a:blipFill rotWithShape="1">
                <a:blip r:embed="rId6"/>
                <a:stretch>
                  <a:fillRect b="-30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1512167" y="4052391"/>
                <a:ext cx="5004049" cy="668516"/>
              </a:xfrm>
              <a:prstGeom prst="rect">
                <a:avLst/>
              </a:prstGeom>
            </p:spPr>
            <p:txBody>
              <a:bodyPr wrap="square">
                <a:spAutoFit/>
              </a:bodyPr>
              <a:lstStyle/>
              <a:p>
                <a:pPr marL="0" indent="0">
                  <a:buSzPct val="100000"/>
                  <a:buNone/>
                </a:pPr>
                <a14:m>
                  <m:oMathPara xmlns:m="http://schemas.openxmlformats.org/officeDocument/2006/math">
                    <m:oMathParaPr>
                      <m:jc m:val="centerGroup"/>
                    </m:oMathParaPr>
                    <m:oMath xmlns:m="http://schemas.openxmlformats.org/officeDocument/2006/math">
                      <m:r>
                        <a:rPr lang="en-US" altLang="zh-CN" sz="2000" b="0" i="1" smtClean="0">
                          <a:latin typeface="Cambria Math"/>
                        </a:rPr>
                        <m:t>=</m:t>
                      </m:r>
                      <m:f>
                        <m:fPr>
                          <m:ctrlPr>
                            <a:rPr lang="en-US" altLang="zh-CN" sz="2000" b="0" i="1" smtClean="0">
                              <a:latin typeface="Cambria Math" panose="02040503050406030204" pitchFamily="18" charset="0"/>
                            </a:rPr>
                          </m:ctrlPr>
                        </m:fPr>
                        <m:num>
                          <m:sSub>
                            <m:sSubPr>
                              <m:ctrlPr>
                                <a:rPr lang="en-US" altLang="zh-CN" sz="2000" b="1" i="1" smtClean="0">
                                  <a:solidFill>
                                    <a:srgbClr val="00B050"/>
                                  </a:solidFill>
                                  <a:latin typeface="Cambria Math" panose="02040503050406030204" pitchFamily="18" charset="0"/>
                                </a:rPr>
                              </m:ctrlPr>
                            </m:sSubPr>
                            <m:e>
                              <m:r>
                                <a:rPr lang="en-US" altLang="zh-CN" sz="2000" b="1" i="1">
                                  <a:solidFill>
                                    <a:srgbClr val="00B050"/>
                                  </a:solidFill>
                                  <a:latin typeface="Cambria Math"/>
                                </a:rPr>
                                <m:t>𝒂</m:t>
                              </m:r>
                            </m:e>
                            <m:sub>
                              <m:r>
                                <a:rPr lang="en-US" altLang="zh-CN" sz="2000" b="1" i="1">
                                  <a:solidFill>
                                    <a:srgbClr val="00B050"/>
                                  </a:solidFill>
                                  <a:latin typeface="Cambria Math"/>
                                </a:rPr>
                                <m:t>−</m:t>
                              </m:r>
                              <m:r>
                                <a:rPr lang="en-US" altLang="zh-CN" sz="2000" b="1" i="1">
                                  <a:solidFill>
                                    <a:srgbClr val="00B050"/>
                                  </a:solidFill>
                                  <a:latin typeface="Cambria Math"/>
                                </a:rPr>
                                <m:t>𝟏</m:t>
                              </m:r>
                            </m:sub>
                          </m:sSub>
                        </m:num>
                        <m:den>
                          <m:r>
                            <a:rPr lang="en-US" altLang="zh-CN" sz="2000" b="0" i="1" smtClean="0">
                              <a:latin typeface="Cambria Math"/>
                            </a:rPr>
                            <m:t>2</m:t>
                          </m:r>
                        </m:den>
                      </m:f>
                      <m:r>
                        <a:rPr lang="en-US" altLang="zh-CN" sz="2000" i="1">
                          <a:latin typeface="Cambria Math"/>
                          <a:ea typeface="Cambria Math"/>
                        </a:rPr>
                        <m:t>+</m:t>
                      </m:r>
                      <m:f>
                        <m:fPr>
                          <m:ctrlPr>
                            <a:rPr lang="en-US" altLang="zh-CN" sz="2000" i="1" smtClean="0">
                              <a:latin typeface="Cambria Math" panose="02040503050406030204" pitchFamily="18" charset="0"/>
                              <a:ea typeface="Cambria Math"/>
                            </a:rPr>
                          </m:ctrlPr>
                        </m:fPr>
                        <m:num>
                          <m:r>
                            <a:rPr lang="en-US" altLang="zh-CN" sz="2000" b="0" i="1" smtClean="0">
                              <a:latin typeface="Cambria Math"/>
                              <a:ea typeface="Cambria Math"/>
                            </a:rPr>
                            <m:t>1</m:t>
                          </m:r>
                        </m:num>
                        <m:den>
                          <m:r>
                            <a:rPr lang="en-US" altLang="zh-CN" sz="2000" b="0" i="1" smtClean="0">
                              <a:latin typeface="Cambria Math"/>
                              <a:ea typeface="Cambria Math"/>
                            </a:rPr>
                            <m:t>2</m:t>
                          </m:r>
                        </m:den>
                      </m:f>
                      <m:d>
                        <m:dPr>
                          <m:ctrlPr>
                            <a:rPr lang="en-US" altLang="zh-CN" sz="2000" i="1" smtClean="0">
                              <a:latin typeface="Cambria Math" panose="02040503050406030204" pitchFamily="18" charset="0"/>
                              <a:ea typeface="Cambria Math"/>
                            </a:rPr>
                          </m:ctrlPr>
                        </m:dPr>
                        <m:e>
                          <m:sSub>
                            <m:sSubPr>
                              <m:ctrlPr>
                                <a:rPr lang="en-US" altLang="zh-CN" sz="2000" i="1">
                                  <a:latin typeface="Cambria Math" panose="02040503050406030204" pitchFamily="18" charset="0"/>
                                </a:rPr>
                              </m:ctrlPr>
                            </m:sSubPr>
                            <m:e>
                              <m:r>
                                <a:rPr lang="en-US" altLang="zh-CN" sz="2000" i="1">
                                  <a:latin typeface="Cambria Math"/>
                                </a:rPr>
                                <m:t>𝑎</m:t>
                              </m:r>
                            </m:e>
                            <m:sub>
                              <m:r>
                                <a:rPr lang="en-US" altLang="zh-CN" sz="2000" i="1">
                                  <a:latin typeface="Cambria Math"/>
                                </a:rPr>
                                <m:t>−2</m:t>
                              </m:r>
                            </m:sub>
                          </m:sSub>
                          <m:r>
                            <a:rPr lang="en-US" altLang="zh-CN" sz="2000" i="1">
                              <a:solidFill>
                                <a:schemeClr val="bg1">
                                  <a:lumMod val="50000"/>
                                </a:schemeClr>
                              </a:solidFill>
                              <a:latin typeface="Cambria Math"/>
                              <a:ea typeface="Cambria Math"/>
                            </a:rPr>
                            <m:t>×</m:t>
                          </m:r>
                          <m:sSup>
                            <m:sSupPr>
                              <m:ctrlPr>
                                <a:rPr lang="en-US" altLang="zh-CN" sz="2000" i="1">
                                  <a:solidFill>
                                    <a:schemeClr val="bg1">
                                      <a:lumMod val="50000"/>
                                    </a:schemeClr>
                                  </a:solidFill>
                                  <a:latin typeface="Cambria Math" panose="02040503050406030204" pitchFamily="18" charset="0"/>
                                  <a:ea typeface="Cambria Math"/>
                                </a:rPr>
                              </m:ctrlPr>
                            </m:sSupPr>
                            <m:e>
                              <m:r>
                                <a:rPr lang="en-US" altLang="zh-CN" sz="2000" i="1">
                                  <a:solidFill>
                                    <a:schemeClr val="bg1">
                                      <a:lumMod val="50000"/>
                                    </a:schemeClr>
                                  </a:solidFill>
                                  <a:latin typeface="Cambria Math"/>
                                  <a:ea typeface="Cambria Math"/>
                                </a:rPr>
                                <m:t>2</m:t>
                              </m:r>
                            </m:e>
                            <m:sup>
                              <m:r>
                                <a:rPr lang="en-US" altLang="zh-CN" sz="2000" i="1">
                                  <a:solidFill>
                                    <a:schemeClr val="bg1">
                                      <a:lumMod val="50000"/>
                                    </a:schemeClr>
                                  </a:solidFill>
                                  <a:latin typeface="Cambria Math"/>
                                  <a:ea typeface="Cambria Math"/>
                                </a:rPr>
                                <m:t>−</m:t>
                              </m:r>
                              <m:r>
                                <a:rPr lang="en-US" altLang="zh-CN" sz="2000" b="0" i="1" smtClean="0">
                                  <a:solidFill>
                                    <a:schemeClr val="bg1">
                                      <a:lumMod val="50000"/>
                                    </a:schemeClr>
                                  </a:solidFill>
                                  <a:latin typeface="Cambria Math"/>
                                  <a:ea typeface="Cambria Math"/>
                                </a:rPr>
                                <m:t>1</m:t>
                              </m:r>
                            </m:sup>
                          </m:sSup>
                          <m:r>
                            <a:rPr lang="en-US" altLang="zh-CN" sz="2000" i="1">
                              <a:latin typeface="Cambria Math"/>
                            </a:rPr>
                            <m:t>+</m:t>
                          </m:r>
                          <m:r>
                            <a:rPr lang="en-US" altLang="zh-CN" sz="2000" i="1">
                              <a:latin typeface="Cambria Math"/>
                              <a:ea typeface="Cambria Math"/>
                            </a:rPr>
                            <m:t>⋯</m:t>
                          </m:r>
                          <m:r>
                            <a:rPr lang="en-US" altLang="zh-CN" sz="2000" b="0" i="1" smtClean="0">
                              <a:solidFill>
                                <a:schemeClr val="tx1"/>
                              </a:solidFill>
                              <a:latin typeface="Cambria Math"/>
                            </a:rPr>
                            <m:t>+</m:t>
                          </m:r>
                          <m:sSub>
                            <m:sSubPr>
                              <m:ctrlPr>
                                <a:rPr lang="en-US" altLang="zh-CN" sz="2000" i="1">
                                  <a:solidFill>
                                    <a:schemeClr val="tx1"/>
                                  </a:solidFill>
                                  <a:latin typeface="Cambria Math" panose="02040503050406030204" pitchFamily="18" charset="0"/>
                                </a:rPr>
                              </m:ctrlPr>
                            </m:sSubPr>
                            <m:e>
                              <m:r>
                                <a:rPr lang="en-US" altLang="zh-CN" sz="2000" b="0" i="1">
                                  <a:solidFill>
                                    <a:schemeClr val="tx1"/>
                                  </a:solidFill>
                                  <a:latin typeface="Cambria Math"/>
                                </a:rPr>
                                <m:t>𝑎</m:t>
                              </m:r>
                            </m:e>
                            <m:sub>
                              <m:r>
                                <a:rPr lang="en-US" altLang="zh-CN" sz="2000" b="0" i="1">
                                  <a:solidFill>
                                    <a:schemeClr val="tx1"/>
                                  </a:solidFill>
                                  <a:latin typeface="Cambria Math"/>
                                </a:rPr>
                                <m:t>−</m:t>
                              </m:r>
                              <m:r>
                                <a:rPr lang="en-US" altLang="zh-CN" sz="2000" b="0" i="1">
                                  <a:solidFill>
                                    <a:schemeClr val="tx1"/>
                                  </a:solidFill>
                                  <a:latin typeface="Cambria Math"/>
                                </a:rPr>
                                <m:t>𝑚</m:t>
                              </m:r>
                            </m:sub>
                          </m:sSub>
                          <m:r>
                            <a:rPr lang="en-US" altLang="zh-CN" sz="2000" i="1">
                              <a:solidFill>
                                <a:schemeClr val="bg1">
                                  <a:lumMod val="50000"/>
                                </a:schemeClr>
                              </a:solidFill>
                              <a:latin typeface="Cambria Math"/>
                              <a:ea typeface="Cambria Math"/>
                            </a:rPr>
                            <m:t>×</m:t>
                          </m:r>
                          <m:sSup>
                            <m:sSupPr>
                              <m:ctrlPr>
                                <a:rPr lang="en-US" altLang="zh-CN" sz="2000" i="1">
                                  <a:solidFill>
                                    <a:schemeClr val="bg1">
                                      <a:lumMod val="50000"/>
                                    </a:schemeClr>
                                  </a:solidFill>
                                  <a:latin typeface="Cambria Math" panose="02040503050406030204" pitchFamily="18" charset="0"/>
                                  <a:ea typeface="Cambria Math"/>
                                </a:rPr>
                              </m:ctrlPr>
                            </m:sSupPr>
                            <m:e>
                              <m:r>
                                <a:rPr lang="en-US" altLang="zh-CN" sz="2000" i="1">
                                  <a:solidFill>
                                    <a:schemeClr val="bg1">
                                      <a:lumMod val="50000"/>
                                    </a:schemeClr>
                                  </a:solidFill>
                                  <a:latin typeface="Cambria Math"/>
                                  <a:ea typeface="Cambria Math"/>
                                </a:rPr>
                                <m:t>2</m:t>
                              </m:r>
                            </m:e>
                            <m:sup>
                              <m:r>
                                <a:rPr lang="en-US" altLang="zh-CN" sz="2000" i="1">
                                  <a:solidFill>
                                    <a:schemeClr val="bg1">
                                      <a:lumMod val="50000"/>
                                    </a:schemeClr>
                                  </a:solidFill>
                                  <a:latin typeface="Cambria Math"/>
                                  <a:ea typeface="Cambria Math"/>
                                </a:rPr>
                                <m:t>−</m:t>
                              </m:r>
                              <m:r>
                                <a:rPr lang="en-US" altLang="zh-CN" sz="2000" i="1">
                                  <a:solidFill>
                                    <a:schemeClr val="bg1">
                                      <a:lumMod val="50000"/>
                                    </a:schemeClr>
                                  </a:solidFill>
                                  <a:latin typeface="Cambria Math"/>
                                  <a:ea typeface="Cambria Math"/>
                                </a:rPr>
                                <m:t>𝑚</m:t>
                              </m:r>
                              <m:r>
                                <a:rPr lang="en-US" altLang="zh-CN" sz="2000" b="0" i="1" smtClean="0">
                                  <a:solidFill>
                                    <a:schemeClr val="bg1">
                                      <a:lumMod val="50000"/>
                                    </a:schemeClr>
                                  </a:solidFill>
                                  <a:latin typeface="Cambria Math"/>
                                  <a:ea typeface="Cambria Math"/>
                                </a:rPr>
                                <m:t>+1</m:t>
                              </m:r>
                            </m:sup>
                          </m:sSup>
                        </m:e>
                      </m:d>
                    </m:oMath>
                  </m:oMathPara>
                </a14:m>
                <a:endParaRPr lang="zh-CN" altLang="en-US" sz="2000" dirty="0"/>
              </a:p>
            </p:txBody>
          </p:sp>
        </mc:Choice>
        <mc:Fallback xmlns="">
          <p:sp>
            <p:nvSpPr>
              <p:cNvPr id="14" name="矩形 13"/>
              <p:cNvSpPr>
                <a:spLocks noRot="1" noChangeAspect="1" noMove="1" noResize="1" noEditPoints="1" noAdjustHandles="1" noChangeArrowheads="1" noChangeShapeType="1" noTextEdit="1"/>
              </p:cNvSpPr>
              <p:nvPr/>
            </p:nvSpPr>
            <p:spPr>
              <a:xfrm>
                <a:off x="1512167" y="4052391"/>
                <a:ext cx="5004049" cy="668516"/>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467544" y="5013176"/>
                <a:ext cx="5904656" cy="453137"/>
              </a:xfrm>
              <a:prstGeom prst="rect">
                <a:avLst/>
              </a:prstGeom>
            </p:spPr>
            <p:txBody>
              <a:bodyPr wrap="square">
                <a:spAutoFit/>
              </a:bodyPr>
              <a:lstStyle/>
              <a:p>
                <a:pPr marL="0" indent="0">
                  <a:buSzPct val="100000"/>
                  <a:buNone/>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d>
                            <m:dPr>
                              <m:ctrlPr>
                                <a:rPr lang="en-US" altLang="zh-CN" sz="2000" i="1">
                                  <a:latin typeface="Cambria Math" panose="02040503050406030204" pitchFamily="18" charset="0"/>
                                </a:rPr>
                              </m:ctrlPr>
                            </m:dPr>
                            <m:e>
                              <m:r>
                                <m:rPr>
                                  <m:nor/>
                                </m:rPr>
                                <a:rPr lang="en-US" altLang="zh-CN" sz="2000" b="1" smtClean="0">
                                  <a:solidFill>
                                    <a:srgbClr val="00B050"/>
                                  </a:solidFill>
                                </a:rPr>
                                <m:t>1</m:t>
                              </m:r>
                              <m:r>
                                <m:rPr>
                                  <m:nor/>
                                </m:rPr>
                                <a:rPr lang="en-US" altLang="zh-CN" sz="2000" dirty="0"/>
                                <m:t>.25</m:t>
                              </m:r>
                            </m:e>
                          </m:d>
                        </m:e>
                        <m:sub>
                          <m:r>
                            <a:rPr lang="en-US" altLang="zh-CN" sz="2000">
                              <a:latin typeface="Cambria Math"/>
                            </a:rPr>
                            <m:t>10</m:t>
                          </m:r>
                        </m:sub>
                      </m:sSub>
                      <m:r>
                        <a:rPr lang="en-US" altLang="zh-CN" sz="2000">
                          <a:latin typeface="Cambria Math"/>
                        </a:rPr>
                        <m:t>=</m:t>
                      </m:r>
                      <m:sSub>
                        <m:sSubPr>
                          <m:ctrlPr>
                            <a:rPr lang="en-US" altLang="zh-CN" sz="2000" b="1" i="1" smtClean="0">
                              <a:solidFill>
                                <a:srgbClr val="00B050"/>
                              </a:solidFill>
                              <a:latin typeface="Cambria Math" panose="02040503050406030204" pitchFamily="18" charset="0"/>
                            </a:rPr>
                          </m:ctrlPr>
                        </m:sSubPr>
                        <m:e>
                          <m:r>
                            <a:rPr lang="en-US" altLang="zh-CN" sz="2000" b="1" i="1">
                              <a:solidFill>
                                <a:srgbClr val="00B050"/>
                              </a:solidFill>
                              <a:latin typeface="Cambria Math"/>
                            </a:rPr>
                            <m:t>𝐚</m:t>
                          </m:r>
                        </m:e>
                        <m:sub>
                          <m:r>
                            <a:rPr lang="en-US" altLang="zh-CN" sz="2000" b="1">
                              <a:solidFill>
                                <a:srgbClr val="00B050"/>
                              </a:solidFill>
                              <a:latin typeface="Cambria Math"/>
                            </a:rPr>
                            <m:t>−</m:t>
                          </m:r>
                          <m:r>
                            <a:rPr lang="en-US" altLang="zh-CN" sz="2000" b="1" i="1">
                              <a:solidFill>
                                <a:srgbClr val="00B050"/>
                              </a:solidFill>
                              <a:latin typeface="Cambria Math"/>
                            </a:rPr>
                            <m:t>𝟏</m:t>
                          </m:r>
                        </m:sub>
                      </m:sSub>
                      <m:r>
                        <a:rPr lang="en-US" altLang="zh-CN" sz="2000">
                          <a:latin typeface="Cambria Math"/>
                        </a:rPr>
                        <m:t>+</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a:latin typeface="Cambria Math"/>
                                </a:rPr>
                                <m:t>𝑎</m:t>
                              </m:r>
                            </m:e>
                            <m:sub>
                              <m:r>
                                <a:rPr lang="en-US" altLang="zh-CN" sz="2000">
                                  <a:latin typeface="Cambria Math"/>
                                </a:rPr>
                                <m:t>−2</m:t>
                              </m:r>
                            </m:sub>
                          </m:sSub>
                          <m:r>
                            <a:rPr lang="en-US" altLang="zh-CN" sz="2000">
                              <a:latin typeface="Cambria Math"/>
                            </a:rPr>
                            <m:t>×</m:t>
                          </m:r>
                          <m:sSup>
                            <m:sSupPr>
                              <m:ctrlPr>
                                <a:rPr lang="en-US" altLang="zh-CN" sz="2000" i="1">
                                  <a:latin typeface="Cambria Math" panose="02040503050406030204" pitchFamily="18" charset="0"/>
                                </a:rPr>
                              </m:ctrlPr>
                            </m:sSupPr>
                            <m:e>
                              <m:r>
                                <a:rPr lang="en-US" altLang="zh-CN" sz="2000">
                                  <a:latin typeface="Cambria Math"/>
                                </a:rPr>
                                <m:t>2</m:t>
                              </m:r>
                            </m:e>
                            <m:sup>
                              <m:r>
                                <a:rPr lang="en-US" altLang="zh-CN" sz="2000">
                                  <a:latin typeface="Cambria Math"/>
                                </a:rPr>
                                <m:t>−1</m:t>
                              </m:r>
                            </m:sup>
                          </m:sSup>
                          <m:r>
                            <a:rPr lang="en-US" altLang="zh-CN" sz="2000">
                              <a:latin typeface="Cambria Math"/>
                            </a:rPr>
                            <m:t>+⋯+</m:t>
                          </m:r>
                          <m:sSub>
                            <m:sSubPr>
                              <m:ctrlPr>
                                <a:rPr lang="en-US" altLang="zh-CN" sz="2000" i="1">
                                  <a:latin typeface="Cambria Math" panose="02040503050406030204" pitchFamily="18" charset="0"/>
                                </a:rPr>
                              </m:ctrlPr>
                            </m:sSubPr>
                            <m:e>
                              <m:r>
                                <a:rPr lang="en-US" altLang="zh-CN" sz="2000">
                                  <a:latin typeface="Cambria Math"/>
                                </a:rPr>
                                <m:t>𝑎</m:t>
                              </m:r>
                            </m:e>
                            <m:sub>
                              <m:r>
                                <a:rPr lang="en-US" altLang="zh-CN" sz="2000">
                                  <a:latin typeface="Cambria Math"/>
                                </a:rPr>
                                <m:t>−</m:t>
                              </m:r>
                              <m:r>
                                <a:rPr lang="en-US" altLang="zh-CN" sz="2000">
                                  <a:latin typeface="Cambria Math"/>
                                </a:rPr>
                                <m:t>𝑚</m:t>
                              </m:r>
                            </m:sub>
                          </m:sSub>
                          <m:r>
                            <a:rPr lang="en-US" altLang="zh-CN" sz="2000">
                              <a:latin typeface="Cambria Math"/>
                            </a:rPr>
                            <m:t>×</m:t>
                          </m:r>
                          <m:sSup>
                            <m:sSupPr>
                              <m:ctrlPr>
                                <a:rPr lang="en-US" altLang="zh-CN" sz="2000" i="1">
                                  <a:latin typeface="Cambria Math" panose="02040503050406030204" pitchFamily="18" charset="0"/>
                                </a:rPr>
                              </m:ctrlPr>
                            </m:sSupPr>
                            <m:e>
                              <m:r>
                                <a:rPr lang="en-US" altLang="zh-CN" sz="2000">
                                  <a:latin typeface="Cambria Math"/>
                                </a:rPr>
                                <m:t>2</m:t>
                              </m:r>
                            </m:e>
                            <m:sup>
                              <m:r>
                                <a:rPr lang="en-US" altLang="zh-CN" sz="2000">
                                  <a:latin typeface="Cambria Math"/>
                                </a:rPr>
                                <m:t>−</m:t>
                              </m:r>
                              <m:r>
                                <a:rPr lang="en-US" altLang="zh-CN" sz="2000">
                                  <a:latin typeface="Cambria Math"/>
                                </a:rPr>
                                <m:t>𝑚</m:t>
                              </m:r>
                              <m:r>
                                <a:rPr lang="en-US" altLang="zh-CN" sz="2000">
                                  <a:latin typeface="Cambria Math"/>
                                </a:rPr>
                                <m:t>+1</m:t>
                              </m:r>
                            </m:sup>
                          </m:sSup>
                        </m:e>
                      </m:d>
                    </m:oMath>
                  </m:oMathPara>
                </a14:m>
                <a:endParaRPr lang="zh-CN" altLang="en-US" sz="2000" dirty="0"/>
              </a:p>
            </p:txBody>
          </p:sp>
        </mc:Choice>
        <mc:Fallback xmlns="">
          <p:sp>
            <p:nvSpPr>
              <p:cNvPr id="15" name="矩形 14"/>
              <p:cNvSpPr>
                <a:spLocks noRot="1" noChangeAspect="1" noMove="1" noResize="1" noEditPoints="1" noAdjustHandles="1" noChangeArrowheads="1" noChangeShapeType="1" noTextEdit="1"/>
              </p:cNvSpPr>
              <p:nvPr/>
            </p:nvSpPr>
            <p:spPr>
              <a:xfrm>
                <a:off x="467544" y="5013176"/>
                <a:ext cx="5904656" cy="453137"/>
              </a:xfrm>
              <a:prstGeom prst="rect">
                <a:avLst/>
              </a:prstGeom>
              <a:blipFill rotWithShape="1">
                <a:blip r:embed="rId8"/>
                <a:stretch>
                  <a:fillRect/>
                </a:stretch>
              </a:blipFill>
            </p:spPr>
            <p:txBody>
              <a:bodyPr/>
              <a:lstStyle/>
              <a:p>
                <a:r>
                  <a:rPr lang="zh-CN" altLang="en-US">
                    <a:noFill/>
                  </a:rPr>
                  <a:t> </a:t>
                </a:r>
              </a:p>
            </p:txBody>
          </p:sp>
        </mc:Fallback>
      </mc:AlternateContent>
      <p:sp>
        <p:nvSpPr>
          <p:cNvPr id="16" name="TextBox 15"/>
          <p:cNvSpPr txBox="1"/>
          <p:nvPr/>
        </p:nvSpPr>
        <p:spPr>
          <a:xfrm>
            <a:off x="1187624" y="5765194"/>
            <a:ext cx="700833" cy="400110"/>
          </a:xfrm>
          <a:prstGeom prst="rect">
            <a:avLst/>
          </a:prstGeom>
          <a:noFill/>
        </p:spPr>
        <p:txBody>
          <a:bodyPr wrap="none" rtlCol="0">
            <a:spAutoFit/>
          </a:bodyPr>
          <a:lstStyle/>
          <a:p>
            <a:pPr>
              <a:buNone/>
            </a:pPr>
            <a:r>
              <a:rPr lang="zh-CN" altLang="en-US" sz="2000" b="1" dirty="0" smtClean="0">
                <a:solidFill>
                  <a:srgbClr val="00B050"/>
                </a:solidFill>
                <a:latin typeface="楷体" pitchFamily="49" charset="-122"/>
                <a:ea typeface="楷体" pitchFamily="49" charset="-122"/>
              </a:rPr>
              <a:t>整数</a:t>
            </a:r>
            <a:endParaRPr lang="zh-CN" altLang="en-US" sz="2400" b="1" dirty="0">
              <a:solidFill>
                <a:srgbClr val="00B050"/>
              </a:solidFill>
              <a:latin typeface="楷体" pitchFamily="49" charset="-122"/>
              <a:ea typeface="楷体" pitchFamily="49" charset="-122"/>
            </a:endParaRPr>
          </a:p>
        </p:txBody>
      </p:sp>
      <p:cxnSp>
        <p:nvCxnSpPr>
          <p:cNvPr id="8" name="直接箭头连接符 7"/>
          <p:cNvCxnSpPr>
            <a:stCxn id="16" idx="0"/>
          </p:cNvCxnSpPr>
          <p:nvPr/>
        </p:nvCxnSpPr>
        <p:spPr>
          <a:xfrm flipV="1">
            <a:off x="1538041" y="5466313"/>
            <a:ext cx="513679" cy="29888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16" idx="0"/>
          </p:cNvCxnSpPr>
          <p:nvPr/>
        </p:nvCxnSpPr>
        <p:spPr>
          <a:xfrm flipH="1" flipV="1">
            <a:off x="899592" y="5373216"/>
            <a:ext cx="638449" cy="39197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851920" y="6351711"/>
            <a:ext cx="2339102" cy="461665"/>
          </a:xfrm>
          <a:prstGeom prst="rect">
            <a:avLst/>
          </a:prstGeom>
          <a:noFill/>
        </p:spPr>
        <p:txBody>
          <a:bodyPr wrap="none" rtlCol="0">
            <a:spAutoFit/>
          </a:bodyPr>
          <a:lstStyle/>
          <a:p>
            <a:pPr>
              <a:buNone/>
            </a:pPr>
            <a:r>
              <a:rPr lang="zh-CN" altLang="en-US" sz="2400" dirty="0" smtClean="0">
                <a:solidFill>
                  <a:srgbClr val="FF0000"/>
                </a:solidFill>
                <a:latin typeface="楷体" pitchFamily="49" charset="-122"/>
                <a:ea typeface="楷体" pitchFamily="49" charset="-122"/>
              </a:rPr>
              <a:t>不能精确转换！</a:t>
            </a:r>
            <a:endParaRPr lang="zh-CN" altLang="en-US" sz="2400" dirty="0">
              <a:solidFill>
                <a:srgbClr val="FF0000"/>
              </a:solidFill>
              <a:latin typeface="楷体" pitchFamily="49" charset="-122"/>
              <a:ea typeface="楷体" pitchFamily="49" charset="-122"/>
            </a:endParaRPr>
          </a:p>
        </p:txBody>
      </p:sp>
      <p:grpSp>
        <p:nvGrpSpPr>
          <p:cNvPr id="20" name="组合 19"/>
          <p:cNvGrpSpPr/>
          <p:nvPr/>
        </p:nvGrpSpPr>
        <p:grpSpPr>
          <a:xfrm>
            <a:off x="2455892" y="5733256"/>
            <a:ext cx="4204340" cy="618455"/>
            <a:chOff x="2455892" y="5733256"/>
            <a:chExt cx="4204340" cy="618455"/>
          </a:xfrm>
        </p:grpSpPr>
        <mc:AlternateContent xmlns:mc="http://schemas.openxmlformats.org/markup-compatibility/2006" xmlns:a14="http://schemas.microsoft.com/office/drawing/2010/main">
          <mc:Choice Requires="a14">
            <p:sp>
              <p:nvSpPr>
                <p:cNvPr id="17" name="内容占位符 2"/>
                <p:cNvSpPr txBox="1">
                  <a:spLocks/>
                </p:cNvSpPr>
                <p:nvPr/>
              </p:nvSpPr>
              <p:spPr>
                <a:xfrm>
                  <a:off x="3419872" y="5775648"/>
                  <a:ext cx="3240360" cy="576063"/>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SzPct val="100000"/>
                    <a:buNone/>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d>
                              <m:dPr>
                                <m:ctrlPr>
                                  <a:rPr lang="en-US" altLang="zh-CN" sz="2800" i="1" smtClean="0">
                                    <a:latin typeface="Cambria Math" panose="02040503050406030204" pitchFamily="18" charset="0"/>
                                  </a:rPr>
                                </m:ctrlPr>
                              </m:dPr>
                              <m:e>
                                <m:r>
                                  <m:rPr>
                                    <m:nor/>
                                  </m:rPr>
                                  <a:rPr lang="en-US" altLang="zh-CN" sz="2800" b="0" i="0" smtClean="0">
                                    <a:latin typeface="Cambria Math"/>
                                  </a:rPr>
                                  <m:t>12</m:t>
                                </m:r>
                                <m:r>
                                  <m:rPr>
                                    <m:nor/>
                                  </m:rPr>
                                  <a:rPr lang="en-US" altLang="zh-CN" sz="2800" dirty="0"/>
                                  <m:t>7.</m:t>
                                </m:r>
                                <m:r>
                                  <m:rPr>
                                    <m:nor/>
                                  </m:rPr>
                                  <a:rPr lang="en-US" altLang="zh-CN" sz="2800" b="0" i="0" dirty="0" smtClean="0"/>
                                  <m:t>24</m:t>
                                </m:r>
                                <m:r>
                                  <m:rPr>
                                    <m:nor/>
                                  </m:rPr>
                                  <a:rPr lang="zh-CN" altLang="en-US" sz="2800" dirty="0"/>
                                  <m:t> </m:t>
                                </m:r>
                              </m:e>
                            </m:d>
                          </m:e>
                          <m:sub>
                            <m:r>
                              <a:rPr lang="en-US" altLang="zh-CN" sz="2800" b="0" i="1" smtClean="0">
                                <a:latin typeface="Cambria Math"/>
                              </a:rPr>
                              <m:t>10</m:t>
                            </m:r>
                          </m:sub>
                        </m:sSub>
                        <m:r>
                          <a:rPr lang="en-US" altLang="zh-CN" sz="2800" b="0" i="1" smtClean="0">
                            <a:latin typeface="Cambria Math"/>
                          </a:rPr>
                          <m:t>=</m:t>
                        </m:r>
                        <m:sSub>
                          <m:sSubPr>
                            <m:ctrlPr>
                              <a:rPr lang="en-US" altLang="zh-CN" sz="2800" i="1">
                                <a:latin typeface="Cambria Math" panose="02040503050406030204" pitchFamily="18" charset="0"/>
                              </a:rPr>
                            </m:ctrlPr>
                          </m:sSubPr>
                          <m:e>
                            <m:d>
                              <m:dPr>
                                <m:ctrlPr>
                                  <a:rPr lang="en-US" altLang="zh-CN" sz="2800" i="1">
                                    <a:latin typeface="Cambria Math" panose="02040503050406030204" pitchFamily="18" charset="0"/>
                                  </a:rPr>
                                </m:ctrlPr>
                              </m:dPr>
                              <m:e>
                                <m:r>
                                  <m:rPr>
                                    <m:nor/>
                                  </m:rPr>
                                  <a:rPr lang="en-US" altLang="zh-CN" sz="2800" b="0" dirty="0" smtClean="0">
                                    <a:solidFill>
                                      <a:srgbClr val="FF0000"/>
                                    </a:solidFill>
                                    <a:latin typeface="楷体" pitchFamily="49" charset="-122"/>
                                    <a:ea typeface="楷体" pitchFamily="49" charset="-122"/>
                                  </a:rPr>
                                  <m:t>??</m:t>
                                </m:r>
                                <m:r>
                                  <m:rPr>
                                    <m:nor/>
                                  </m:rPr>
                                  <a:rPr lang="en-US" altLang="zh-CN" sz="2800" b="0" i="0" dirty="0" smtClean="0">
                                    <a:solidFill>
                                      <a:srgbClr val="FF0000"/>
                                    </a:solidFill>
                                    <a:latin typeface="楷体" pitchFamily="49" charset="-122"/>
                                    <a:ea typeface="楷体" pitchFamily="49" charset="-122"/>
                                  </a:rPr>
                                  <m:t>.?</m:t>
                                </m:r>
                                <m:r>
                                  <m:rPr>
                                    <m:nor/>
                                  </m:rPr>
                                  <a:rPr lang="en-US" altLang="zh-CN" sz="2800" b="0" dirty="0" smtClean="0">
                                    <a:solidFill>
                                      <a:srgbClr val="FF0000"/>
                                    </a:solidFill>
                                    <a:latin typeface="楷体" pitchFamily="49" charset="-122"/>
                                    <a:ea typeface="楷体" pitchFamily="49" charset="-122"/>
                                  </a:rPr>
                                  <m:t>?</m:t>
                                </m:r>
                                <m:r>
                                  <m:rPr>
                                    <m:nor/>
                                  </m:rPr>
                                  <a:rPr lang="zh-CN" altLang="en-US" sz="2800" dirty="0" smtClean="0">
                                    <a:solidFill>
                                      <a:srgbClr val="FF0000"/>
                                    </a:solidFill>
                                  </a:rPr>
                                  <m:t> </m:t>
                                </m:r>
                              </m:e>
                            </m:d>
                          </m:e>
                          <m:sub>
                            <m:r>
                              <a:rPr lang="en-US" altLang="zh-CN" sz="2800" b="0" i="1" dirty="0" smtClean="0">
                                <a:latin typeface="Cambria Math"/>
                              </a:rPr>
                              <m:t>2</m:t>
                            </m:r>
                          </m:sub>
                        </m:sSub>
                      </m:oMath>
                    </m:oMathPara>
                  </a14:m>
                  <a:endParaRPr lang="zh-CN" altLang="en-US" sz="2800" dirty="0"/>
                </a:p>
              </p:txBody>
            </p:sp>
          </mc:Choice>
          <mc:Fallback xmlns="">
            <p:sp>
              <p:nvSpPr>
                <p:cNvPr id="17" name="内容占位符 2"/>
                <p:cNvSpPr txBox="1">
                  <a:spLocks noRot="1" noChangeAspect="1" noMove="1" noResize="1" noEditPoints="1" noAdjustHandles="1" noChangeArrowheads="1" noChangeShapeType="1" noTextEdit="1"/>
                </p:cNvSpPr>
                <p:nvPr/>
              </p:nvSpPr>
              <p:spPr>
                <a:xfrm>
                  <a:off x="3419872" y="5775648"/>
                  <a:ext cx="3240360" cy="576063"/>
                </a:xfrm>
                <a:prstGeom prst="rect">
                  <a:avLst/>
                </a:prstGeom>
                <a:blipFill rotWithShape="1">
                  <a:blip r:embed="rId9"/>
                  <a:stretch>
                    <a:fillRect/>
                  </a:stretch>
                </a:blipFill>
              </p:spPr>
              <p:txBody>
                <a:bodyPr/>
                <a:lstStyle/>
                <a:p>
                  <a:r>
                    <a:rPr lang="zh-CN" altLang="en-US">
                      <a:noFill/>
                    </a:rPr>
                    <a:t> </a:t>
                  </a:r>
                </a:p>
              </p:txBody>
            </p:sp>
          </mc:Fallback>
        </mc:AlternateContent>
        <p:sp>
          <p:nvSpPr>
            <p:cNvPr id="19" name="TextBox 18"/>
            <p:cNvSpPr txBox="1"/>
            <p:nvPr/>
          </p:nvSpPr>
          <p:spPr>
            <a:xfrm>
              <a:off x="2455892" y="5733256"/>
              <a:ext cx="1107996" cy="461665"/>
            </a:xfrm>
            <a:prstGeom prst="rect">
              <a:avLst/>
            </a:prstGeom>
            <a:noFill/>
          </p:spPr>
          <p:txBody>
            <a:bodyPr wrap="none" rtlCol="0">
              <a:spAutoFit/>
            </a:bodyPr>
            <a:lstStyle/>
            <a:p>
              <a:pPr>
                <a:buNone/>
              </a:pPr>
              <a:r>
                <a:rPr lang="zh-CN" altLang="en-US" sz="2400" dirty="0" smtClean="0"/>
                <a:t>练习：</a:t>
              </a:r>
              <a:endParaRPr lang="zh-CN" altLang="en-US" sz="2400" dirty="0"/>
            </a:p>
          </p:txBody>
        </p:sp>
      </p:grpSp>
      <p:sp>
        <p:nvSpPr>
          <p:cNvPr id="9" name="灯片编号占位符 8"/>
          <p:cNvSpPr>
            <a:spLocks noGrp="1"/>
          </p:cNvSpPr>
          <p:nvPr>
            <p:ph type="sldNum" sz="quarter" idx="12"/>
          </p:nvPr>
        </p:nvSpPr>
        <p:spPr/>
        <p:txBody>
          <a:bodyPr/>
          <a:lstStyle/>
          <a:p>
            <a:pPr>
              <a:defRPr/>
            </a:pPr>
            <a:fld id="{AB5F70D7-AEFC-45B0-A8AE-B3775A81AC94}" type="slidenum">
              <a:rPr lang="en-US" altLang="zh-CN" smtClean="0"/>
              <a:pPr>
                <a:defRPr/>
              </a:pPr>
              <a:t>31</a:t>
            </a:fld>
            <a:endParaRPr lang="en-US" altLang="zh-CN" dirty="0"/>
          </a:p>
        </p:txBody>
      </p:sp>
      <p:sp>
        <p:nvSpPr>
          <p:cNvPr id="21" name="文本框 20"/>
          <p:cNvSpPr txBox="1"/>
          <p:nvPr/>
        </p:nvSpPr>
        <p:spPr>
          <a:xfrm>
            <a:off x="14547" y="2276872"/>
            <a:ext cx="5349541" cy="461665"/>
          </a:xfrm>
          <a:prstGeom prst="rect">
            <a:avLst/>
          </a:prstGeom>
          <a:noFill/>
        </p:spPr>
        <p:txBody>
          <a:bodyPr wrap="none" rtlCol="0">
            <a:spAutoFit/>
          </a:bodyPr>
          <a:lstStyle/>
          <a:p>
            <a:r>
              <a:rPr lang="zh-CN" altLang="en-US" sz="2400" b="1" dirty="0" smtClean="0">
                <a:solidFill>
                  <a:srgbClr val="FF0000"/>
                </a:solidFill>
              </a:rPr>
              <a:t>规律</a:t>
            </a:r>
            <a:r>
              <a:rPr lang="zh-CN" altLang="en-US" sz="2400" dirty="0" smtClean="0"/>
              <a:t>：</a:t>
            </a:r>
            <a:r>
              <a:rPr lang="en-US" altLang="zh-CN" sz="2400" dirty="0" smtClean="0"/>
              <a:t>10</a:t>
            </a:r>
            <a:r>
              <a:rPr lang="zh-CN" altLang="en-US" sz="2400" dirty="0" smtClean="0"/>
              <a:t>转</a:t>
            </a:r>
            <a:r>
              <a:rPr lang="en-US" altLang="zh-CN" sz="2400" dirty="0" smtClean="0"/>
              <a:t>8</a:t>
            </a:r>
            <a:r>
              <a:rPr lang="zh-CN" altLang="en-US" sz="2400" dirty="0" smtClean="0"/>
              <a:t>进制</a:t>
            </a:r>
            <a:r>
              <a:rPr lang="zh-CN" altLang="en-US" sz="2400" dirty="0"/>
              <a:t>小</a:t>
            </a:r>
            <a:r>
              <a:rPr lang="zh-CN" altLang="en-US" sz="2400" dirty="0" smtClean="0"/>
              <a:t>数，乘</a:t>
            </a:r>
            <a:r>
              <a:rPr lang="en-US" altLang="zh-CN" sz="2400" dirty="0" smtClean="0"/>
              <a:t>8</a:t>
            </a:r>
            <a:r>
              <a:rPr lang="zh-CN" altLang="en-US" sz="2400" dirty="0" smtClean="0"/>
              <a:t>取整；</a:t>
            </a:r>
            <a:r>
              <a:rPr lang="en-US" altLang="zh-CN" sz="2400" dirty="0" smtClean="0"/>
              <a:t>.......</a:t>
            </a:r>
            <a:endParaRPr lang="zh-CN" altLang="en-US" sz="2400" dirty="0"/>
          </a:p>
        </p:txBody>
      </p:sp>
    </p:spTree>
    <p:extLst>
      <p:ext uri="{BB962C8B-B14F-4D97-AF65-F5344CB8AC3E}">
        <p14:creationId xmlns:p14="http://schemas.microsoft.com/office/powerpoint/2010/main" val="3529286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barn(inVertical)">
                                      <p:cBhvr>
                                        <p:cTn id="1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38113"/>
            <a:ext cx="8229600" cy="778098"/>
          </a:xfrm>
        </p:spPr>
        <p:txBody>
          <a:bodyPr>
            <a:normAutofit/>
          </a:bodyPr>
          <a:lstStyle/>
          <a:p>
            <a:r>
              <a:rPr lang="zh-CN" altLang="en-US" sz="4000" dirty="0" smtClean="0"/>
              <a:t>练习：十进制转八进制</a:t>
            </a:r>
            <a:endParaRPr lang="zh-CN" altLang="en-US" sz="4000"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(153)</m:t>
                        </m:r>
                      </m:e>
                      <m:sub>
                        <m:r>
                          <a:rPr lang="en-US" altLang="zh-CN" b="0" i="1" smtClean="0">
                            <a:latin typeface="Cambria Math"/>
                          </a:rPr>
                          <m:t>10</m:t>
                        </m:r>
                      </m:sub>
                    </m:sSub>
                    <m:r>
                      <a:rPr lang="en-US" altLang="zh-CN" b="0" i="1" smtClean="0">
                        <a:latin typeface="Cambria Math"/>
                      </a:rPr>
                      <m:t>=</m:t>
                    </m:r>
                    <m:sSub>
                      <m:sSubPr>
                        <m:ctrlPr>
                          <a:rPr lang="en-US" altLang="zh-CN" i="1">
                            <a:latin typeface="Cambria Math" panose="02040503050406030204" pitchFamily="18" charset="0"/>
                          </a:rPr>
                        </m:ctrlPr>
                      </m:sSubPr>
                      <m:e>
                        <m:r>
                          <a:rPr lang="en-US" altLang="zh-CN" i="1">
                            <a:latin typeface="Cambria Math"/>
                          </a:rPr>
                          <m:t>(</m:t>
                        </m:r>
                        <m:r>
                          <a:rPr lang="en-US" altLang="zh-CN" b="0" i="1" smtClean="0">
                            <a:solidFill>
                              <a:schemeClr val="bg1">
                                <a:lumMod val="65000"/>
                              </a:schemeClr>
                            </a:solidFill>
                            <a:latin typeface="Cambria Math"/>
                          </a:rPr>
                          <m:t>231</m:t>
                        </m:r>
                        <m:r>
                          <a:rPr lang="en-US" altLang="zh-CN" i="1">
                            <a:latin typeface="Cambria Math"/>
                          </a:rPr>
                          <m:t>)</m:t>
                        </m:r>
                      </m:e>
                      <m:sub>
                        <m:r>
                          <a:rPr lang="en-US" altLang="zh-CN" b="0" i="1" smtClean="0">
                            <a:latin typeface="Cambria Math"/>
                          </a:rPr>
                          <m:t>8</m:t>
                        </m:r>
                      </m:sub>
                    </m:sSub>
                  </m:oMath>
                </a14:m>
                <a:endParaRPr lang="en-US" altLang="zh-CN" dirty="0" smtClean="0"/>
              </a:p>
              <a:p>
                <a:endParaRPr lang="en-US" altLang="zh-CN" dirty="0"/>
              </a:p>
              <a:p>
                <a:endParaRPr lang="en-US" altLang="zh-CN" dirty="0" smtClean="0"/>
              </a:p>
              <a:p>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m:t>
                        </m:r>
                        <m:r>
                          <a:rPr lang="en-US" altLang="zh-CN" b="0" i="1" smtClean="0">
                            <a:latin typeface="Cambria Math"/>
                          </a:rPr>
                          <m:t>0.5</m:t>
                        </m:r>
                        <m:r>
                          <a:rPr lang="en-US" altLang="zh-CN" i="1">
                            <a:latin typeface="Cambria Math"/>
                          </a:rPr>
                          <m:t>13)</m:t>
                        </m:r>
                      </m:e>
                      <m:sub>
                        <m:r>
                          <a:rPr lang="en-US" altLang="zh-CN" i="1">
                            <a:latin typeface="Cambria Math"/>
                          </a:rPr>
                          <m:t>10</m:t>
                        </m:r>
                      </m:sub>
                    </m:sSub>
                    <m:r>
                      <a:rPr lang="en-US" altLang="zh-CN" i="1">
                        <a:latin typeface="Cambria Math"/>
                      </a:rPr>
                      <m:t>=</m:t>
                    </m:r>
                    <m:sSub>
                      <m:sSubPr>
                        <m:ctrlPr>
                          <a:rPr lang="en-US" altLang="zh-CN" i="1">
                            <a:latin typeface="Cambria Math" panose="02040503050406030204" pitchFamily="18" charset="0"/>
                          </a:rPr>
                        </m:ctrlPr>
                      </m:sSubPr>
                      <m:e>
                        <m:r>
                          <a:rPr lang="en-US" altLang="zh-CN" i="1">
                            <a:latin typeface="Cambria Math"/>
                          </a:rPr>
                          <m:t>(</m:t>
                        </m:r>
                        <m:r>
                          <a:rPr lang="en-US" altLang="zh-CN" b="0" i="1" smtClean="0">
                            <a:solidFill>
                              <a:schemeClr val="bg1">
                                <a:lumMod val="65000"/>
                              </a:schemeClr>
                            </a:solidFill>
                            <a:latin typeface="Cambria Math"/>
                          </a:rPr>
                          <m:t>0.406517…</m:t>
                        </m:r>
                        <m:r>
                          <a:rPr lang="en-US" altLang="zh-CN" i="1">
                            <a:latin typeface="Cambria Math"/>
                          </a:rPr>
                          <m:t>)</m:t>
                        </m:r>
                      </m:e>
                      <m:sub>
                        <m:r>
                          <a:rPr lang="en-US" altLang="zh-CN" i="1">
                            <a:latin typeface="Cambria Math"/>
                          </a:rPr>
                          <m:t>8</m:t>
                        </m:r>
                      </m:sub>
                    </m:sSub>
                  </m:oMath>
                </a14:m>
                <a:endParaRPr lang="zh-CN" altLang="en-US"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a:stretch>
              </a:blipFill>
            </p:spPr>
            <p:txBody>
              <a:bodyPr/>
              <a:lstStyle/>
              <a:p>
                <a:r>
                  <a:rPr lang="zh-CN" altLang="en-US">
                    <a:noFill/>
                  </a:rPr>
                  <a:t> </a:t>
                </a:r>
              </a:p>
            </p:txBody>
          </p:sp>
        </mc:Fallback>
      </mc:AlternateContent>
      <p:sp>
        <p:nvSpPr>
          <p:cNvPr id="6" name="灯片编号占位符 5"/>
          <p:cNvSpPr>
            <a:spLocks noGrp="1"/>
          </p:cNvSpPr>
          <p:nvPr>
            <p:ph type="sldNum" sz="quarter" idx="12"/>
          </p:nvPr>
        </p:nvSpPr>
        <p:spPr/>
        <p:txBody>
          <a:bodyPr/>
          <a:lstStyle/>
          <a:p>
            <a:pPr>
              <a:defRPr/>
            </a:pPr>
            <a:fld id="{AB5F70D7-AEFC-45B0-A8AE-B3775A81AC94}" type="slidenum">
              <a:rPr lang="en-US" altLang="zh-CN" smtClean="0"/>
              <a:pPr>
                <a:defRPr/>
              </a:pPr>
              <a:t>32</a:t>
            </a:fld>
            <a:endParaRPr lang="en-US" altLang="zh-CN" dirty="0"/>
          </a:p>
        </p:txBody>
      </p:sp>
    </p:spTree>
    <p:extLst>
      <p:ext uri="{BB962C8B-B14F-4D97-AF65-F5344CB8AC3E}">
        <p14:creationId xmlns:p14="http://schemas.microsoft.com/office/powerpoint/2010/main" val="35394983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57200" y="116632"/>
            <a:ext cx="8229600" cy="792088"/>
          </a:xfrm>
        </p:spPr>
        <p:txBody>
          <a:bodyPr/>
          <a:lstStyle/>
          <a:p>
            <a:pPr algn="l"/>
            <a:r>
              <a:rPr lang="en-US" altLang="zh-CN" dirty="0"/>
              <a:t>Hexadecimal Numbers</a:t>
            </a:r>
          </a:p>
        </p:txBody>
      </p:sp>
      <p:sp>
        <p:nvSpPr>
          <p:cNvPr id="4" name="灯片编号占位符 3"/>
          <p:cNvSpPr>
            <a:spLocks noGrp="1"/>
          </p:cNvSpPr>
          <p:nvPr>
            <p:ph type="sldNum" sz="quarter" idx="12"/>
          </p:nvPr>
        </p:nvSpPr>
        <p:spPr/>
        <p:txBody>
          <a:bodyPr/>
          <a:lstStyle/>
          <a:p>
            <a:pPr>
              <a:defRPr/>
            </a:pPr>
            <a:fld id="{AB5F70D7-AEFC-45B0-A8AE-B3775A81AC94}" type="slidenum">
              <a:rPr lang="en-US" altLang="zh-CN" smtClean="0"/>
              <a:pPr>
                <a:defRPr/>
              </a:pPr>
              <a:t>33</a:t>
            </a:fld>
            <a:endParaRPr lang="en-US" altLang="zh-CN" dirty="0"/>
          </a:p>
        </p:txBody>
      </p:sp>
      <p:graphicFrame>
        <p:nvGraphicFramePr>
          <p:cNvPr id="8" name="Group 4"/>
          <p:cNvGraphicFramePr>
            <a:graphicFrameLocks noGrp="1"/>
          </p:cNvGraphicFramePr>
          <p:nvPr>
            <p:ph idx="4294967295"/>
            <p:custDataLst>
              <p:tags r:id="rId1"/>
            </p:custDataLst>
            <p:extLst>
              <p:ext uri="{D42A27DB-BD31-4B8C-83A1-F6EECF244321}">
                <p14:modId xmlns:p14="http://schemas.microsoft.com/office/powerpoint/2010/main" val="2809727503"/>
              </p:ext>
            </p:extLst>
          </p:nvPr>
        </p:nvGraphicFramePr>
        <p:xfrm>
          <a:off x="35496" y="1008114"/>
          <a:ext cx="3156280" cy="5805262"/>
        </p:xfrm>
        <a:graphic>
          <a:graphicData uri="http://schemas.openxmlformats.org/drawingml/2006/table">
            <a:tbl>
              <a:tblPr/>
              <a:tblGrid>
                <a:gridCol w="1008112"/>
                <a:gridCol w="990865"/>
                <a:gridCol w="1157303"/>
              </a:tblGrid>
              <a:tr h="34148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bg1"/>
                          </a:solidFill>
                          <a:effectLst/>
                          <a:latin typeface="Times New Roman" pitchFamily="18" charset="0"/>
                          <a:cs typeface="Arial" charset="0"/>
                        </a:rPr>
                        <a:t>Hex Digit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bg1"/>
                          </a:solidFill>
                          <a:effectLst/>
                          <a:latin typeface="Times New Roman" pitchFamily="18" charset="0"/>
                          <a:cs typeface="Arial" charset="0"/>
                        </a:rPr>
                        <a:t>Decimal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bg1"/>
                          </a:solidFill>
                          <a:effectLst/>
                          <a:latin typeface="Times New Roman" pitchFamily="18" charset="0"/>
                          <a:cs typeface="Arial" charset="0"/>
                        </a:rPr>
                        <a:t>Binary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40000"/>
                        <a:lumOff val="60000"/>
                      </a:schemeClr>
                    </a:solidFill>
                  </a:tcPr>
                </a:tc>
              </a:tr>
              <a:tr h="34148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0000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148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Times New Roman" pitchFamily="18" charset="0"/>
                          <a:cs typeface="Arial" charset="0"/>
                        </a:rPr>
                        <a:t>0001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148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0010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148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0011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148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0100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148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0101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148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0110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148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0111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148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Times New Roman" pitchFamily="18" charset="0"/>
                          <a:cs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1000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148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1001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148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1010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148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1011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148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1100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148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1101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148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Times New Roman" pitchFamily="18" charset="0"/>
                          <a:cs typeface="Arial" charset="0"/>
                        </a:rPr>
                        <a:t>1110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148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Times New Roman" pitchFamily="18" charset="0"/>
                          <a:cs typeface="Arial" charset="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Times New Roman" pitchFamily="18" charset="0"/>
                          <a:cs typeface="Arial" charset="0"/>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Times New Roman" pitchFamily="18" charset="0"/>
                          <a:cs typeface="Arial" charset="0"/>
                        </a:rPr>
                        <a:t>1111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 name="矩形 5"/>
          <p:cNvSpPr/>
          <p:nvPr/>
        </p:nvSpPr>
        <p:spPr>
          <a:xfrm>
            <a:off x="6396132" y="496752"/>
            <a:ext cx="2747868" cy="461665"/>
          </a:xfrm>
          <a:prstGeom prst="rect">
            <a:avLst/>
          </a:prstGeom>
        </p:spPr>
        <p:txBody>
          <a:bodyPr wrap="none">
            <a:spAutoFit/>
          </a:bodyPr>
          <a:lstStyle/>
          <a:p>
            <a:r>
              <a:rPr lang="en-US" altLang="zh-CN" sz="2400" dirty="0">
                <a:latin typeface="Times New Roman" pitchFamily="18" charset="0"/>
              </a:rPr>
              <a:t>Shorthand for binary</a:t>
            </a:r>
            <a:endParaRPr lang="zh-CN" altLang="en-US" sz="2400" dirty="0"/>
          </a:p>
        </p:txBody>
      </p:sp>
      <p:sp>
        <p:nvSpPr>
          <p:cNvPr id="10" name="Rectangle 2"/>
          <p:cNvSpPr>
            <a:spLocks noChangeArrowheads="1"/>
          </p:cNvSpPr>
          <p:nvPr>
            <p:custDataLst>
              <p:tags r:id="rId2"/>
            </p:custDataLst>
          </p:nvPr>
        </p:nvSpPr>
        <p:spPr bwMode="auto">
          <a:xfrm>
            <a:off x="3227272" y="1412776"/>
            <a:ext cx="5916728"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2800" dirty="0">
                <a:latin typeface="Times New Roman" pitchFamily="18" charset="0"/>
              </a:rPr>
              <a:t>Hexadecimal to binary conversion:</a:t>
            </a:r>
          </a:p>
          <a:p>
            <a:pPr marL="742950" lvl="1" indent="-285750">
              <a:spcBef>
                <a:spcPct val="20000"/>
              </a:spcBef>
              <a:buFontTx/>
              <a:buChar char="–"/>
            </a:pPr>
            <a:r>
              <a:rPr lang="en-US" sz="2000" dirty="0">
                <a:latin typeface="Times New Roman" pitchFamily="18" charset="0"/>
              </a:rPr>
              <a:t>Convert </a:t>
            </a:r>
            <a:r>
              <a:rPr lang="en-US" sz="2400" dirty="0">
                <a:latin typeface="Times New Roman" pitchFamily="18" charset="0"/>
              </a:rPr>
              <a:t>4AF</a:t>
            </a:r>
            <a:r>
              <a:rPr lang="en-US" sz="2400" baseline="-25000" dirty="0">
                <a:latin typeface="Times New Roman" pitchFamily="18" charset="0"/>
              </a:rPr>
              <a:t>16</a:t>
            </a:r>
            <a:r>
              <a:rPr lang="en-US" sz="2000" dirty="0">
                <a:latin typeface="Times New Roman" pitchFamily="18" charset="0"/>
              </a:rPr>
              <a:t> (also written 0x4AF) to binary</a:t>
            </a:r>
          </a:p>
          <a:p>
            <a:pPr marL="742950" lvl="1" indent="-285750">
              <a:spcBef>
                <a:spcPct val="20000"/>
              </a:spcBef>
              <a:buFontTx/>
              <a:buChar char="–"/>
            </a:pPr>
            <a:r>
              <a:rPr lang="en-US" sz="2800" dirty="0">
                <a:latin typeface="Times New Roman" pitchFamily="18" charset="0"/>
              </a:rPr>
              <a:t>0100 1010 1111</a:t>
            </a:r>
            <a:r>
              <a:rPr lang="en-US" sz="2800" baseline="-25000" dirty="0">
                <a:latin typeface="Times New Roman" pitchFamily="18" charset="0"/>
              </a:rPr>
              <a:t>2</a:t>
            </a:r>
          </a:p>
          <a:p>
            <a:pPr marL="342900" indent="-342900">
              <a:spcBef>
                <a:spcPct val="20000"/>
              </a:spcBef>
              <a:buFontTx/>
              <a:buChar char="•"/>
            </a:pPr>
            <a:endParaRPr lang="en-US" sz="2800" dirty="0">
              <a:latin typeface="Times New Roman" pitchFamily="18" charset="0"/>
            </a:endParaRPr>
          </a:p>
          <a:p>
            <a:pPr marL="342900" indent="-342900">
              <a:spcBef>
                <a:spcPct val="20000"/>
              </a:spcBef>
              <a:buFontTx/>
              <a:buChar char="•"/>
            </a:pPr>
            <a:r>
              <a:rPr lang="en-US" sz="2800" dirty="0">
                <a:latin typeface="Times New Roman" pitchFamily="18" charset="0"/>
              </a:rPr>
              <a:t>Hexadecimal to decimal conversion:</a:t>
            </a:r>
          </a:p>
          <a:p>
            <a:pPr marL="742950" lvl="1" indent="-285750">
              <a:spcBef>
                <a:spcPct val="20000"/>
              </a:spcBef>
              <a:buFontTx/>
              <a:buChar char="–"/>
            </a:pPr>
            <a:r>
              <a:rPr lang="en-US" sz="2000" dirty="0">
                <a:latin typeface="Times New Roman" pitchFamily="18" charset="0"/>
              </a:rPr>
              <a:t>Convert </a:t>
            </a:r>
            <a:r>
              <a:rPr lang="en-US" sz="2400" dirty="0">
                <a:latin typeface="Times New Roman" pitchFamily="18" charset="0"/>
              </a:rPr>
              <a:t>4AF</a:t>
            </a:r>
            <a:r>
              <a:rPr lang="en-US" sz="2400" baseline="-25000" dirty="0">
                <a:latin typeface="Times New Roman" pitchFamily="18" charset="0"/>
              </a:rPr>
              <a:t>16</a:t>
            </a:r>
            <a:r>
              <a:rPr lang="en-US" sz="2000" dirty="0">
                <a:latin typeface="Times New Roman" pitchFamily="18" charset="0"/>
              </a:rPr>
              <a:t> to decimal</a:t>
            </a:r>
          </a:p>
          <a:p>
            <a:pPr marL="742950" lvl="1" indent="-285750">
              <a:spcBef>
                <a:spcPct val="20000"/>
              </a:spcBef>
              <a:buFontTx/>
              <a:buChar char="–"/>
            </a:pPr>
            <a:r>
              <a:rPr lang="en-US" sz="2800" dirty="0">
                <a:latin typeface="Times New Roman" pitchFamily="18" charset="0"/>
              </a:rPr>
              <a:t>16</a:t>
            </a:r>
            <a:r>
              <a:rPr lang="en-US" sz="2800" baseline="30000" dirty="0">
                <a:latin typeface="Times New Roman" pitchFamily="18" charset="0"/>
              </a:rPr>
              <a:t>2</a:t>
            </a:r>
            <a:r>
              <a:rPr lang="en-US" sz="2800" dirty="0">
                <a:latin typeface="Times New Roman" pitchFamily="18" charset="0"/>
                <a:cs typeface="Times New Roman" pitchFamily="18" charset="0"/>
              </a:rPr>
              <a:t>×</a:t>
            </a:r>
            <a:r>
              <a:rPr lang="en-US" sz="2800" dirty="0">
                <a:latin typeface="Times New Roman" pitchFamily="18" charset="0"/>
              </a:rPr>
              <a:t>4 + 16</a:t>
            </a:r>
            <a:r>
              <a:rPr lang="en-US" sz="2800" baseline="30000" dirty="0">
                <a:latin typeface="Times New Roman" pitchFamily="18" charset="0"/>
              </a:rPr>
              <a:t>1</a:t>
            </a:r>
            <a:r>
              <a:rPr lang="en-US" sz="2800" dirty="0">
                <a:latin typeface="Times New Roman" pitchFamily="18" charset="0"/>
                <a:cs typeface="Times New Roman" pitchFamily="18" charset="0"/>
              </a:rPr>
              <a:t>×</a:t>
            </a:r>
            <a:r>
              <a:rPr lang="en-US" sz="2800" dirty="0">
                <a:latin typeface="Times New Roman" pitchFamily="18" charset="0"/>
              </a:rPr>
              <a:t>10 + 16</a:t>
            </a:r>
            <a:r>
              <a:rPr lang="en-US" sz="2800" baseline="30000" dirty="0">
                <a:latin typeface="Times New Roman" pitchFamily="18" charset="0"/>
              </a:rPr>
              <a:t>0</a:t>
            </a:r>
            <a:r>
              <a:rPr lang="en-US" sz="2800" dirty="0">
                <a:latin typeface="Times New Roman" pitchFamily="18" charset="0"/>
                <a:cs typeface="Times New Roman" pitchFamily="18" charset="0"/>
              </a:rPr>
              <a:t>×</a:t>
            </a:r>
            <a:r>
              <a:rPr lang="en-US" sz="2800" dirty="0">
                <a:latin typeface="Times New Roman" pitchFamily="18" charset="0"/>
              </a:rPr>
              <a:t>15 = </a:t>
            </a:r>
            <a:r>
              <a:rPr lang="en-US" sz="2800" dirty="0" smtClean="0">
                <a:latin typeface="Times New Roman" pitchFamily="18" charset="0"/>
              </a:rPr>
              <a:t>1199</a:t>
            </a:r>
            <a:r>
              <a:rPr lang="en-US" sz="2800" baseline="-25000" dirty="0" smtClean="0">
                <a:latin typeface="Times New Roman" pitchFamily="18" charset="0"/>
              </a:rPr>
              <a:t>10</a:t>
            </a:r>
            <a:endParaRPr lang="en-US" sz="2800" dirty="0">
              <a:latin typeface="Times New Roman" pitchFamily="18" charset="0"/>
            </a:endParaRPr>
          </a:p>
        </p:txBody>
      </p:sp>
    </p:spTree>
    <p:extLst>
      <p:ext uri="{BB962C8B-B14F-4D97-AF65-F5344CB8AC3E}">
        <p14:creationId xmlns:p14="http://schemas.microsoft.com/office/powerpoint/2010/main" val="7508574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67531" y="5326118"/>
            <a:ext cx="5584589" cy="11992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67531" y="4005064"/>
            <a:ext cx="5584589" cy="11992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72008" y="116632"/>
            <a:ext cx="8964488" cy="864096"/>
          </a:xfrm>
        </p:spPr>
        <p:txBody>
          <a:bodyPr>
            <a:noAutofit/>
          </a:bodyPr>
          <a:lstStyle/>
          <a:p>
            <a:pPr>
              <a:lnSpc>
                <a:spcPct val="110000"/>
              </a:lnSpc>
            </a:pPr>
            <a:r>
              <a:rPr lang="en-US" altLang="zh-CN" sz="2800" b="1" dirty="0" smtClean="0"/>
              <a:t>Octal and Hexadecimal Numbers  </a:t>
            </a:r>
            <a:r>
              <a:rPr lang="zh-CN" altLang="en-US" sz="2800" b="1" dirty="0" smtClean="0"/>
              <a:t>八进制与十六进制数</a:t>
            </a:r>
            <a:endParaRPr lang="en-US" altLang="zh-CN" sz="2800" b="1" dirty="0" smtClean="0"/>
          </a:p>
        </p:txBody>
      </p:sp>
      <mc:AlternateContent xmlns:mc="http://schemas.openxmlformats.org/markup-compatibility/2006" xmlns:a14="http://schemas.microsoft.com/office/drawing/2010/main">
        <mc:Choice Requires="a14">
          <p:sp>
            <p:nvSpPr>
              <p:cNvPr id="4" name="内容占位符 2"/>
              <p:cNvSpPr txBox="1">
                <a:spLocks/>
              </p:cNvSpPr>
              <p:nvPr/>
            </p:nvSpPr>
            <p:spPr>
              <a:xfrm>
                <a:off x="3995936" y="1988841"/>
                <a:ext cx="4529753" cy="432047"/>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SzPct val="100000"/>
                  <a:buNone/>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d>
                            <m:dPr>
                              <m:ctrlPr>
                                <a:rPr lang="en-US" altLang="zh-CN" sz="2800" i="1" smtClean="0">
                                  <a:latin typeface="Cambria Math" panose="02040503050406030204" pitchFamily="18" charset="0"/>
                                </a:rPr>
                              </m:ctrlPr>
                            </m:dPr>
                            <m:e>
                              <m:r>
                                <m:rPr>
                                  <m:nor/>
                                </m:rPr>
                                <a:rPr lang="en-US" altLang="zh-CN" sz="2800" dirty="0"/>
                                <m:t>237.</m:t>
                              </m:r>
                              <m:r>
                                <m:rPr>
                                  <m:nor/>
                                </m:rPr>
                                <a:rPr lang="en-US" altLang="zh-CN" sz="2800" b="0" i="0" dirty="0" smtClean="0"/>
                                <m:t>6</m:t>
                              </m:r>
                              <m:r>
                                <m:rPr>
                                  <m:nor/>
                                </m:rPr>
                                <a:rPr lang="en-US" altLang="zh-CN" sz="2800" dirty="0"/>
                                <m:t>25</m:t>
                              </m:r>
                              <m:r>
                                <m:rPr>
                                  <m:nor/>
                                </m:rPr>
                                <a:rPr lang="zh-CN" altLang="en-US" sz="2800" dirty="0"/>
                                <m:t> </m:t>
                              </m:r>
                            </m:e>
                          </m:d>
                        </m:e>
                        <m:sub>
                          <m:r>
                            <a:rPr lang="en-US" altLang="zh-CN" sz="2800" b="0" i="1" smtClean="0">
                              <a:latin typeface="Cambria Math"/>
                            </a:rPr>
                            <m:t>10</m:t>
                          </m:r>
                        </m:sub>
                      </m:sSub>
                      <m:r>
                        <a:rPr lang="en-US" altLang="zh-CN" sz="2800" b="0" i="1" smtClean="0">
                          <a:latin typeface="Cambria Math"/>
                        </a:rPr>
                        <m:t>=</m:t>
                      </m:r>
                      <m:sSub>
                        <m:sSubPr>
                          <m:ctrlPr>
                            <a:rPr lang="en-US" altLang="zh-CN" sz="2800" i="1">
                              <a:latin typeface="Cambria Math" panose="02040503050406030204" pitchFamily="18" charset="0"/>
                            </a:rPr>
                          </m:ctrlPr>
                        </m:sSubPr>
                        <m:e>
                          <m:d>
                            <m:dPr>
                              <m:ctrlPr>
                                <a:rPr lang="en-US" altLang="zh-CN" sz="2800" i="1">
                                  <a:latin typeface="Cambria Math" panose="02040503050406030204" pitchFamily="18" charset="0"/>
                                </a:rPr>
                              </m:ctrlPr>
                            </m:dPr>
                            <m:e>
                              <m:r>
                                <m:rPr>
                                  <m:nor/>
                                </m:rPr>
                                <a:rPr lang="en-US" altLang="zh-CN" sz="2800" b="0" i="0" dirty="0" smtClean="0">
                                  <a:solidFill>
                                    <a:srgbClr val="FF0000"/>
                                  </a:solidFill>
                                </a:rPr>
                                <m:t>11101101</m:t>
                              </m:r>
                              <m:r>
                                <m:rPr>
                                  <m:nor/>
                                </m:rPr>
                                <a:rPr lang="en-US" altLang="zh-CN" sz="2800" dirty="0" smtClean="0">
                                  <a:solidFill>
                                    <a:srgbClr val="FF0000"/>
                                  </a:solidFill>
                                </a:rPr>
                                <m:t>.</m:t>
                              </m:r>
                              <m:r>
                                <m:rPr>
                                  <m:nor/>
                                </m:rPr>
                                <a:rPr lang="en-US" altLang="zh-CN" sz="2800" b="0" i="0" dirty="0" smtClean="0">
                                  <a:solidFill>
                                    <a:srgbClr val="FF0000"/>
                                  </a:solidFill>
                                </a:rPr>
                                <m:t>10</m:t>
                              </m:r>
                              <m:r>
                                <m:rPr>
                                  <m:nor/>
                                </m:rPr>
                                <a:rPr lang="en-US" altLang="zh-CN" sz="2800" dirty="0" smtClean="0">
                                  <a:solidFill>
                                    <a:srgbClr val="FF0000"/>
                                  </a:solidFill>
                                </a:rPr>
                                <m:t>1</m:t>
                              </m:r>
                              <m:r>
                                <m:rPr>
                                  <m:nor/>
                                </m:rPr>
                                <a:rPr lang="zh-CN" altLang="en-US" sz="2800" dirty="0" smtClean="0">
                                  <a:solidFill>
                                    <a:srgbClr val="FF0000"/>
                                  </a:solidFill>
                                </a:rPr>
                                <m:t> </m:t>
                              </m:r>
                            </m:e>
                          </m:d>
                        </m:e>
                        <m:sub>
                          <m:r>
                            <a:rPr lang="en-US" altLang="zh-CN" sz="2800" b="0" i="1" dirty="0" smtClean="0">
                              <a:latin typeface="Cambria Math"/>
                            </a:rPr>
                            <m:t>2</m:t>
                          </m:r>
                        </m:sub>
                      </m:sSub>
                    </m:oMath>
                  </m:oMathPara>
                </a14:m>
                <a:endParaRPr lang="zh-CN" altLang="en-US" sz="2800" dirty="0"/>
              </a:p>
            </p:txBody>
          </p:sp>
        </mc:Choice>
        <mc:Fallback xmlns="">
          <p:sp>
            <p:nvSpPr>
              <p:cNvPr id="4" name="内容占位符 2"/>
              <p:cNvSpPr txBox="1">
                <a:spLocks noRot="1" noChangeAspect="1" noMove="1" noResize="1" noEditPoints="1" noAdjustHandles="1" noChangeArrowheads="1" noChangeShapeType="1" noTextEdit="1"/>
              </p:cNvSpPr>
              <p:nvPr/>
            </p:nvSpPr>
            <p:spPr>
              <a:xfrm>
                <a:off x="3995936" y="1988841"/>
                <a:ext cx="4529753" cy="432047"/>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内容占位符 2"/>
              <p:cNvSpPr txBox="1">
                <a:spLocks/>
              </p:cNvSpPr>
              <p:nvPr/>
            </p:nvSpPr>
            <p:spPr>
              <a:xfrm>
                <a:off x="3995936" y="1340768"/>
                <a:ext cx="4529753" cy="432047"/>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SzPct val="100000"/>
                  <a:buNone/>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d>
                            <m:dPr>
                              <m:ctrlPr>
                                <a:rPr lang="en-US" altLang="zh-CN" sz="2800" i="1">
                                  <a:latin typeface="Cambria Math" panose="02040503050406030204" pitchFamily="18" charset="0"/>
                                </a:rPr>
                              </m:ctrlPr>
                            </m:dPr>
                            <m:e>
                              <m:r>
                                <m:rPr>
                                  <m:nor/>
                                </m:rPr>
                                <a:rPr lang="en-US" altLang="zh-CN" sz="2800" b="0" i="0" dirty="0" smtClean="0"/>
                                <m:t>11101101</m:t>
                              </m:r>
                              <m:r>
                                <m:rPr>
                                  <m:nor/>
                                </m:rPr>
                                <a:rPr lang="en-US" altLang="zh-CN" sz="2800" dirty="0"/>
                                <m:t>.</m:t>
                              </m:r>
                              <m:r>
                                <m:rPr>
                                  <m:nor/>
                                </m:rPr>
                                <a:rPr lang="en-US" altLang="zh-CN" sz="2800" b="0" i="0" dirty="0" smtClean="0"/>
                                <m:t>10</m:t>
                              </m:r>
                              <m:r>
                                <m:rPr>
                                  <m:nor/>
                                </m:rPr>
                                <a:rPr lang="en-US" altLang="zh-CN" sz="2800" dirty="0"/>
                                <m:t>1</m:t>
                              </m:r>
                              <m:r>
                                <m:rPr>
                                  <m:nor/>
                                </m:rPr>
                                <a:rPr lang="zh-CN" altLang="en-US" sz="2800" dirty="0"/>
                                <m:t> </m:t>
                              </m:r>
                            </m:e>
                          </m:d>
                        </m:e>
                        <m:sub>
                          <m:r>
                            <a:rPr lang="en-US" altLang="zh-CN" sz="2800" b="0" i="1" dirty="0" smtClean="0">
                              <a:latin typeface="Cambria Math"/>
                            </a:rPr>
                            <m:t>2</m:t>
                          </m:r>
                        </m:sub>
                      </m:sSub>
                      <m:r>
                        <a:rPr lang="en-US" altLang="zh-CN" sz="2800" b="0" i="1" smtClean="0">
                          <a:latin typeface="Cambria Math"/>
                        </a:rPr>
                        <m:t>=</m:t>
                      </m:r>
                      <m:sSub>
                        <m:sSubPr>
                          <m:ctrlPr>
                            <a:rPr lang="en-US" altLang="zh-CN" sz="2800" i="1">
                              <a:latin typeface="Cambria Math" panose="02040503050406030204" pitchFamily="18" charset="0"/>
                            </a:rPr>
                          </m:ctrlPr>
                        </m:sSubPr>
                        <m:e>
                          <m:d>
                            <m:dPr>
                              <m:ctrlPr>
                                <a:rPr lang="en-US" altLang="zh-CN" sz="2800" i="1">
                                  <a:latin typeface="Cambria Math" panose="02040503050406030204" pitchFamily="18" charset="0"/>
                                </a:rPr>
                              </m:ctrlPr>
                            </m:dPr>
                            <m:e>
                              <m:r>
                                <m:rPr>
                                  <m:nor/>
                                </m:rPr>
                                <a:rPr lang="en-US" altLang="zh-CN" sz="2800" dirty="0"/>
                                <m:t>237.</m:t>
                              </m:r>
                              <m:r>
                                <m:rPr>
                                  <m:nor/>
                                </m:rPr>
                                <a:rPr lang="en-US" altLang="zh-CN" sz="2800" b="0" i="0" dirty="0" smtClean="0"/>
                                <m:t>6</m:t>
                              </m:r>
                              <m:r>
                                <m:rPr>
                                  <m:nor/>
                                </m:rPr>
                                <a:rPr lang="en-US" altLang="zh-CN" sz="2800" dirty="0"/>
                                <m:t>25</m:t>
                              </m:r>
                              <m:r>
                                <m:rPr>
                                  <m:nor/>
                                </m:rPr>
                                <a:rPr lang="zh-CN" altLang="en-US" sz="2800" dirty="0"/>
                                <m:t> </m:t>
                              </m:r>
                            </m:e>
                          </m:d>
                        </m:e>
                        <m:sub>
                          <m:r>
                            <a:rPr lang="en-US" altLang="zh-CN" sz="2800" i="1">
                              <a:latin typeface="Cambria Math"/>
                            </a:rPr>
                            <m:t>10</m:t>
                          </m:r>
                        </m:sub>
                      </m:sSub>
                    </m:oMath>
                  </m:oMathPara>
                </a14:m>
                <a:endParaRPr lang="zh-CN" altLang="en-US" sz="2800" dirty="0"/>
              </a:p>
            </p:txBody>
          </p:sp>
        </mc:Choice>
        <mc:Fallback xmlns="">
          <p:sp>
            <p:nvSpPr>
              <p:cNvPr id="5" name="内容占位符 2"/>
              <p:cNvSpPr txBox="1">
                <a:spLocks noRot="1" noChangeAspect="1" noMove="1" noResize="1" noEditPoints="1" noAdjustHandles="1" noChangeArrowheads="1" noChangeShapeType="1" noTextEdit="1"/>
              </p:cNvSpPr>
              <p:nvPr/>
            </p:nvSpPr>
            <p:spPr>
              <a:xfrm>
                <a:off x="3995936" y="1340768"/>
                <a:ext cx="4529753" cy="432047"/>
              </a:xfrm>
              <a:prstGeom prst="rect">
                <a:avLst/>
              </a:prstGeom>
              <a:blipFill rotWithShape="1">
                <a:blip r:embed="rId4"/>
                <a:stretch>
                  <a:fillRect/>
                </a:stretch>
              </a:blipFill>
            </p:spPr>
            <p:txBody>
              <a:bodyPr/>
              <a:lstStyle/>
              <a:p>
                <a:r>
                  <a:rPr lang="zh-CN" altLang="en-US">
                    <a:noFill/>
                  </a:rPr>
                  <a:t> </a:t>
                </a:r>
              </a:p>
            </p:txBody>
          </p:sp>
        </mc:Fallback>
      </mc:AlternateContent>
      <p:sp>
        <p:nvSpPr>
          <p:cNvPr id="8" name="圆角矩形 7"/>
          <p:cNvSpPr/>
          <p:nvPr/>
        </p:nvSpPr>
        <p:spPr>
          <a:xfrm>
            <a:off x="395536" y="1268760"/>
            <a:ext cx="1152128"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2400" b="1" dirty="0" smtClean="0">
                <a:latin typeface="楷体" pitchFamily="49" charset="-122"/>
                <a:ea typeface="楷体" pitchFamily="49" charset="-122"/>
              </a:rPr>
              <a:t>二进制</a:t>
            </a:r>
            <a:endParaRPr lang="zh-CN" altLang="en-US" sz="2400" b="1" dirty="0">
              <a:latin typeface="楷体" pitchFamily="49" charset="-122"/>
              <a:ea typeface="楷体" pitchFamily="49" charset="-122"/>
            </a:endParaRPr>
          </a:p>
        </p:txBody>
      </p:sp>
      <p:sp>
        <p:nvSpPr>
          <p:cNvPr id="13" name="圆角矩形 12"/>
          <p:cNvSpPr/>
          <p:nvPr/>
        </p:nvSpPr>
        <p:spPr>
          <a:xfrm>
            <a:off x="2555648" y="1268760"/>
            <a:ext cx="1152000"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2400" b="1" dirty="0" smtClean="0">
                <a:latin typeface="楷体" pitchFamily="49" charset="-122"/>
                <a:ea typeface="楷体" pitchFamily="49" charset="-122"/>
              </a:rPr>
              <a:t>十进制</a:t>
            </a:r>
            <a:endParaRPr lang="zh-CN" altLang="en-US" sz="2400" b="1" dirty="0">
              <a:latin typeface="楷体" pitchFamily="49" charset="-122"/>
              <a:ea typeface="楷体" pitchFamily="49" charset="-122"/>
            </a:endParaRPr>
          </a:p>
        </p:txBody>
      </p:sp>
      <p:sp>
        <p:nvSpPr>
          <p:cNvPr id="9" name="右箭头 8"/>
          <p:cNvSpPr/>
          <p:nvPr/>
        </p:nvSpPr>
        <p:spPr>
          <a:xfrm>
            <a:off x="1691680" y="1374676"/>
            <a:ext cx="720080" cy="108012"/>
          </a:xfrm>
          <a:prstGeom prst="rightArrow">
            <a:avLst/>
          </a:prstGeom>
          <a:solidFill>
            <a:srgbClr val="00B050"/>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5" name="右箭头 14"/>
          <p:cNvSpPr/>
          <p:nvPr/>
        </p:nvSpPr>
        <p:spPr>
          <a:xfrm rot="10800000">
            <a:off x="1691680" y="1539133"/>
            <a:ext cx="720080" cy="108012"/>
          </a:xfrm>
          <a:prstGeom prst="rightArrow">
            <a:avLst/>
          </a:prstGeom>
          <a:solidFill>
            <a:srgbClr val="00B050"/>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6" name="圆角矩形 15"/>
          <p:cNvSpPr/>
          <p:nvPr/>
        </p:nvSpPr>
        <p:spPr>
          <a:xfrm>
            <a:off x="2555648" y="2691261"/>
            <a:ext cx="1152128"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2400" b="1" dirty="0" smtClean="0">
                <a:latin typeface="楷体" pitchFamily="49" charset="-122"/>
                <a:ea typeface="楷体" pitchFamily="49" charset="-122"/>
              </a:rPr>
              <a:t>八进制</a:t>
            </a:r>
            <a:endParaRPr lang="zh-CN" altLang="en-US" sz="2400" b="1" dirty="0">
              <a:latin typeface="楷体" pitchFamily="49" charset="-122"/>
              <a:ea typeface="楷体" pitchFamily="49" charset="-122"/>
            </a:endParaRPr>
          </a:p>
        </p:txBody>
      </p:sp>
      <p:sp>
        <p:nvSpPr>
          <p:cNvPr id="19" name="圆角矩形 18"/>
          <p:cNvSpPr/>
          <p:nvPr/>
        </p:nvSpPr>
        <p:spPr>
          <a:xfrm>
            <a:off x="251520" y="2691261"/>
            <a:ext cx="1503912"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2400" b="1" dirty="0" smtClean="0">
                <a:latin typeface="楷体" pitchFamily="49" charset="-122"/>
                <a:ea typeface="楷体" pitchFamily="49" charset="-122"/>
              </a:rPr>
              <a:t>十六进制</a:t>
            </a:r>
            <a:endParaRPr lang="zh-CN" altLang="en-US" sz="2400" b="1" dirty="0">
              <a:latin typeface="楷体" pitchFamily="49" charset="-122"/>
              <a:ea typeface="楷体" pitchFamily="49" charset="-122"/>
            </a:endParaRPr>
          </a:p>
        </p:txBody>
      </p:sp>
      <p:sp>
        <p:nvSpPr>
          <p:cNvPr id="26" name="右箭头 25"/>
          <p:cNvSpPr/>
          <p:nvPr/>
        </p:nvSpPr>
        <p:spPr>
          <a:xfrm rot="5400000">
            <a:off x="377534" y="2192850"/>
            <a:ext cx="720080" cy="108012"/>
          </a:xfrm>
          <a:prstGeom prst="rightArrow">
            <a:avLst/>
          </a:prstGeom>
          <a:solidFill>
            <a:srgbClr val="FF0000"/>
          </a:solidFill>
          <a:ln>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7" name="右箭头 26"/>
          <p:cNvSpPr/>
          <p:nvPr/>
        </p:nvSpPr>
        <p:spPr>
          <a:xfrm rot="16200000">
            <a:off x="773578" y="2198183"/>
            <a:ext cx="720080" cy="108012"/>
          </a:xfrm>
          <a:prstGeom prst="rightArrow">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cxnSp>
        <p:nvCxnSpPr>
          <p:cNvPr id="28" name="直接箭头连接符 27"/>
          <p:cNvCxnSpPr/>
          <p:nvPr/>
        </p:nvCxnSpPr>
        <p:spPr>
          <a:xfrm flipH="1" flipV="1">
            <a:off x="1259632" y="1892150"/>
            <a:ext cx="1448416" cy="720079"/>
          </a:xfrm>
          <a:prstGeom prst="straightConnector1">
            <a:avLst/>
          </a:prstGeom>
          <a:ln w="5715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右箭头 31"/>
          <p:cNvSpPr/>
          <p:nvPr/>
        </p:nvSpPr>
        <p:spPr>
          <a:xfrm>
            <a:off x="1798625" y="2778831"/>
            <a:ext cx="720080" cy="108012"/>
          </a:xfrm>
          <a:prstGeom prst="rightArrow">
            <a:avLst/>
          </a:prstGeom>
          <a:solidFill>
            <a:srgbClr val="FF0000"/>
          </a:solidFill>
          <a:ln>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3" name="右箭头 32"/>
          <p:cNvSpPr/>
          <p:nvPr/>
        </p:nvSpPr>
        <p:spPr>
          <a:xfrm rot="10800000">
            <a:off x="1798625" y="2943288"/>
            <a:ext cx="720080" cy="108012"/>
          </a:xfrm>
          <a:prstGeom prst="rightArrow">
            <a:avLst/>
          </a:prstGeom>
          <a:solidFill>
            <a:srgbClr val="FF0000"/>
          </a:solidFill>
          <a:ln>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0" name="TextBox 29"/>
          <p:cNvSpPr txBox="1"/>
          <p:nvPr/>
        </p:nvSpPr>
        <p:spPr>
          <a:xfrm>
            <a:off x="35560" y="3995421"/>
            <a:ext cx="1723549" cy="2529923"/>
          </a:xfrm>
          <a:prstGeom prst="rect">
            <a:avLst/>
          </a:prstGeom>
          <a:noFill/>
        </p:spPr>
        <p:txBody>
          <a:bodyPr wrap="none" rtlCol="0">
            <a:spAutoFit/>
          </a:bodyPr>
          <a:lstStyle/>
          <a:p>
            <a:pPr algn="r">
              <a:lnSpc>
                <a:spcPct val="150000"/>
              </a:lnSpc>
              <a:buNone/>
            </a:pPr>
            <a:r>
              <a:rPr lang="zh-CN" altLang="en-US" sz="2400" dirty="0" smtClean="0"/>
              <a:t>八进制：</a:t>
            </a:r>
            <a:endParaRPr lang="en-US" altLang="zh-CN" sz="2400" dirty="0" smtClean="0"/>
          </a:p>
          <a:p>
            <a:pPr algn="r">
              <a:lnSpc>
                <a:spcPct val="150000"/>
              </a:lnSpc>
              <a:buNone/>
            </a:pPr>
            <a:r>
              <a:rPr lang="zh-CN" altLang="en-US" sz="2400" dirty="0" smtClean="0"/>
              <a:t>二进制：</a:t>
            </a:r>
            <a:endParaRPr lang="en-US" altLang="zh-CN" sz="2400" dirty="0" smtClean="0"/>
          </a:p>
          <a:p>
            <a:pPr algn="r">
              <a:lnSpc>
                <a:spcPct val="150000"/>
              </a:lnSpc>
              <a:spcBef>
                <a:spcPts val="1000"/>
              </a:spcBef>
              <a:buNone/>
            </a:pPr>
            <a:r>
              <a:rPr lang="zh-CN" altLang="en-US" sz="2400" dirty="0"/>
              <a:t>十六进制：</a:t>
            </a:r>
            <a:endParaRPr lang="en-US" altLang="zh-CN" sz="2400" dirty="0" smtClean="0"/>
          </a:p>
          <a:p>
            <a:pPr algn="r">
              <a:lnSpc>
                <a:spcPct val="150000"/>
              </a:lnSpc>
              <a:buNone/>
            </a:pPr>
            <a:r>
              <a:rPr lang="zh-CN" altLang="en-US" sz="2400" dirty="0" smtClean="0"/>
              <a:t>二进制</a:t>
            </a:r>
            <a:r>
              <a:rPr lang="zh-CN" altLang="en-US" sz="2400" dirty="0"/>
              <a:t>：</a:t>
            </a:r>
          </a:p>
        </p:txBody>
      </p:sp>
      <mc:AlternateContent xmlns:mc="http://schemas.openxmlformats.org/markup-compatibility/2006" xmlns:a14="http://schemas.microsoft.com/office/drawing/2010/main">
        <mc:Choice Requires="a14">
          <p:sp>
            <p:nvSpPr>
              <p:cNvPr id="36" name="内容占位符 2"/>
              <p:cNvSpPr txBox="1">
                <a:spLocks/>
              </p:cNvSpPr>
              <p:nvPr/>
            </p:nvSpPr>
            <p:spPr>
              <a:xfrm>
                <a:off x="1448715" y="4741166"/>
                <a:ext cx="4104584" cy="432047"/>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SzPct val="100000"/>
                  <a:buNone/>
                </a:pPr>
                <a14:m>
                  <m:oMathPara xmlns:m="http://schemas.openxmlformats.org/officeDocument/2006/math">
                    <m:oMathParaPr>
                      <m:jc m:val="centerGroup"/>
                    </m:oMathParaPr>
                    <m:oMath xmlns:m="http://schemas.openxmlformats.org/officeDocument/2006/math">
                      <m:r>
                        <m:rPr>
                          <m:nor/>
                        </m:rPr>
                        <a:rPr lang="en-US" altLang="zh-CN" sz="2800" b="0" i="0" dirty="0" smtClean="0"/>
                        <m:t>0</m:t>
                      </m:r>
                      <m:r>
                        <m:rPr>
                          <m:nor/>
                        </m:rPr>
                        <a:rPr lang="en-US" altLang="zh-CN" sz="2800" dirty="0"/>
                        <m:t>1</m:t>
                      </m:r>
                      <m:r>
                        <m:rPr>
                          <m:nor/>
                        </m:rPr>
                        <a:rPr lang="en-US" altLang="zh-CN" sz="2800" b="0" i="0" dirty="0" smtClean="0"/>
                        <m:t>0  </m:t>
                      </m:r>
                      <m:r>
                        <m:rPr>
                          <m:nor/>
                        </m:rPr>
                        <a:rPr lang="en-US" altLang="zh-CN" sz="2800" dirty="0"/>
                        <m:t>1</m:t>
                      </m:r>
                      <m:r>
                        <m:rPr>
                          <m:nor/>
                        </m:rPr>
                        <a:rPr lang="en-US" altLang="zh-CN" sz="2800" b="0" i="0" dirty="0" smtClean="0"/>
                        <m:t>0</m:t>
                      </m:r>
                      <m:r>
                        <m:rPr>
                          <m:nor/>
                        </m:rPr>
                        <a:rPr lang="en-US" altLang="zh-CN" sz="2800" dirty="0"/>
                        <m:t>1</m:t>
                      </m:r>
                      <m:r>
                        <m:rPr>
                          <m:nor/>
                        </m:rPr>
                        <a:rPr lang="en-US" altLang="zh-CN" sz="2800" b="0" i="0" dirty="0" smtClean="0"/>
                        <m:t>  111 . 00</m:t>
                      </m:r>
                      <m:r>
                        <m:rPr>
                          <m:nor/>
                        </m:rPr>
                        <a:rPr lang="en-US" altLang="zh-CN" sz="2800" dirty="0"/>
                        <m:t>0</m:t>
                      </m:r>
                      <m:r>
                        <m:rPr>
                          <m:nor/>
                        </m:rPr>
                        <a:rPr lang="en-US" altLang="zh-CN" sz="2800" b="0" i="0" dirty="0" smtClean="0"/>
                        <m:t>  </m:t>
                      </m:r>
                      <m:r>
                        <m:rPr>
                          <m:nor/>
                        </m:rPr>
                        <a:rPr lang="en-US" altLang="zh-CN" sz="2800" dirty="0"/>
                        <m:t>1</m:t>
                      </m:r>
                      <m:r>
                        <m:rPr>
                          <m:nor/>
                        </m:rPr>
                        <a:rPr lang="en-US" altLang="zh-CN" sz="2800" b="0" i="0" dirty="0" smtClean="0"/>
                        <m:t>0</m:t>
                      </m:r>
                      <m:r>
                        <m:rPr>
                          <m:nor/>
                        </m:rPr>
                        <a:rPr lang="en-US" altLang="zh-CN" sz="2800" dirty="0"/>
                        <m:t>1</m:t>
                      </m:r>
                      <m:r>
                        <m:rPr>
                          <m:nor/>
                        </m:rPr>
                        <a:rPr lang="en-US" altLang="zh-CN" sz="2800" b="0" i="0" dirty="0" smtClean="0"/>
                        <m:t>  1</m:t>
                      </m:r>
                      <m:r>
                        <m:rPr>
                          <m:nor/>
                        </m:rPr>
                        <a:rPr lang="en-US" altLang="zh-CN" sz="2800" dirty="0"/>
                        <m:t>0</m:t>
                      </m:r>
                      <m:r>
                        <m:rPr>
                          <m:nor/>
                        </m:rPr>
                        <a:rPr lang="en-US" altLang="zh-CN" sz="2800" b="0" i="0" dirty="0" smtClean="0"/>
                        <m:t>1  100</m:t>
                      </m:r>
                    </m:oMath>
                  </m:oMathPara>
                </a14:m>
                <a:endParaRPr lang="zh-CN" altLang="en-US" sz="2800" dirty="0"/>
              </a:p>
            </p:txBody>
          </p:sp>
        </mc:Choice>
        <mc:Fallback xmlns="">
          <p:sp>
            <p:nvSpPr>
              <p:cNvPr id="36" name="内容占位符 2"/>
              <p:cNvSpPr txBox="1">
                <a:spLocks noRot="1" noChangeAspect="1" noMove="1" noResize="1" noEditPoints="1" noAdjustHandles="1" noChangeArrowheads="1" noChangeShapeType="1" noTextEdit="1"/>
              </p:cNvSpPr>
              <p:nvPr/>
            </p:nvSpPr>
            <p:spPr>
              <a:xfrm>
                <a:off x="1448715" y="4741166"/>
                <a:ext cx="4104584" cy="432047"/>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内容占位符 2"/>
              <p:cNvSpPr txBox="1">
                <a:spLocks/>
              </p:cNvSpPr>
              <p:nvPr/>
            </p:nvSpPr>
            <p:spPr>
              <a:xfrm>
                <a:off x="1511897" y="4093094"/>
                <a:ext cx="4036925" cy="432047"/>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SzPct val="100000"/>
                  <a:buNone/>
                </a:pPr>
                <a14:m>
                  <m:oMathPara xmlns:m="http://schemas.openxmlformats.org/officeDocument/2006/math">
                    <m:oMathParaPr>
                      <m:jc m:val="centerGroup"/>
                    </m:oMathParaPr>
                    <m:oMath xmlns:m="http://schemas.openxmlformats.org/officeDocument/2006/math">
                      <m:r>
                        <m:rPr>
                          <m:nor/>
                        </m:rPr>
                        <a:rPr lang="en-US" altLang="zh-CN" sz="2800" b="1" dirty="0"/>
                        <m:t>2</m:t>
                      </m:r>
                      <m:r>
                        <m:rPr>
                          <m:nor/>
                        </m:rPr>
                        <a:rPr lang="en-US" altLang="zh-CN" sz="2800" b="1" i="0" dirty="0" smtClean="0"/>
                        <m:t>      5       </m:t>
                      </m:r>
                      <m:r>
                        <m:rPr>
                          <m:nor/>
                        </m:rPr>
                        <a:rPr lang="en-US" altLang="zh-CN" sz="2800" b="1" dirty="0"/>
                        <m:t>7</m:t>
                      </m:r>
                      <m:r>
                        <m:rPr>
                          <m:nor/>
                        </m:rPr>
                        <a:rPr lang="en-US" altLang="zh-CN" sz="2800" b="1" i="0" dirty="0" smtClean="0"/>
                        <m:t>   </m:t>
                      </m:r>
                      <m:r>
                        <m:rPr>
                          <m:nor/>
                        </m:rPr>
                        <a:rPr lang="en-US" altLang="zh-CN" sz="2800" b="1" dirty="0"/>
                        <m:t>.</m:t>
                      </m:r>
                      <m:r>
                        <m:rPr>
                          <m:nor/>
                        </m:rPr>
                        <a:rPr lang="en-US" altLang="zh-CN" sz="2800" b="1" i="0" dirty="0" smtClean="0"/>
                        <m:t>   0      5        5       4</m:t>
                      </m:r>
                    </m:oMath>
                  </m:oMathPara>
                </a14:m>
                <a:endParaRPr lang="zh-CN" altLang="en-US" sz="2800" b="1" dirty="0"/>
              </a:p>
            </p:txBody>
          </p:sp>
        </mc:Choice>
        <mc:Fallback xmlns="">
          <p:sp>
            <p:nvSpPr>
              <p:cNvPr id="37" name="内容占位符 2"/>
              <p:cNvSpPr txBox="1">
                <a:spLocks noRot="1" noChangeAspect="1" noMove="1" noResize="1" noEditPoints="1" noAdjustHandles="1" noChangeArrowheads="1" noChangeShapeType="1" noTextEdit="1"/>
              </p:cNvSpPr>
              <p:nvPr/>
            </p:nvSpPr>
            <p:spPr>
              <a:xfrm>
                <a:off x="1511897" y="4093094"/>
                <a:ext cx="4036925" cy="432047"/>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内容占位符 2"/>
              <p:cNvSpPr txBox="1">
                <a:spLocks/>
              </p:cNvSpPr>
              <p:nvPr/>
            </p:nvSpPr>
            <p:spPr>
              <a:xfrm>
                <a:off x="1475528" y="6021289"/>
                <a:ext cx="4104584" cy="432047"/>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SzPct val="100000"/>
                  <a:buNone/>
                </a:pPr>
                <a14:m>
                  <m:oMathPara xmlns:m="http://schemas.openxmlformats.org/officeDocument/2006/math">
                    <m:oMathParaPr>
                      <m:jc m:val="centerGroup"/>
                    </m:oMathParaPr>
                    <m:oMath xmlns:m="http://schemas.openxmlformats.org/officeDocument/2006/math">
                      <m:r>
                        <m:rPr>
                          <m:nor/>
                        </m:rPr>
                        <a:rPr lang="en-US" altLang="zh-CN" sz="2800" b="0" i="0" dirty="0" smtClean="0"/>
                        <m:t>  </m:t>
                      </m:r>
                      <m:r>
                        <m:rPr>
                          <m:nor/>
                        </m:rPr>
                        <a:rPr lang="en-US" altLang="zh-CN" sz="2800" dirty="0"/>
                        <m:t>1</m:t>
                      </m:r>
                      <m:r>
                        <m:rPr>
                          <m:nor/>
                        </m:rPr>
                        <a:rPr lang="en-US" altLang="zh-CN" sz="2800" b="0" i="0" dirty="0" smtClean="0"/>
                        <m:t>0</m:t>
                      </m:r>
                      <m:r>
                        <m:rPr>
                          <m:nor/>
                        </m:rPr>
                        <a:rPr lang="en-US" altLang="zh-CN" sz="2800" dirty="0"/>
                        <m:t>1</m:t>
                      </m:r>
                      <m:r>
                        <m:rPr>
                          <m:nor/>
                        </m:rPr>
                        <a:rPr lang="en-US" altLang="zh-CN" sz="2800" b="0" i="0" dirty="0" smtClean="0"/>
                        <m:t>0  </m:t>
                      </m:r>
                      <m:r>
                        <m:rPr>
                          <m:nor/>
                        </m:rPr>
                        <a:rPr lang="en-US" altLang="zh-CN" sz="2800" dirty="0"/>
                        <m:t>1</m:t>
                      </m:r>
                      <m:r>
                        <m:rPr>
                          <m:nor/>
                        </m:rPr>
                        <a:rPr lang="en-US" altLang="zh-CN" sz="2800" b="0" i="0" dirty="0" smtClean="0"/>
                        <m:t>111 . 00</m:t>
                      </m:r>
                      <m:r>
                        <m:rPr>
                          <m:nor/>
                        </m:rPr>
                        <a:rPr lang="en-US" altLang="zh-CN" sz="2800" dirty="0"/>
                        <m:t>01</m:t>
                      </m:r>
                      <m:r>
                        <m:rPr>
                          <m:nor/>
                        </m:rPr>
                        <a:rPr lang="en-US" altLang="zh-CN" sz="2800" b="0" i="0" dirty="0" smtClean="0"/>
                        <m:t>  0</m:t>
                      </m:r>
                      <m:r>
                        <m:rPr>
                          <m:nor/>
                        </m:rPr>
                        <a:rPr lang="en-US" altLang="zh-CN" sz="2800" dirty="0"/>
                        <m:t>1</m:t>
                      </m:r>
                      <m:r>
                        <m:rPr>
                          <m:nor/>
                        </m:rPr>
                        <a:rPr lang="en-US" altLang="zh-CN" sz="2800" b="0" i="0" dirty="0" smtClean="0"/>
                        <m:t>1</m:t>
                      </m:r>
                      <m:r>
                        <m:rPr>
                          <m:nor/>
                        </m:rPr>
                        <a:rPr lang="en-US" altLang="zh-CN" sz="2800" dirty="0"/>
                        <m:t>0</m:t>
                      </m:r>
                      <m:r>
                        <m:rPr>
                          <m:nor/>
                        </m:rPr>
                        <a:rPr lang="en-US" altLang="zh-CN" sz="2800" b="0" i="0" dirty="0" smtClean="0"/>
                        <m:t>  1100</m:t>
                      </m:r>
                    </m:oMath>
                  </m:oMathPara>
                </a14:m>
                <a:endParaRPr lang="zh-CN" altLang="en-US" sz="2800" dirty="0"/>
              </a:p>
            </p:txBody>
          </p:sp>
        </mc:Choice>
        <mc:Fallback xmlns="">
          <p:sp>
            <p:nvSpPr>
              <p:cNvPr id="38" name="内容占位符 2"/>
              <p:cNvSpPr txBox="1">
                <a:spLocks noRot="1" noChangeAspect="1" noMove="1" noResize="1" noEditPoints="1" noAdjustHandles="1" noChangeArrowheads="1" noChangeShapeType="1" noTextEdit="1"/>
              </p:cNvSpPr>
              <p:nvPr/>
            </p:nvSpPr>
            <p:spPr>
              <a:xfrm>
                <a:off x="1475528" y="6021289"/>
                <a:ext cx="4104584" cy="432047"/>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内容占位符 2"/>
              <p:cNvSpPr txBox="1">
                <a:spLocks/>
              </p:cNvSpPr>
              <p:nvPr/>
            </p:nvSpPr>
            <p:spPr>
              <a:xfrm>
                <a:off x="1547664" y="5373216"/>
                <a:ext cx="4036925" cy="432047"/>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SzPct val="100000"/>
                  <a:buNone/>
                </a:pPr>
                <a14:m>
                  <m:oMathPara xmlns:m="http://schemas.openxmlformats.org/officeDocument/2006/math">
                    <m:oMathParaPr>
                      <m:jc m:val="centerGroup"/>
                    </m:oMathParaPr>
                    <m:oMath xmlns:m="http://schemas.openxmlformats.org/officeDocument/2006/math">
                      <m:r>
                        <m:rPr>
                          <m:nor/>
                        </m:rPr>
                        <a:rPr lang="en-US" altLang="zh-CN" sz="2800" b="1" i="0" dirty="0" smtClean="0"/>
                        <m:t>A</m:t>
                      </m:r>
                      <m:r>
                        <m:rPr>
                          <m:nor/>
                        </m:rPr>
                        <a:rPr lang="en-US" altLang="zh-CN" sz="2800" b="1" i="0" dirty="0" smtClean="0"/>
                        <m:t>       </m:t>
                      </m:r>
                      <m:r>
                        <m:rPr>
                          <m:nor/>
                        </m:rPr>
                        <a:rPr lang="en-US" altLang="zh-CN" sz="2800" b="1" i="0" dirty="0" smtClean="0"/>
                        <m:t>F</m:t>
                      </m:r>
                      <m:r>
                        <m:rPr>
                          <m:nor/>
                        </m:rPr>
                        <a:rPr lang="en-US" altLang="zh-CN" sz="2800" b="1" i="0" dirty="0" smtClean="0"/>
                        <m:t>     .     1        6        </m:t>
                      </m:r>
                      <m:r>
                        <m:rPr>
                          <m:nor/>
                        </m:rPr>
                        <a:rPr lang="en-US" altLang="zh-CN" sz="2800" b="1" i="0" dirty="0" smtClean="0"/>
                        <m:t>C</m:t>
                      </m:r>
                    </m:oMath>
                  </m:oMathPara>
                </a14:m>
                <a:endParaRPr lang="zh-CN" altLang="en-US" sz="2800" b="1" dirty="0"/>
              </a:p>
            </p:txBody>
          </p:sp>
        </mc:Choice>
        <mc:Fallback xmlns="">
          <p:sp>
            <p:nvSpPr>
              <p:cNvPr id="39" name="内容占位符 2"/>
              <p:cNvSpPr txBox="1">
                <a:spLocks noRot="1" noChangeAspect="1" noMove="1" noResize="1" noEditPoints="1" noAdjustHandles="1" noChangeArrowheads="1" noChangeShapeType="1" noTextEdit="1"/>
              </p:cNvSpPr>
              <p:nvPr/>
            </p:nvSpPr>
            <p:spPr>
              <a:xfrm>
                <a:off x="1547664" y="5373216"/>
                <a:ext cx="4036925" cy="432047"/>
              </a:xfrm>
              <a:prstGeom prst="rect">
                <a:avLst/>
              </a:prstGeom>
              <a:blipFill rotWithShape="1">
                <a:blip r:embed="rId8"/>
                <a:stretch>
                  <a:fillRect/>
                </a:stretch>
              </a:blipFill>
            </p:spPr>
            <p:txBody>
              <a:bodyPr/>
              <a:lstStyle/>
              <a:p>
                <a:r>
                  <a:rPr lang="zh-CN" altLang="en-US">
                    <a:noFill/>
                  </a:rPr>
                  <a:t> </a:t>
                </a:r>
              </a:p>
            </p:txBody>
          </p:sp>
        </mc:Fallback>
      </mc:AlternateContent>
      <p:grpSp>
        <p:nvGrpSpPr>
          <p:cNvPr id="3" name="组合 2"/>
          <p:cNvGrpSpPr/>
          <p:nvPr/>
        </p:nvGrpSpPr>
        <p:grpSpPr>
          <a:xfrm>
            <a:off x="1259632" y="1827165"/>
            <a:ext cx="7920880" cy="4626171"/>
            <a:chOff x="1259632" y="1827165"/>
            <a:chExt cx="7920880" cy="4626171"/>
          </a:xfrm>
        </p:grpSpPr>
        <mc:AlternateContent xmlns:mc="http://schemas.openxmlformats.org/markup-compatibility/2006" xmlns:a14="http://schemas.microsoft.com/office/drawing/2010/main">
          <mc:Choice Requires="a14">
            <p:sp>
              <p:nvSpPr>
                <p:cNvPr id="10" name="内容占位符 2"/>
                <p:cNvSpPr txBox="1">
                  <a:spLocks/>
                </p:cNvSpPr>
                <p:nvPr/>
              </p:nvSpPr>
              <p:spPr>
                <a:xfrm>
                  <a:off x="5652120" y="5589242"/>
                  <a:ext cx="3528392" cy="432047"/>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SzPct val="100000"/>
                    <a:buNone/>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d>
                              <m:dPr>
                                <m:ctrlPr>
                                  <a:rPr lang="en-US" altLang="zh-CN" sz="2800" i="1">
                                    <a:latin typeface="Cambria Math" panose="02040503050406030204" pitchFamily="18" charset="0"/>
                                  </a:rPr>
                                </m:ctrlPr>
                              </m:dPr>
                              <m:e>
                                <m:r>
                                  <m:rPr>
                                    <m:nor/>
                                  </m:rPr>
                                  <a:rPr lang="en-US" altLang="zh-CN" sz="2800" b="0" i="0" dirty="0" smtClean="0"/>
                                  <m:t>257</m:t>
                                </m:r>
                                <m:r>
                                  <m:rPr>
                                    <m:nor/>
                                  </m:rPr>
                                  <a:rPr lang="en-US" altLang="zh-CN" sz="2800" dirty="0"/>
                                  <m:t>.</m:t>
                                </m:r>
                                <m:r>
                                  <m:rPr>
                                    <m:nor/>
                                  </m:rPr>
                                  <a:rPr lang="en-US" altLang="zh-CN" sz="2800" b="0" i="0" dirty="0" smtClean="0"/>
                                  <m:t>54</m:t>
                                </m:r>
                                <m:r>
                                  <m:rPr>
                                    <m:nor/>
                                  </m:rPr>
                                  <a:rPr lang="zh-CN" altLang="en-US" sz="2800" dirty="0"/>
                                  <m:t> </m:t>
                                </m:r>
                              </m:e>
                            </m:d>
                          </m:e>
                          <m:sub>
                            <m:r>
                              <a:rPr lang="en-US" altLang="zh-CN" sz="2800" b="0" i="1" dirty="0" smtClean="0">
                                <a:latin typeface="Cambria Math"/>
                              </a:rPr>
                              <m:t>8</m:t>
                            </m:r>
                          </m:sub>
                        </m:sSub>
                        <m:r>
                          <a:rPr lang="en-US" altLang="zh-CN" sz="2800" b="0" i="1" smtClean="0">
                            <a:latin typeface="Cambria Math"/>
                          </a:rPr>
                          <m:t>=</m:t>
                        </m:r>
                        <m:sSub>
                          <m:sSubPr>
                            <m:ctrlPr>
                              <a:rPr lang="en-US" altLang="zh-CN" sz="2800" i="1">
                                <a:latin typeface="Cambria Math" panose="02040503050406030204" pitchFamily="18" charset="0"/>
                              </a:rPr>
                            </m:ctrlPr>
                          </m:sSubPr>
                          <m:e>
                            <m:d>
                              <m:dPr>
                                <m:ctrlPr>
                                  <a:rPr lang="en-US" altLang="zh-CN" sz="2800" i="1">
                                    <a:latin typeface="Cambria Math" panose="02040503050406030204" pitchFamily="18" charset="0"/>
                                  </a:rPr>
                                </m:ctrlPr>
                              </m:dPr>
                              <m:e>
                                <m:r>
                                  <m:rPr>
                                    <m:nor/>
                                  </m:rPr>
                                  <a:rPr lang="en-US" altLang="zh-CN" sz="2800" b="0" i="0" dirty="0" smtClean="0"/>
                                  <m:t>1</m:t>
                                </m:r>
                                <m:r>
                                  <m:rPr>
                                    <m:nor/>
                                  </m:rPr>
                                  <a:rPr lang="en-US" altLang="zh-CN" sz="2800" dirty="0"/>
                                  <m:t>7</m:t>
                                </m:r>
                                <m:r>
                                  <m:rPr>
                                    <m:nor/>
                                  </m:rPr>
                                  <a:rPr lang="en-US" altLang="zh-CN" sz="2800" b="0" i="0" dirty="0" smtClean="0"/>
                                  <m:t>5</m:t>
                                </m:r>
                                <m:r>
                                  <m:rPr>
                                    <m:nor/>
                                  </m:rPr>
                                  <a:rPr lang="en-US" altLang="zh-CN" sz="2800" dirty="0"/>
                                  <m:t>.</m:t>
                                </m:r>
                                <m:r>
                                  <m:rPr>
                                    <m:nor/>
                                  </m:rPr>
                                  <a:rPr lang="en-US" altLang="zh-CN" sz="2800" b="0" i="0" dirty="0" smtClean="0"/>
                                  <m:t>6875</m:t>
                                </m:r>
                                <m:r>
                                  <m:rPr>
                                    <m:nor/>
                                  </m:rPr>
                                  <a:rPr lang="zh-CN" altLang="en-US" sz="2800" dirty="0"/>
                                  <m:t> </m:t>
                                </m:r>
                              </m:e>
                            </m:d>
                          </m:e>
                          <m:sub>
                            <m:r>
                              <a:rPr lang="en-US" altLang="zh-CN" sz="2800" i="1">
                                <a:latin typeface="Cambria Math"/>
                              </a:rPr>
                              <m:t>10</m:t>
                            </m:r>
                          </m:sub>
                        </m:sSub>
                      </m:oMath>
                    </m:oMathPara>
                  </a14:m>
                  <a:endParaRPr lang="zh-CN" altLang="en-US" sz="2800" dirty="0"/>
                </a:p>
              </p:txBody>
            </p:sp>
          </mc:Choice>
          <mc:Fallback xmlns="">
            <p:sp>
              <p:nvSpPr>
                <p:cNvPr id="10" name="内容占位符 2"/>
                <p:cNvSpPr txBox="1">
                  <a:spLocks noRot="1" noChangeAspect="1" noMove="1" noResize="1" noEditPoints="1" noAdjustHandles="1" noChangeArrowheads="1" noChangeShapeType="1" noTextEdit="1"/>
                </p:cNvSpPr>
                <p:nvPr/>
              </p:nvSpPr>
              <p:spPr>
                <a:xfrm>
                  <a:off x="5652120" y="5589242"/>
                  <a:ext cx="3528392" cy="432047"/>
                </a:xfrm>
                <a:prstGeom prst="rect">
                  <a:avLst/>
                </a:prstGeom>
                <a:blipFill rotWithShape="1">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内容占位符 2"/>
                <p:cNvSpPr txBox="1">
                  <a:spLocks/>
                </p:cNvSpPr>
                <p:nvPr/>
              </p:nvSpPr>
              <p:spPr>
                <a:xfrm>
                  <a:off x="5652120" y="6021289"/>
                  <a:ext cx="3528392" cy="432047"/>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SzPct val="100000"/>
                    <a:buNone/>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d>
                              <m:dPr>
                                <m:ctrlPr>
                                  <a:rPr lang="en-US" altLang="zh-CN" sz="2800" i="1">
                                    <a:latin typeface="Cambria Math" panose="02040503050406030204" pitchFamily="18" charset="0"/>
                                  </a:rPr>
                                </m:ctrlPr>
                              </m:dPr>
                              <m:e>
                                <m:r>
                                  <m:rPr>
                                    <m:nor/>
                                  </m:rPr>
                                  <a:rPr lang="en-US" altLang="zh-CN" sz="2800" b="0" i="0" dirty="0" smtClean="0"/>
                                  <m:t>1</m:t>
                                </m:r>
                                <m:r>
                                  <m:rPr>
                                    <m:nor/>
                                  </m:rPr>
                                  <a:rPr lang="en-US" altLang="zh-CN" sz="2800" dirty="0"/>
                                  <m:t>7</m:t>
                                </m:r>
                                <m:r>
                                  <m:rPr>
                                    <m:nor/>
                                  </m:rPr>
                                  <a:rPr lang="en-US" altLang="zh-CN" sz="2800" b="0" i="0" dirty="0" smtClean="0"/>
                                  <m:t>5</m:t>
                                </m:r>
                                <m:r>
                                  <m:rPr>
                                    <m:nor/>
                                  </m:rPr>
                                  <a:rPr lang="en-US" altLang="zh-CN" sz="2800" dirty="0"/>
                                  <m:t>.</m:t>
                                </m:r>
                                <m:r>
                                  <m:rPr>
                                    <m:nor/>
                                  </m:rPr>
                                  <a:rPr lang="en-US" altLang="zh-CN" sz="2800" b="0" i="0" dirty="0" smtClean="0"/>
                                  <m:t>6875</m:t>
                                </m:r>
                                <m:r>
                                  <m:rPr>
                                    <m:nor/>
                                  </m:rPr>
                                  <a:rPr lang="zh-CN" altLang="en-US" sz="2800" dirty="0"/>
                                  <m:t> </m:t>
                                </m:r>
                              </m:e>
                            </m:d>
                          </m:e>
                          <m:sub>
                            <m:r>
                              <a:rPr lang="en-US" altLang="zh-CN" sz="2800" i="1">
                                <a:latin typeface="Cambria Math"/>
                              </a:rPr>
                              <m:t>10</m:t>
                            </m:r>
                          </m:sub>
                        </m:sSub>
                        <m:r>
                          <a:rPr lang="en-US" altLang="zh-CN" sz="2800" b="0" i="1" smtClean="0">
                            <a:latin typeface="Cambria Math"/>
                          </a:rPr>
                          <m:t>=</m:t>
                        </m:r>
                        <m:sSub>
                          <m:sSubPr>
                            <m:ctrlPr>
                              <a:rPr lang="en-US" altLang="zh-CN" sz="2800" i="1">
                                <a:latin typeface="Cambria Math" panose="02040503050406030204" pitchFamily="18" charset="0"/>
                              </a:rPr>
                            </m:ctrlPr>
                          </m:sSubPr>
                          <m:e>
                            <m:d>
                              <m:dPr>
                                <m:ctrlPr>
                                  <a:rPr lang="en-US" altLang="zh-CN" sz="2800" i="1">
                                    <a:latin typeface="Cambria Math" panose="02040503050406030204" pitchFamily="18" charset="0"/>
                                  </a:rPr>
                                </m:ctrlPr>
                              </m:dPr>
                              <m:e>
                                <m:r>
                                  <m:rPr>
                                    <m:nor/>
                                  </m:rPr>
                                  <a:rPr lang="en-US" altLang="zh-CN" sz="2800" dirty="0" smtClean="0">
                                    <a:solidFill>
                                      <a:srgbClr val="FF0000"/>
                                    </a:solidFill>
                                  </a:rPr>
                                  <m:t>257.54</m:t>
                                </m:r>
                                <m:r>
                                  <m:rPr>
                                    <m:nor/>
                                  </m:rPr>
                                  <a:rPr lang="zh-CN" altLang="en-US" sz="2800" dirty="0" smtClean="0">
                                    <a:solidFill>
                                      <a:srgbClr val="FF0000"/>
                                    </a:solidFill>
                                  </a:rPr>
                                  <m:t> </m:t>
                                </m:r>
                              </m:e>
                            </m:d>
                          </m:e>
                          <m:sub>
                            <m:r>
                              <a:rPr lang="en-US" altLang="zh-CN" sz="2800" i="1" dirty="0">
                                <a:latin typeface="Cambria Math"/>
                              </a:rPr>
                              <m:t>8</m:t>
                            </m:r>
                          </m:sub>
                        </m:sSub>
                      </m:oMath>
                    </m:oMathPara>
                  </a14:m>
                  <a:endParaRPr lang="zh-CN" altLang="en-US" sz="2800" dirty="0"/>
                </a:p>
              </p:txBody>
            </p:sp>
          </mc:Choice>
          <mc:Fallback xmlns="">
            <p:sp>
              <p:nvSpPr>
                <p:cNvPr id="11" name="内容占位符 2"/>
                <p:cNvSpPr txBox="1">
                  <a:spLocks noRot="1" noChangeAspect="1" noMove="1" noResize="1" noEditPoints="1" noAdjustHandles="1" noChangeArrowheads="1" noChangeShapeType="1" noTextEdit="1"/>
                </p:cNvSpPr>
                <p:nvPr/>
              </p:nvSpPr>
              <p:spPr>
                <a:xfrm>
                  <a:off x="5652120" y="6021289"/>
                  <a:ext cx="3528392" cy="432047"/>
                </a:xfrm>
                <a:prstGeom prst="rect">
                  <a:avLst/>
                </a:prstGeom>
                <a:blipFill rotWithShape="1">
                  <a:blip r:embed="rId10"/>
                  <a:stretch>
                    <a:fillRect/>
                  </a:stretch>
                </a:blipFill>
              </p:spPr>
              <p:txBody>
                <a:bodyPr/>
                <a:lstStyle/>
                <a:p>
                  <a:r>
                    <a:rPr lang="zh-CN" altLang="en-US">
                      <a:noFill/>
                    </a:rPr>
                    <a:t> </a:t>
                  </a:r>
                </a:p>
              </p:txBody>
            </p:sp>
          </mc:Fallback>
        </mc:AlternateContent>
        <p:sp>
          <p:nvSpPr>
            <p:cNvPr id="17" name="右箭头 16"/>
            <p:cNvSpPr/>
            <p:nvPr/>
          </p:nvSpPr>
          <p:spPr>
            <a:xfrm rot="5400000">
              <a:off x="2609782" y="2161774"/>
              <a:ext cx="720080" cy="108012"/>
            </a:xfrm>
            <a:prstGeom prst="rightArrow">
              <a:avLst/>
            </a:prstGeom>
            <a:solidFill>
              <a:srgbClr val="FFFF00"/>
            </a:solidFill>
            <a:ln>
              <a:solidFill>
                <a:srgbClr val="FFC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8" name="右箭头 17"/>
            <p:cNvSpPr/>
            <p:nvPr/>
          </p:nvSpPr>
          <p:spPr>
            <a:xfrm rot="16200000">
              <a:off x="3005826" y="2167107"/>
              <a:ext cx="720080" cy="108012"/>
            </a:xfrm>
            <a:prstGeom prst="rightArrow">
              <a:avLst/>
            </a:prstGeom>
            <a:solidFill>
              <a:srgbClr val="FFFF00"/>
            </a:solidFill>
            <a:ln>
              <a:solidFill>
                <a:srgbClr val="FFC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cxnSp>
          <p:nvCxnSpPr>
            <p:cNvPr id="14" name="直接箭头连接符 13"/>
            <p:cNvCxnSpPr/>
            <p:nvPr/>
          </p:nvCxnSpPr>
          <p:spPr>
            <a:xfrm flipH="1">
              <a:off x="1259632" y="1827165"/>
              <a:ext cx="1296016" cy="753988"/>
            </a:xfrm>
            <a:prstGeom prst="straightConnector1">
              <a:avLst/>
            </a:prstGeom>
            <a:ln w="57150">
              <a:solidFill>
                <a:srgbClr val="FFFF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5" name="矩形 34"/>
          <p:cNvSpPr/>
          <p:nvPr/>
        </p:nvSpPr>
        <p:spPr>
          <a:xfrm>
            <a:off x="5796136" y="3933056"/>
            <a:ext cx="3297122" cy="156966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nSpc>
                <a:spcPct val="120000"/>
              </a:lnSpc>
              <a:buNone/>
            </a:pPr>
            <a:r>
              <a:rPr lang="en-US" altLang="zh-CN" sz="2000" dirty="0"/>
              <a:t>To convert hex to octal or octal to hex, </a:t>
            </a:r>
            <a:r>
              <a:rPr lang="en-US" altLang="zh-CN" sz="2000" dirty="0" smtClean="0"/>
              <a:t/>
            </a:r>
            <a:br>
              <a:rPr lang="en-US" altLang="zh-CN" sz="2000" dirty="0" smtClean="0"/>
            </a:br>
            <a:r>
              <a:rPr lang="en-US" altLang="zh-CN" sz="2000" dirty="0" smtClean="0"/>
              <a:t>convert </a:t>
            </a:r>
            <a:r>
              <a:rPr lang="en-US" altLang="zh-CN" sz="2000" dirty="0"/>
              <a:t>to binary as an intermediate step. </a:t>
            </a:r>
          </a:p>
        </p:txBody>
      </p:sp>
      <p:sp>
        <p:nvSpPr>
          <p:cNvPr id="7" name="灯片编号占位符 6"/>
          <p:cNvSpPr>
            <a:spLocks noGrp="1"/>
          </p:cNvSpPr>
          <p:nvPr>
            <p:ph type="sldNum" sz="quarter" idx="12"/>
          </p:nvPr>
        </p:nvSpPr>
        <p:spPr/>
        <p:txBody>
          <a:bodyPr/>
          <a:lstStyle/>
          <a:p>
            <a:pPr>
              <a:defRPr/>
            </a:pPr>
            <a:fld id="{AB5F70D7-AEFC-45B0-A8AE-B3775A81AC94}" type="slidenum">
              <a:rPr lang="en-US" altLang="zh-CN" smtClean="0"/>
              <a:pPr>
                <a:defRPr/>
              </a:pPr>
              <a:t>34</a:t>
            </a:fld>
            <a:endParaRPr lang="en-US" altLang="zh-CN" dirty="0"/>
          </a:p>
        </p:txBody>
      </p:sp>
    </p:spTree>
    <p:extLst>
      <p:ext uri="{BB962C8B-B14F-4D97-AF65-F5344CB8AC3E}">
        <p14:creationId xmlns:p14="http://schemas.microsoft.com/office/powerpoint/2010/main" val="3379810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6632"/>
            <a:ext cx="9144000" cy="751735"/>
          </a:xfrm>
        </p:spPr>
        <p:txBody>
          <a:bodyPr>
            <a:normAutofit fontScale="90000"/>
          </a:bodyPr>
          <a:lstStyle/>
          <a:p>
            <a:r>
              <a:rPr lang="zh-CN" altLang="en-US" dirty="0" smtClean="0"/>
              <a:t>练习：进制转换</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052736"/>
                <a:ext cx="8229600" cy="5688632"/>
              </a:xfrm>
            </p:spPr>
            <p:txBody>
              <a:bodyPr>
                <a:normAutofit fontScale="85000" lnSpcReduction="10000"/>
              </a:bodyPr>
              <a:lstStyle/>
              <a:p>
                <a:pPr>
                  <a:lnSpc>
                    <a:spcPct val="150000"/>
                  </a:lnSpc>
                </a:pP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a:rPr>
                          <m:t>(1011.01)</m:t>
                        </m:r>
                      </m:e>
                      <m:sub>
                        <m:r>
                          <a:rPr lang="en-US" altLang="zh-CN" b="0" i="1" smtClean="0">
                            <a:latin typeface="Cambria Math"/>
                          </a:rPr>
                          <m:t>2</m:t>
                        </m:r>
                      </m:sub>
                    </m:sSub>
                    <m:r>
                      <a:rPr lang="en-US" altLang="zh-CN" b="0" i="1" smtClean="0">
                        <a:latin typeface="Cambria Math"/>
                      </a:rPr>
                      <m:t>=</m:t>
                    </m:r>
                    <m:sSub>
                      <m:sSubPr>
                        <m:ctrlPr>
                          <a:rPr lang="en-US" altLang="zh-CN" b="0" i="1" smtClean="0">
                            <a:latin typeface="Cambria Math" panose="02040503050406030204" pitchFamily="18" charset="0"/>
                          </a:rPr>
                        </m:ctrlPr>
                      </m:sSubPr>
                      <m:e>
                        <m:r>
                          <a:rPr lang="en-US" altLang="zh-CN" b="0" i="1" smtClean="0">
                            <a:latin typeface="Cambria Math"/>
                          </a:rPr>
                          <m:t>(11.25)</m:t>
                        </m:r>
                      </m:e>
                      <m:sub>
                        <m:r>
                          <a:rPr lang="en-US" altLang="zh-CN" b="0" i="1" smtClean="0">
                            <a:latin typeface="Cambria Math"/>
                          </a:rPr>
                          <m:t>10</m:t>
                        </m:r>
                      </m:sub>
                    </m:sSub>
                  </m:oMath>
                </a14:m>
                <a:endParaRPr lang="en-US" altLang="zh-CN" dirty="0" smtClean="0"/>
              </a:p>
              <a:p>
                <a:pPr>
                  <a:lnSpc>
                    <a:spcPct val="150000"/>
                  </a:lnSpc>
                </a:pP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a:rPr>
                          <m:t>(173)</m:t>
                        </m:r>
                      </m:e>
                      <m:sub>
                        <m:r>
                          <a:rPr lang="en-US" altLang="zh-CN" b="0" i="1" smtClean="0">
                            <a:latin typeface="Cambria Math"/>
                          </a:rPr>
                          <m:t>10</m:t>
                        </m:r>
                      </m:sub>
                    </m:sSub>
                    <m:r>
                      <a:rPr lang="en-US" altLang="zh-CN" b="0" i="1" smtClean="0">
                        <a:latin typeface="Cambria Math"/>
                      </a:rPr>
                      <m:t>       =</m:t>
                    </m:r>
                    <m:sSub>
                      <m:sSubPr>
                        <m:ctrlPr>
                          <a:rPr lang="en-US" altLang="zh-CN" b="0" i="1" smtClean="0">
                            <a:latin typeface="Cambria Math" panose="02040503050406030204" pitchFamily="18" charset="0"/>
                          </a:rPr>
                        </m:ctrlPr>
                      </m:sSubPr>
                      <m:e>
                        <m:r>
                          <a:rPr lang="en-US" altLang="zh-CN" b="0" i="1" smtClean="0">
                            <a:latin typeface="Cambria Math"/>
                          </a:rPr>
                          <m:t>(10101101)</m:t>
                        </m:r>
                      </m:e>
                      <m:sub>
                        <m:r>
                          <a:rPr lang="en-US" altLang="zh-CN" b="0" i="1" smtClean="0">
                            <a:latin typeface="Cambria Math"/>
                          </a:rPr>
                          <m:t>2</m:t>
                        </m:r>
                      </m:sub>
                    </m:sSub>
                  </m:oMath>
                </a14:m>
                <a:endParaRPr lang="en-US" altLang="zh-CN" b="0" dirty="0" smtClean="0"/>
              </a:p>
              <a:p>
                <a:pPr>
                  <a:lnSpc>
                    <a:spcPct val="150000"/>
                  </a:lnSpc>
                </a:pP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a:rPr>
                          <m:t>(0.8125)</m:t>
                        </m:r>
                      </m:e>
                      <m:sub>
                        <m:r>
                          <a:rPr lang="en-US" altLang="zh-CN" b="0" i="1" smtClean="0">
                            <a:latin typeface="Cambria Math"/>
                          </a:rPr>
                          <m:t>10</m:t>
                        </m:r>
                      </m:sub>
                    </m:sSub>
                    <m:r>
                      <a:rPr lang="en-US" altLang="zh-CN" b="0" i="1" smtClean="0">
                        <a:latin typeface="Cambria Math"/>
                      </a:rPr>
                      <m:t> =</m:t>
                    </m:r>
                    <m:sSub>
                      <m:sSubPr>
                        <m:ctrlPr>
                          <a:rPr lang="en-US" altLang="zh-CN" b="0" i="1" smtClean="0">
                            <a:latin typeface="Cambria Math" panose="02040503050406030204" pitchFamily="18" charset="0"/>
                          </a:rPr>
                        </m:ctrlPr>
                      </m:sSubPr>
                      <m:e>
                        <m:r>
                          <a:rPr lang="en-US" altLang="zh-CN" b="0" i="1" smtClean="0">
                            <a:latin typeface="Cambria Math"/>
                          </a:rPr>
                          <m:t>(0.1101)</m:t>
                        </m:r>
                      </m:e>
                      <m:sub>
                        <m:r>
                          <a:rPr lang="en-US" altLang="zh-CN" b="0" i="1" smtClean="0">
                            <a:latin typeface="Cambria Math"/>
                          </a:rPr>
                          <m:t>2</m:t>
                        </m:r>
                      </m:sub>
                    </m:sSub>
                  </m:oMath>
                </a14:m>
                <a:endParaRPr lang="en-US" altLang="zh-CN" b="0" dirty="0" smtClean="0"/>
              </a:p>
              <a:p>
                <a:pPr>
                  <a:lnSpc>
                    <a:spcPct val="150000"/>
                  </a:lnSpc>
                </a:pP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a:rPr>
                          <m:t>(</m:t>
                        </m:r>
                        <m:r>
                          <a:rPr lang="en-US" altLang="zh-CN" b="0" i="1" smtClean="0">
                            <a:latin typeface="Cambria Math"/>
                          </a:rPr>
                          <m:t>8</m:t>
                        </m:r>
                        <m:r>
                          <a:rPr lang="en-US" altLang="zh-CN" b="0" i="1" smtClean="0">
                            <a:latin typeface="Cambria Math"/>
                          </a:rPr>
                          <m:t>𝐹𝐴</m:t>
                        </m:r>
                        <m:r>
                          <a:rPr lang="en-US" altLang="zh-CN" i="1">
                            <a:latin typeface="Cambria Math"/>
                          </a:rPr>
                          <m:t>.</m:t>
                        </m:r>
                        <m:r>
                          <a:rPr lang="en-US" altLang="zh-CN" b="0" i="1" smtClean="0">
                            <a:latin typeface="Cambria Math"/>
                          </a:rPr>
                          <m:t>𝐶</m:t>
                        </m:r>
                        <m:r>
                          <a:rPr lang="en-US" altLang="zh-CN" b="0" i="1" smtClean="0">
                            <a:latin typeface="Cambria Math"/>
                          </a:rPr>
                          <m:t>6)</m:t>
                        </m:r>
                      </m:e>
                      <m:sub>
                        <m:r>
                          <a:rPr lang="en-US" altLang="zh-CN" b="0" i="1" smtClean="0">
                            <a:latin typeface="Cambria Math"/>
                          </a:rPr>
                          <m:t>16</m:t>
                        </m:r>
                      </m:sub>
                    </m:sSub>
                    <m:r>
                      <a:rPr lang="en-US" altLang="zh-CN" b="0" i="1" smtClean="0">
                        <a:latin typeface="Cambria Math"/>
                      </a:rPr>
                      <m:t>=</m:t>
                    </m:r>
                    <m:sSub>
                      <m:sSubPr>
                        <m:ctrlPr>
                          <a:rPr lang="en-US" altLang="zh-CN" i="1">
                            <a:latin typeface="Cambria Math" panose="02040503050406030204" pitchFamily="18" charset="0"/>
                          </a:rPr>
                        </m:ctrlPr>
                      </m:sSubPr>
                      <m:e>
                        <m:r>
                          <a:rPr lang="en-US" altLang="zh-CN" i="1">
                            <a:latin typeface="Cambria Math"/>
                          </a:rPr>
                          <m:t>(</m:t>
                        </m:r>
                        <m:r>
                          <a:rPr lang="en-US" altLang="zh-CN" b="0" i="1" smtClean="0">
                            <a:latin typeface="Cambria Math"/>
                          </a:rPr>
                          <m:t>100</m:t>
                        </m:r>
                        <m:r>
                          <a:rPr lang="en-US" altLang="zh-CN" i="1">
                            <a:latin typeface="Cambria Math"/>
                          </a:rPr>
                          <m:t>0</m:t>
                        </m:r>
                        <m:r>
                          <a:rPr lang="en-US" altLang="zh-CN" b="0" i="1" smtClean="0">
                            <a:solidFill>
                              <a:schemeClr val="bg1">
                                <a:lumMod val="50000"/>
                              </a:schemeClr>
                            </a:solidFill>
                            <a:latin typeface="Cambria Math"/>
                          </a:rPr>
                          <m:t>1111</m:t>
                        </m:r>
                        <m:r>
                          <a:rPr lang="en-US" altLang="zh-CN" b="0" i="1" smtClean="0">
                            <a:latin typeface="Cambria Math"/>
                          </a:rPr>
                          <m:t>1010</m:t>
                        </m:r>
                        <m:r>
                          <a:rPr lang="en-US" altLang="zh-CN" i="1">
                            <a:latin typeface="Cambria Math"/>
                          </a:rPr>
                          <m:t>.</m:t>
                        </m:r>
                        <m:r>
                          <a:rPr lang="en-US" altLang="zh-CN" i="1" smtClean="0">
                            <a:solidFill>
                              <a:schemeClr val="bg1">
                                <a:lumMod val="50000"/>
                              </a:schemeClr>
                            </a:solidFill>
                            <a:latin typeface="Cambria Math"/>
                          </a:rPr>
                          <m:t>110</m:t>
                        </m:r>
                        <m:r>
                          <a:rPr lang="en-US" altLang="zh-CN" b="0" i="1" smtClean="0">
                            <a:solidFill>
                              <a:schemeClr val="bg1">
                                <a:lumMod val="50000"/>
                              </a:schemeClr>
                            </a:solidFill>
                            <a:latin typeface="Cambria Math"/>
                          </a:rPr>
                          <m:t>0</m:t>
                        </m:r>
                        <m:r>
                          <a:rPr lang="en-US" altLang="zh-CN" b="0" i="1" smtClean="0">
                            <a:latin typeface="Cambria Math"/>
                          </a:rPr>
                          <m:t>0110</m:t>
                        </m:r>
                        <m:r>
                          <a:rPr lang="en-US" altLang="zh-CN" i="1">
                            <a:latin typeface="Cambria Math"/>
                          </a:rPr>
                          <m:t>)</m:t>
                        </m:r>
                      </m:e>
                      <m:sub>
                        <m:r>
                          <a:rPr lang="en-US" altLang="zh-CN" i="1">
                            <a:latin typeface="Cambria Math"/>
                          </a:rPr>
                          <m:t>2</m:t>
                        </m:r>
                      </m:sub>
                    </m:sSub>
                  </m:oMath>
                </a14:m>
                <a:endParaRPr lang="en-US" altLang="zh-CN" dirty="0" smtClean="0"/>
              </a:p>
              <a:p>
                <a:pPr>
                  <a:lnSpc>
                    <a:spcPct val="150000"/>
                  </a:lnSpc>
                </a:pP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m:t>
                        </m:r>
                        <m:r>
                          <a:rPr lang="en-US" altLang="zh-CN" b="0" i="1" smtClean="0">
                            <a:latin typeface="Cambria Math"/>
                          </a:rPr>
                          <m:t>52</m:t>
                        </m:r>
                        <m:r>
                          <a:rPr lang="en-US" altLang="zh-CN" i="1">
                            <a:latin typeface="Cambria Math"/>
                          </a:rPr>
                          <m:t>.</m:t>
                        </m:r>
                        <m:r>
                          <a:rPr lang="en-US" altLang="zh-CN" b="0" i="1" smtClean="0">
                            <a:latin typeface="Cambria Math"/>
                          </a:rPr>
                          <m:t>43</m:t>
                        </m:r>
                        <m:r>
                          <a:rPr lang="en-US" altLang="zh-CN" i="1">
                            <a:latin typeface="Cambria Math"/>
                          </a:rPr>
                          <m:t>)</m:t>
                        </m:r>
                      </m:e>
                      <m:sub>
                        <m:r>
                          <a:rPr lang="en-US" altLang="zh-CN" b="0" i="1" smtClean="0">
                            <a:latin typeface="Cambria Math"/>
                          </a:rPr>
                          <m:t>8</m:t>
                        </m:r>
                      </m:sub>
                    </m:sSub>
                    <m:r>
                      <a:rPr lang="en-US" altLang="zh-CN" b="0" i="1" smtClean="0">
                        <a:latin typeface="Cambria Math"/>
                      </a:rPr>
                      <m:t>      =</m:t>
                    </m:r>
                    <m:sSub>
                      <m:sSubPr>
                        <m:ctrlPr>
                          <a:rPr lang="en-US" altLang="zh-CN" i="1">
                            <a:latin typeface="Cambria Math" panose="02040503050406030204" pitchFamily="18" charset="0"/>
                          </a:rPr>
                        </m:ctrlPr>
                      </m:sSubPr>
                      <m:e>
                        <m:r>
                          <a:rPr lang="en-US" altLang="zh-CN" i="1">
                            <a:latin typeface="Cambria Math"/>
                          </a:rPr>
                          <m:t>(</m:t>
                        </m:r>
                        <m:r>
                          <a:rPr lang="en-US" altLang="zh-CN" b="0" i="1" smtClean="0">
                            <a:solidFill>
                              <a:schemeClr val="bg1">
                                <a:lumMod val="50000"/>
                              </a:schemeClr>
                            </a:solidFill>
                            <a:latin typeface="Cambria Math"/>
                          </a:rPr>
                          <m:t>1</m:t>
                        </m:r>
                        <m:r>
                          <a:rPr lang="en-US" altLang="zh-CN" i="1">
                            <a:solidFill>
                              <a:schemeClr val="bg1">
                                <a:lumMod val="50000"/>
                              </a:schemeClr>
                            </a:solidFill>
                            <a:latin typeface="Cambria Math"/>
                          </a:rPr>
                          <m:t>0</m:t>
                        </m:r>
                        <m:r>
                          <a:rPr lang="en-US" altLang="zh-CN" b="0" i="1" smtClean="0">
                            <a:solidFill>
                              <a:schemeClr val="bg1">
                                <a:lumMod val="50000"/>
                              </a:schemeClr>
                            </a:solidFill>
                            <a:latin typeface="Cambria Math"/>
                          </a:rPr>
                          <m:t>1</m:t>
                        </m:r>
                        <m:r>
                          <a:rPr lang="en-US" altLang="zh-CN" b="0" i="1" smtClean="0">
                            <a:latin typeface="Cambria Math"/>
                          </a:rPr>
                          <m:t>010</m:t>
                        </m:r>
                        <m:r>
                          <a:rPr lang="en-US" altLang="zh-CN" i="1">
                            <a:latin typeface="Cambria Math"/>
                          </a:rPr>
                          <m:t>.</m:t>
                        </m:r>
                        <m:r>
                          <a:rPr lang="en-US" altLang="zh-CN" i="1" smtClean="0">
                            <a:solidFill>
                              <a:schemeClr val="bg1">
                                <a:lumMod val="50000"/>
                              </a:schemeClr>
                            </a:solidFill>
                            <a:latin typeface="Cambria Math"/>
                          </a:rPr>
                          <m:t>1</m:t>
                        </m:r>
                        <m:r>
                          <a:rPr lang="en-US" altLang="zh-CN" b="0" i="1" smtClean="0">
                            <a:solidFill>
                              <a:schemeClr val="bg1">
                                <a:lumMod val="50000"/>
                              </a:schemeClr>
                            </a:solidFill>
                            <a:latin typeface="Cambria Math"/>
                          </a:rPr>
                          <m:t>00</m:t>
                        </m:r>
                        <m:r>
                          <a:rPr lang="en-US" altLang="zh-CN" b="0" i="1" smtClean="0">
                            <a:latin typeface="Cambria Math"/>
                          </a:rPr>
                          <m:t>011</m:t>
                        </m:r>
                        <m:r>
                          <a:rPr lang="en-US" altLang="zh-CN" i="1">
                            <a:latin typeface="Cambria Math"/>
                          </a:rPr>
                          <m:t>)</m:t>
                        </m:r>
                      </m:e>
                      <m:sub>
                        <m:r>
                          <a:rPr lang="en-US" altLang="zh-CN" i="1">
                            <a:latin typeface="Cambria Math"/>
                          </a:rPr>
                          <m:t>2</m:t>
                        </m:r>
                      </m:sub>
                    </m:sSub>
                  </m:oMath>
                </a14:m>
                <a:endParaRPr lang="en-US" altLang="zh-CN" dirty="0" smtClean="0"/>
              </a:p>
              <a:p>
                <a:pPr>
                  <a:lnSpc>
                    <a:spcPct val="150000"/>
                  </a:lnSpc>
                </a:pP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m:t>
                        </m:r>
                        <m:r>
                          <a:rPr lang="en-US" altLang="zh-CN" b="0" i="1" smtClean="0">
                            <a:latin typeface="Cambria Math"/>
                          </a:rPr>
                          <m:t>2</m:t>
                        </m:r>
                        <m:r>
                          <a:rPr lang="en-US" altLang="zh-CN" b="0" i="1" smtClean="0">
                            <a:latin typeface="Cambria Math"/>
                          </a:rPr>
                          <m:t>𝐴</m:t>
                        </m:r>
                        <m:r>
                          <a:rPr lang="en-US" altLang="zh-CN" i="1">
                            <a:latin typeface="Cambria Math"/>
                          </a:rPr>
                          <m:t>.</m:t>
                        </m:r>
                        <m:r>
                          <a:rPr lang="en-US" altLang="zh-CN" b="0" i="1" smtClean="0">
                            <a:latin typeface="Cambria Math"/>
                          </a:rPr>
                          <m:t>7</m:t>
                        </m:r>
                        <m:r>
                          <a:rPr lang="en-US" altLang="zh-CN" b="0" i="1" smtClean="0">
                            <a:latin typeface="Cambria Math"/>
                          </a:rPr>
                          <m:t>𝐹</m:t>
                        </m:r>
                        <m:r>
                          <a:rPr lang="en-US" altLang="zh-CN" i="1">
                            <a:latin typeface="Cambria Math"/>
                          </a:rPr>
                          <m:t>)</m:t>
                        </m:r>
                      </m:e>
                      <m:sub>
                        <m:r>
                          <a:rPr lang="en-US" altLang="zh-CN" b="0" i="1" smtClean="0">
                            <a:latin typeface="Cambria Math"/>
                          </a:rPr>
                          <m:t>16</m:t>
                        </m:r>
                      </m:sub>
                    </m:sSub>
                    <m:r>
                      <a:rPr lang="en-US" altLang="zh-CN" b="0" i="1" smtClean="0">
                        <a:latin typeface="Cambria Math"/>
                      </a:rPr>
                      <m:t>  =</m:t>
                    </m:r>
                    <m:sSub>
                      <m:sSubPr>
                        <m:ctrlPr>
                          <a:rPr lang="en-US" altLang="zh-CN" i="1">
                            <a:latin typeface="Cambria Math" panose="02040503050406030204" pitchFamily="18" charset="0"/>
                          </a:rPr>
                        </m:ctrlPr>
                      </m:sSubPr>
                      <m:e>
                        <m:r>
                          <a:rPr lang="en-US" altLang="zh-CN" i="1">
                            <a:latin typeface="Cambria Math"/>
                          </a:rPr>
                          <m:t>(</m:t>
                        </m:r>
                        <m:r>
                          <a:rPr lang="en-US" altLang="zh-CN" b="0" i="1" smtClean="0">
                            <a:latin typeface="Cambria Math"/>
                          </a:rPr>
                          <m:t>42</m:t>
                        </m:r>
                        <m:r>
                          <a:rPr lang="en-US" altLang="zh-CN" i="1">
                            <a:latin typeface="Cambria Math"/>
                          </a:rPr>
                          <m:t>.</m:t>
                        </m:r>
                        <m:r>
                          <a:rPr lang="en-US" altLang="zh-CN" b="0" i="1" smtClean="0">
                            <a:latin typeface="Cambria Math"/>
                          </a:rPr>
                          <m:t>4960937</m:t>
                        </m:r>
                        <m:r>
                          <a:rPr lang="en-US" altLang="zh-CN" i="1">
                            <a:latin typeface="Cambria Math"/>
                          </a:rPr>
                          <m:t>)</m:t>
                        </m:r>
                      </m:e>
                      <m:sub>
                        <m:r>
                          <a:rPr lang="en-US" altLang="zh-CN" b="0" i="1" smtClean="0">
                            <a:latin typeface="Cambria Math"/>
                          </a:rPr>
                          <m:t>10</m:t>
                        </m:r>
                      </m:sub>
                    </m:sSub>
                  </m:oMath>
                </a14:m>
                <a:endParaRPr lang="en-US" altLang="zh-CN" b="0" dirty="0" smtClean="0"/>
              </a:p>
              <a:p>
                <a:pPr>
                  <a:lnSpc>
                    <a:spcPct val="150000"/>
                  </a:lnSpc>
                </a:pP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a:rPr>
                          <m:t>(</m:t>
                        </m:r>
                        <m:r>
                          <a:rPr lang="en-US" altLang="zh-CN" i="1" smtClean="0">
                            <a:solidFill>
                              <a:schemeClr val="bg1">
                                <a:lumMod val="50000"/>
                              </a:schemeClr>
                            </a:solidFill>
                            <a:latin typeface="Cambria Math"/>
                          </a:rPr>
                          <m:t>0</m:t>
                        </m:r>
                        <m:r>
                          <a:rPr lang="en-US" altLang="zh-CN" b="0" i="1" smtClean="0">
                            <a:solidFill>
                              <a:schemeClr val="bg1">
                                <a:lumMod val="50000"/>
                              </a:schemeClr>
                            </a:solidFill>
                            <a:latin typeface="Cambria Math"/>
                          </a:rPr>
                          <m:t>11</m:t>
                        </m:r>
                        <m:r>
                          <a:rPr lang="en-US" altLang="zh-CN" b="0" i="1" smtClean="0">
                            <a:latin typeface="Cambria Math"/>
                          </a:rPr>
                          <m:t>110</m:t>
                        </m:r>
                        <m:r>
                          <a:rPr lang="en-US" altLang="zh-CN" i="1">
                            <a:latin typeface="Cambria Math"/>
                          </a:rPr>
                          <m:t>.</m:t>
                        </m:r>
                        <m:r>
                          <a:rPr lang="en-US" altLang="zh-CN" b="0" i="1" smtClean="0">
                            <a:solidFill>
                              <a:schemeClr val="bg1">
                                <a:lumMod val="50000"/>
                              </a:schemeClr>
                            </a:solidFill>
                            <a:latin typeface="Cambria Math"/>
                          </a:rPr>
                          <m:t>0</m:t>
                        </m:r>
                        <m:r>
                          <a:rPr lang="en-US" altLang="zh-CN" i="1">
                            <a:solidFill>
                              <a:schemeClr val="bg1">
                                <a:lumMod val="50000"/>
                              </a:schemeClr>
                            </a:solidFill>
                            <a:latin typeface="Cambria Math"/>
                          </a:rPr>
                          <m:t>1</m:t>
                        </m:r>
                        <m:r>
                          <a:rPr lang="en-US" altLang="zh-CN" b="0" i="1" smtClean="0">
                            <a:solidFill>
                              <a:schemeClr val="bg1">
                                <a:lumMod val="50000"/>
                              </a:schemeClr>
                            </a:solidFill>
                            <a:latin typeface="Cambria Math"/>
                          </a:rPr>
                          <m:t>0</m:t>
                        </m:r>
                        <m:r>
                          <a:rPr lang="en-US" altLang="zh-CN" i="1">
                            <a:latin typeface="Cambria Math"/>
                          </a:rPr>
                          <m:t>1</m:t>
                        </m:r>
                        <m:r>
                          <a:rPr lang="en-US" altLang="zh-CN" b="0" i="1" smtClean="0">
                            <a:latin typeface="Cambria Math"/>
                          </a:rPr>
                          <m:t>1</m:t>
                        </m:r>
                        <m:r>
                          <a:rPr lang="en-US" altLang="zh-CN" i="1">
                            <a:latin typeface="Cambria Math"/>
                          </a:rPr>
                          <m:t>1)</m:t>
                        </m:r>
                      </m:e>
                      <m:sub>
                        <m:r>
                          <a:rPr lang="en-US" altLang="zh-CN" i="1">
                            <a:latin typeface="Cambria Math"/>
                          </a:rPr>
                          <m:t>2</m:t>
                        </m:r>
                      </m:sub>
                    </m:sSub>
                    <m:r>
                      <a:rPr lang="en-US" altLang="zh-CN" b="0" i="1" smtClean="0">
                        <a:latin typeface="Cambria Math"/>
                      </a:rPr>
                      <m:t>          =</m:t>
                    </m:r>
                    <m:sSub>
                      <m:sSubPr>
                        <m:ctrlPr>
                          <a:rPr lang="en-US" altLang="zh-CN" i="1">
                            <a:latin typeface="Cambria Math" panose="02040503050406030204" pitchFamily="18" charset="0"/>
                          </a:rPr>
                        </m:ctrlPr>
                      </m:sSubPr>
                      <m:e>
                        <m:r>
                          <a:rPr lang="en-US" altLang="zh-CN" i="1">
                            <a:latin typeface="Cambria Math"/>
                          </a:rPr>
                          <m:t>(</m:t>
                        </m:r>
                        <m:r>
                          <a:rPr lang="en-US" altLang="zh-CN" b="0" i="1" smtClean="0">
                            <a:latin typeface="Cambria Math"/>
                          </a:rPr>
                          <m:t>36</m:t>
                        </m:r>
                        <m:r>
                          <a:rPr lang="en-US" altLang="zh-CN" i="1">
                            <a:latin typeface="Cambria Math"/>
                          </a:rPr>
                          <m:t>.</m:t>
                        </m:r>
                        <m:r>
                          <a:rPr lang="en-US" altLang="zh-CN" b="0" i="1" smtClean="0">
                            <a:latin typeface="Cambria Math"/>
                          </a:rPr>
                          <m:t>27</m:t>
                        </m:r>
                        <m:r>
                          <a:rPr lang="en-US" altLang="zh-CN" i="1">
                            <a:latin typeface="Cambria Math"/>
                          </a:rPr>
                          <m:t>)</m:t>
                        </m:r>
                      </m:e>
                      <m:sub>
                        <m:r>
                          <a:rPr lang="en-US" altLang="zh-CN" b="0" i="1" smtClean="0">
                            <a:latin typeface="Cambria Math"/>
                          </a:rPr>
                          <m:t>8</m:t>
                        </m:r>
                      </m:sub>
                    </m:sSub>
                  </m:oMath>
                </a14:m>
                <a:endParaRPr lang="en-US" altLang="zh-CN" b="0" dirty="0" smtClean="0"/>
              </a:p>
              <a:p>
                <a:pPr>
                  <a:lnSpc>
                    <a:spcPct val="150000"/>
                  </a:lnSpc>
                </a:pP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a:rPr>
                          <m:t>(</m:t>
                        </m:r>
                        <m:r>
                          <a:rPr lang="en-US" altLang="zh-CN" b="0" i="1" smtClean="0">
                            <a:solidFill>
                              <a:schemeClr val="bg1">
                                <a:lumMod val="50000"/>
                              </a:schemeClr>
                            </a:solidFill>
                            <a:latin typeface="Cambria Math"/>
                          </a:rPr>
                          <m:t>0101</m:t>
                        </m:r>
                        <m:r>
                          <a:rPr lang="en-US" altLang="zh-CN" b="0" i="1" smtClean="0">
                            <a:latin typeface="Cambria Math"/>
                          </a:rPr>
                          <m:t>1110.</m:t>
                        </m:r>
                        <m:r>
                          <a:rPr lang="en-US" altLang="zh-CN" b="0" i="1" smtClean="0">
                            <a:solidFill>
                              <a:schemeClr val="bg1">
                                <a:lumMod val="50000"/>
                              </a:schemeClr>
                            </a:solidFill>
                            <a:latin typeface="Cambria Math"/>
                          </a:rPr>
                          <m:t>1011</m:t>
                        </m:r>
                        <m:r>
                          <a:rPr lang="en-US" altLang="zh-CN" b="0" i="1" smtClean="0">
                            <a:latin typeface="Cambria Math"/>
                          </a:rPr>
                          <m:t>0010</m:t>
                        </m:r>
                        <m:r>
                          <a:rPr lang="en-US" altLang="zh-CN" i="1">
                            <a:latin typeface="Cambria Math"/>
                          </a:rPr>
                          <m:t>)</m:t>
                        </m:r>
                      </m:e>
                      <m:sub>
                        <m:r>
                          <a:rPr lang="en-US" altLang="zh-CN" i="1">
                            <a:latin typeface="Cambria Math"/>
                          </a:rPr>
                          <m:t>2</m:t>
                        </m:r>
                      </m:sub>
                    </m:sSub>
                    <m:r>
                      <a:rPr lang="en-US" altLang="zh-CN" b="0" i="1" smtClean="0">
                        <a:latin typeface="Cambria Math"/>
                      </a:rPr>
                      <m:t>=</m:t>
                    </m:r>
                    <m:sSub>
                      <m:sSubPr>
                        <m:ctrlPr>
                          <a:rPr lang="en-US" altLang="zh-CN" i="1">
                            <a:latin typeface="Cambria Math" panose="02040503050406030204" pitchFamily="18" charset="0"/>
                          </a:rPr>
                        </m:ctrlPr>
                      </m:sSubPr>
                      <m:e>
                        <m:r>
                          <a:rPr lang="en-US" altLang="zh-CN" i="1">
                            <a:latin typeface="Cambria Math"/>
                          </a:rPr>
                          <m:t>(</m:t>
                        </m:r>
                        <m:r>
                          <a:rPr lang="en-US" altLang="zh-CN" b="0" i="1" smtClean="0">
                            <a:latin typeface="Cambria Math"/>
                          </a:rPr>
                          <m:t>5</m:t>
                        </m:r>
                        <m:r>
                          <a:rPr lang="en-US" altLang="zh-CN" b="0" i="1" smtClean="0">
                            <a:latin typeface="Cambria Math"/>
                          </a:rPr>
                          <m:t>𝐸</m:t>
                        </m:r>
                        <m:r>
                          <a:rPr lang="en-US" altLang="zh-CN" i="1">
                            <a:latin typeface="Cambria Math"/>
                          </a:rPr>
                          <m:t>.</m:t>
                        </m:r>
                        <m:r>
                          <a:rPr lang="en-US" altLang="zh-CN" b="0" i="1" smtClean="0">
                            <a:latin typeface="Cambria Math"/>
                          </a:rPr>
                          <m:t>𝐵</m:t>
                        </m:r>
                        <m:r>
                          <a:rPr lang="en-US" altLang="zh-CN" b="0" i="1" smtClean="0">
                            <a:latin typeface="Cambria Math"/>
                          </a:rPr>
                          <m:t>2)</m:t>
                        </m:r>
                      </m:e>
                      <m:sub>
                        <m:r>
                          <a:rPr lang="en-US" altLang="zh-CN" b="0" i="1" smtClean="0">
                            <a:latin typeface="Cambria Math"/>
                          </a:rPr>
                          <m:t>16</m:t>
                        </m:r>
                      </m:sub>
                    </m:sSub>
                  </m:oMath>
                </a14:m>
                <a:endParaRPr lang="en-US" altLang="zh-CN" dirty="0" smtClean="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052736"/>
                <a:ext cx="8229600" cy="5688632"/>
              </a:xfrm>
              <a:blipFill rotWithShape="0">
                <a:blip r:embed="rId2"/>
                <a:stretch>
                  <a:fillRect/>
                </a:stretch>
              </a:blipFill>
            </p:spPr>
            <p:txBody>
              <a:bodyPr/>
              <a:lstStyle/>
              <a:p>
                <a:r>
                  <a:rPr lang="zh-CN" altLang="en-US">
                    <a:noFill/>
                  </a:rPr>
                  <a:t> </a:t>
                </a:r>
              </a:p>
            </p:txBody>
          </p:sp>
        </mc:Fallback>
      </mc:AlternateContent>
      <p:sp>
        <p:nvSpPr>
          <p:cNvPr id="6" name="灯片编号占位符 5"/>
          <p:cNvSpPr>
            <a:spLocks noGrp="1"/>
          </p:cNvSpPr>
          <p:nvPr>
            <p:ph type="sldNum" sz="quarter" idx="12"/>
          </p:nvPr>
        </p:nvSpPr>
        <p:spPr/>
        <p:txBody>
          <a:bodyPr/>
          <a:lstStyle/>
          <a:p>
            <a:pPr>
              <a:defRPr/>
            </a:pPr>
            <a:fld id="{AB5F70D7-AEFC-45B0-A8AE-B3775A81AC94}" type="slidenum">
              <a:rPr lang="en-US" altLang="zh-CN" smtClean="0"/>
              <a:pPr>
                <a:defRPr/>
              </a:pPr>
              <a:t>35</a:t>
            </a:fld>
            <a:endParaRPr lang="en-US" altLang="zh-CN" dirty="0"/>
          </a:p>
        </p:txBody>
      </p:sp>
    </p:spTree>
    <p:extLst>
      <p:ext uri="{BB962C8B-B14F-4D97-AF65-F5344CB8AC3E}">
        <p14:creationId xmlns:p14="http://schemas.microsoft.com/office/powerpoint/2010/main" val="23347824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303" name="Object 5"/>
          <p:cNvGraphicFramePr>
            <a:graphicFrameLocks noGrp="1" noChangeAspect="1"/>
          </p:cNvGraphicFramePr>
          <p:nvPr>
            <p:ph sz="half" idx="4294967295"/>
            <p:custDataLst>
              <p:tags r:id="rId2"/>
            </p:custDataLst>
            <p:extLst/>
          </p:nvPr>
        </p:nvGraphicFramePr>
        <p:xfrm>
          <a:off x="2925763" y="1365250"/>
          <a:ext cx="3246437" cy="1920875"/>
        </p:xfrm>
        <a:graphic>
          <a:graphicData uri="http://schemas.openxmlformats.org/presentationml/2006/ole">
            <mc:AlternateContent xmlns:mc="http://schemas.openxmlformats.org/markup-compatibility/2006">
              <mc:Choice xmlns:v="urn:schemas-microsoft-com:vml" Requires="v">
                <p:oleObj spid="_x0000_s9284" name="VISIO" r:id="rId10" imgW="854964" imgH="527304" progId="Visio.Drawing.6">
                  <p:embed/>
                </p:oleObj>
              </mc:Choice>
              <mc:Fallback>
                <p:oleObj name="VISIO" r:id="rId10" imgW="854964" imgH="527304" progId="Visio.Drawing.6">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25763" y="1365250"/>
                        <a:ext cx="3246437"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04" name="Object 6"/>
          <p:cNvGraphicFramePr>
            <a:graphicFrameLocks noGrp="1" noChangeAspect="1"/>
          </p:cNvGraphicFramePr>
          <p:nvPr>
            <p:ph sz="half" idx="4294967295"/>
            <p:custDataLst>
              <p:tags r:id="rId3"/>
            </p:custDataLst>
            <p:extLst/>
          </p:nvPr>
        </p:nvGraphicFramePr>
        <p:xfrm>
          <a:off x="3048000" y="3713163"/>
          <a:ext cx="3124200" cy="1878012"/>
        </p:xfrm>
        <a:graphic>
          <a:graphicData uri="http://schemas.openxmlformats.org/presentationml/2006/ole">
            <mc:AlternateContent xmlns:mc="http://schemas.openxmlformats.org/markup-compatibility/2006">
              <mc:Choice xmlns:v="urn:schemas-microsoft-com:vml" Requires="v">
                <p:oleObj spid="_x0000_s9285" name="VISIO" r:id="rId12" imgW="858012" imgH="536448" progId="Visio.Drawing.6">
                  <p:embed/>
                </p:oleObj>
              </mc:Choice>
              <mc:Fallback>
                <p:oleObj name="VISIO" r:id="rId12" imgW="858012" imgH="536448" progId="Visio.Drawing.6">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8000" y="3713163"/>
                        <a:ext cx="3124200" cy="18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5300" name="Rectangle 2"/>
          <p:cNvSpPr>
            <a:spLocks noChangeArrowheads="1"/>
          </p:cNvSpPr>
          <p:nvPr>
            <p:custDataLst>
              <p:tags r:id="rId4"/>
            </p:custDataLst>
          </p:nvPr>
        </p:nvSpPr>
        <p:spPr bwMode="auto">
          <a:xfrm>
            <a:off x="914400" y="1219200"/>
            <a:ext cx="25908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Times New Roman" pitchFamily="18" charset="0"/>
              </a:rPr>
              <a:t>Decimal</a:t>
            </a:r>
          </a:p>
          <a:p>
            <a:pPr marL="342900" indent="-342900">
              <a:spcBef>
                <a:spcPct val="20000"/>
              </a:spcBef>
              <a:buFontTx/>
              <a:buChar char="•"/>
            </a:pPr>
            <a:endParaRPr lang="en-US" sz="3200" dirty="0">
              <a:latin typeface="Times New Roman" pitchFamily="18" charset="0"/>
            </a:endParaRPr>
          </a:p>
          <a:p>
            <a:pPr marL="342900" indent="-342900">
              <a:spcBef>
                <a:spcPct val="20000"/>
              </a:spcBef>
              <a:buFontTx/>
              <a:buChar char="•"/>
            </a:pPr>
            <a:endParaRPr lang="en-US" sz="3200" dirty="0">
              <a:latin typeface="Times New Roman" pitchFamily="18" charset="0"/>
            </a:endParaRPr>
          </a:p>
          <a:p>
            <a:pPr marL="342900" indent="-342900">
              <a:spcBef>
                <a:spcPct val="20000"/>
              </a:spcBef>
              <a:buFontTx/>
              <a:buChar char="•"/>
            </a:pPr>
            <a:endParaRPr lang="en-US" sz="3200" dirty="0">
              <a:latin typeface="Times New Roman" pitchFamily="18" charset="0"/>
            </a:endParaRPr>
          </a:p>
          <a:p>
            <a:pPr marL="342900" indent="-342900">
              <a:spcBef>
                <a:spcPct val="20000"/>
              </a:spcBef>
              <a:buFontTx/>
              <a:buChar char="•"/>
            </a:pPr>
            <a:r>
              <a:rPr lang="en-US" sz="3200" dirty="0">
                <a:latin typeface="Times New Roman" pitchFamily="18" charset="0"/>
              </a:rPr>
              <a:t>Binary</a:t>
            </a:r>
          </a:p>
          <a:p>
            <a:pPr marL="342900" indent="-342900">
              <a:spcBef>
                <a:spcPct val="20000"/>
              </a:spcBef>
              <a:buFontTx/>
              <a:buChar char="•"/>
            </a:pPr>
            <a:endParaRPr lang="en-US" sz="3200" dirty="0">
              <a:latin typeface="Times New Roman" pitchFamily="18" charset="0"/>
            </a:endParaRPr>
          </a:p>
        </p:txBody>
      </p:sp>
      <p:sp>
        <p:nvSpPr>
          <p:cNvPr id="55301" name="Rectangle 3"/>
          <p:cNvSpPr>
            <a:spLocks noChangeArrowheads="1"/>
          </p:cNvSpPr>
          <p:nvPr>
            <p:custDataLst>
              <p:tags r:id="rId5"/>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9" name="TextBox 8"/>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Addition</a:t>
            </a:r>
            <a:endParaRPr lang="en-US" sz="4400" dirty="0">
              <a:solidFill>
                <a:schemeClr val="bg1"/>
              </a:solidFill>
              <a:latin typeface="+mj-lt"/>
            </a:endParaRPr>
          </a:p>
        </p:txBody>
      </p:sp>
      <p:graphicFrame>
        <p:nvGraphicFramePr>
          <p:cNvPr id="7" name="Object 6"/>
          <p:cNvGraphicFramePr>
            <a:graphicFrameLocks noChangeAspect="1"/>
          </p:cNvGraphicFramePr>
          <p:nvPr>
            <p:custDataLst>
              <p:tags r:id="rId6"/>
            </p:custDataLst>
            <p:extLst/>
          </p:nvPr>
        </p:nvGraphicFramePr>
        <p:xfrm>
          <a:off x="6897368" y="3733800"/>
          <a:ext cx="1789431" cy="1828800"/>
        </p:xfrm>
        <a:graphic>
          <a:graphicData uri="http://schemas.openxmlformats.org/presentationml/2006/ole">
            <mc:AlternateContent xmlns:mc="http://schemas.openxmlformats.org/markup-compatibility/2006">
              <mc:Choice xmlns:v="urn:schemas-microsoft-com:vml" Requires="v">
                <p:oleObj spid="_x0000_s9286" name="VISIO" r:id="rId14" imgW="503640" imgH="514080" progId="Visio.Drawing.6">
                  <p:embed/>
                </p:oleObj>
              </mc:Choice>
              <mc:Fallback>
                <p:oleObj name="VISIO" r:id="rId14" imgW="503640" imgH="514080" progId="Visio.Drawing.6">
                  <p:embed/>
                  <p:pic>
                    <p:nvPicPr>
                      <p:cNvPr id="0" name=""/>
                      <p:cNvPicPr>
                        <a:picLocks noGrp="1" noChangeAspect="1" noChangeArrowheads="1"/>
                      </p:cNvPicPr>
                      <p:nvPr/>
                    </p:nvPicPr>
                    <p:blipFill>
                      <a:blip r:embed="rId15"/>
                      <a:srcRect/>
                      <a:stretch>
                        <a:fillRect/>
                      </a:stretch>
                    </p:blipFill>
                    <p:spPr bwMode="auto">
                      <a:xfrm>
                        <a:off x="6897368" y="3733800"/>
                        <a:ext cx="1789431" cy="1828800"/>
                      </a:xfrm>
                      <a:prstGeom prst="rect">
                        <a:avLst/>
                      </a:prstGeom>
                      <a:noFill/>
                      <a:ln>
                        <a:noFill/>
                      </a:ln>
                      <a:effectLst/>
                      <a:extLst/>
                    </p:spPr>
                  </p:pic>
                </p:oleObj>
              </mc:Fallback>
            </mc:AlternateContent>
          </a:graphicData>
        </a:graphic>
      </p:graphicFrame>
      <p:sp>
        <p:nvSpPr>
          <p:cNvPr id="8" name="Rectangle 11"/>
          <p:cNvSpPr>
            <a:spLocks noChangeArrowheads="1"/>
          </p:cNvSpPr>
          <p:nvPr>
            <p:custDataLst>
              <p:tags r:id="rId7"/>
            </p:custDataLst>
          </p:nvPr>
        </p:nvSpPr>
        <p:spPr bwMode="auto">
          <a:xfrm>
            <a:off x="6169378" y="5562600"/>
            <a:ext cx="23622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r>
              <a:rPr lang="en-US" sz="3200" dirty="0">
                <a:solidFill>
                  <a:srgbClr val="FF3300"/>
                </a:solidFill>
                <a:latin typeface="Times New Roman" pitchFamily="18" charset="0"/>
              </a:rPr>
              <a:t>Overflow!</a:t>
            </a:r>
          </a:p>
        </p:txBody>
      </p:sp>
    </p:spTree>
    <p:extLst>
      <p:ext uri="{BB962C8B-B14F-4D97-AF65-F5344CB8AC3E}">
        <p14:creationId xmlns:p14="http://schemas.microsoft.com/office/powerpoint/2010/main" val="3274735849"/>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1" y="213642"/>
            <a:ext cx="8229600" cy="576064"/>
          </a:xfrm>
        </p:spPr>
        <p:txBody>
          <a:bodyPr>
            <a:normAutofit fontScale="90000"/>
          </a:bodyPr>
          <a:lstStyle/>
          <a:p>
            <a:r>
              <a:rPr lang="zh-CN" altLang="en-US" dirty="0" smtClean="0"/>
              <a:t>二进制的加、减、乘、除</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698113856"/>
              </p:ext>
            </p:extLst>
          </p:nvPr>
        </p:nvGraphicFramePr>
        <p:xfrm>
          <a:off x="35496" y="980728"/>
          <a:ext cx="8280920" cy="1231900"/>
        </p:xfrm>
        <a:graphic>
          <a:graphicData uri="http://schemas.openxmlformats.org/presentationml/2006/ole">
            <mc:AlternateContent xmlns:mc="http://schemas.openxmlformats.org/markup-compatibility/2006">
              <mc:Choice xmlns:v="urn:schemas-microsoft-com:vml" Requires="v">
                <p:oleObj spid="_x0000_s3212" name="位图图像" r:id="rId3" imgW="5191850" imgH="838095" progId="PBrush">
                  <p:embed/>
                </p:oleObj>
              </mc:Choice>
              <mc:Fallback>
                <p:oleObj name="位图图像" r:id="rId3" imgW="5191850" imgH="838095" progId="PBrus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96" y="980728"/>
                        <a:ext cx="8280920" cy="1231900"/>
                      </a:xfrm>
                      <a:prstGeom prst="rect">
                        <a:avLst/>
                      </a:prstGeom>
                      <a:noFill/>
                      <a:ln>
                        <a:noFill/>
                      </a:ln>
                      <a:effectLst/>
                      <a:extLst/>
                    </p:spPr>
                  </p:pic>
                </p:oleObj>
              </mc:Fallback>
            </mc:AlternateContent>
          </a:graphicData>
        </a:graphic>
      </p:graphicFrame>
      <p:sp>
        <p:nvSpPr>
          <p:cNvPr id="3" name="内容占位符 2"/>
          <p:cNvSpPr>
            <a:spLocks noGrp="1"/>
          </p:cNvSpPr>
          <p:nvPr>
            <p:ph idx="1"/>
          </p:nvPr>
        </p:nvSpPr>
        <p:spPr>
          <a:xfrm>
            <a:off x="179513" y="4293096"/>
            <a:ext cx="8784976" cy="2448272"/>
          </a:xfrm>
          <a:noFill/>
        </p:spPr>
        <p:style>
          <a:lnRef idx="2">
            <a:schemeClr val="accent1"/>
          </a:lnRef>
          <a:fillRef idx="1">
            <a:schemeClr val="lt1"/>
          </a:fillRef>
          <a:effectRef idx="0">
            <a:schemeClr val="accent1"/>
          </a:effectRef>
          <a:fontRef idx="minor">
            <a:schemeClr val="dk1"/>
          </a:fontRef>
        </p:style>
        <p:txBody>
          <a:bodyPr>
            <a:normAutofit fontScale="85000" lnSpcReduction="10000"/>
          </a:bodyPr>
          <a:lstStyle/>
          <a:p>
            <a:r>
              <a:rPr lang="zh-CN" altLang="en-US" dirty="0"/>
              <a:t>加运算：</a:t>
            </a:r>
            <a:r>
              <a:rPr lang="en-US" altLang="zh-CN" dirty="0"/>
              <a:t>0+0=0</a:t>
            </a:r>
            <a:r>
              <a:rPr lang="zh-CN" altLang="en-US" dirty="0"/>
              <a:t>，</a:t>
            </a:r>
            <a:r>
              <a:rPr lang="en-US" altLang="zh-CN" dirty="0"/>
              <a:t>0+1=1</a:t>
            </a:r>
            <a:r>
              <a:rPr lang="zh-CN" altLang="en-US" dirty="0"/>
              <a:t>，</a:t>
            </a:r>
            <a:r>
              <a:rPr lang="en-US" altLang="zh-CN" dirty="0"/>
              <a:t>1+0=1</a:t>
            </a:r>
            <a:r>
              <a:rPr lang="zh-CN" altLang="en-US" dirty="0"/>
              <a:t>，</a:t>
            </a:r>
            <a:r>
              <a:rPr lang="en-US" altLang="zh-CN" dirty="0"/>
              <a:t>1+1=10</a:t>
            </a:r>
            <a:r>
              <a:rPr lang="zh-CN" altLang="en-US" dirty="0"/>
              <a:t>，</a:t>
            </a:r>
            <a:r>
              <a:rPr lang="en-US" altLang="zh-CN" dirty="0">
                <a:solidFill>
                  <a:srgbClr val="0070C0"/>
                </a:solidFill>
              </a:rPr>
              <a:t>#</a:t>
            </a:r>
            <a:r>
              <a:rPr lang="zh-CN" altLang="en-US" dirty="0">
                <a:solidFill>
                  <a:srgbClr val="0070C0"/>
                </a:solidFill>
              </a:rPr>
              <a:t>逢</a:t>
            </a:r>
            <a:r>
              <a:rPr lang="en-US" altLang="zh-CN" dirty="0">
                <a:solidFill>
                  <a:srgbClr val="0070C0"/>
                </a:solidFill>
              </a:rPr>
              <a:t>2</a:t>
            </a:r>
            <a:r>
              <a:rPr lang="zh-CN" altLang="en-US" dirty="0">
                <a:solidFill>
                  <a:srgbClr val="0070C0"/>
                </a:solidFill>
              </a:rPr>
              <a:t>进</a:t>
            </a:r>
            <a:r>
              <a:rPr lang="en-US" altLang="zh-CN" dirty="0">
                <a:solidFill>
                  <a:srgbClr val="0070C0"/>
                </a:solidFill>
              </a:rPr>
              <a:t>1</a:t>
            </a:r>
            <a:r>
              <a:rPr lang="zh-CN" altLang="en-US" dirty="0" smtClean="0"/>
              <a:t>；</a:t>
            </a:r>
            <a:endParaRPr lang="en-US" altLang="zh-CN" dirty="0" smtClean="0"/>
          </a:p>
          <a:p>
            <a:r>
              <a:rPr lang="zh-CN" altLang="en-US" dirty="0" smtClean="0"/>
              <a:t>减</a:t>
            </a:r>
            <a:r>
              <a:rPr lang="zh-CN" altLang="en-US" dirty="0"/>
              <a:t>运算：</a:t>
            </a:r>
            <a:r>
              <a:rPr lang="en-US" altLang="zh-CN" dirty="0"/>
              <a:t>1-1=0</a:t>
            </a:r>
            <a:r>
              <a:rPr lang="zh-CN" altLang="en-US" dirty="0"/>
              <a:t>，</a:t>
            </a:r>
            <a:r>
              <a:rPr lang="en-US" altLang="zh-CN" dirty="0"/>
              <a:t>1-0=1</a:t>
            </a:r>
            <a:r>
              <a:rPr lang="zh-CN" altLang="en-US" dirty="0"/>
              <a:t>，</a:t>
            </a:r>
            <a:r>
              <a:rPr lang="en-US" altLang="zh-CN" dirty="0"/>
              <a:t>0-0=0</a:t>
            </a:r>
            <a:r>
              <a:rPr lang="zh-CN" altLang="en-US" dirty="0"/>
              <a:t>，</a:t>
            </a:r>
            <a:r>
              <a:rPr lang="en-US" altLang="zh-CN" dirty="0"/>
              <a:t>0-1=1</a:t>
            </a:r>
            <a:r>
              <a:rPr lang="zh-CN" altLang="en-US" dirty="0"/>
              <a:t>，</a:t>
            </a:r>
            <a:r>
              <a:rPr lang="en-US" altLang="zh-CN" dirty="0">
                <a:solidFill>
                  <a:srgbClr val="0070C0"/>
                </a:solidFill>
              </a:rPr>
              <a:t>#</a:t>
            </a:r>
            <a:r>
              <a:rPr lang="zh-CN" altLang="en-US" dirty="0">
                <a:solidFill>
                  <a:srgbClr val="0070C0"/>
                </a:solidFill>
              </a:rPr>
              <a:t>向高位借</a:t>
            </a:r>
            <a:r>
              <a:rPr lang="en-US" altLang="zh-CN" dirty="0">
                <a:solidFill>
                  <a:srgbClr val="0070C0"/>
                </a:solidFill>
              </a:rPr>
              <a:t>1</a:t>
            </a:r>
            <a:r>
              <a:rPr lang="zh-CN" altLang="en-US" dirty="0">
                <a:solidFill>
                  <a:srgbClr val="0070C0"/>
                </a:solidFill>
              </a:rPr>
              <a:t>当</a:t>
            </a:r>
            <a:r>
              <a:rPr lang="en-US" altLang="zh-CN" dirty="0">
                <a:solidFill>
                  <a:srgbClr val="0070C0"/>
                </a:solidFill>
              </a:rPr>
              <a:t>2</a:t>
            </a:r>
            <a:r>
              <a:rPr lang="zh-CN" altLang="en-US" dirty="0" smtClean="0"/>
              <a:t>；</a:t>
            </a:r>
            <a:endParaRPr lang="en-US" altLang="zh-CN" dirty="0" smtClean="0"/>
          </a:p>
          <a:p>
            <a:r>
              <a:rPr lang="zh-CN" altLang="en-US" dirty="0" smtClean="0"/>
              <a:t>乘</a:t>
            </a:r>
            <a:r>
              <a:rPr lang="zh-CN" altLang="en-US" dirty="0"/>
              <a:t>运算：</a:t>
            </a:r>
            <a:r>
              <a:rPr lang="en-US" altLang="zh-CN" dirty="0"/>
              <a:t>0×0=0</a:t>
            </a:r>
            <a:r>
              <a:rPr lang="zh-CN" altLang="en-US" dirty="0"/>
              <a:t>，</a:t>
            </a:r>
            <a:r>
              <a:rPr lang="en-US" altLang="zh-CN" dirty="0"/>
              <a:t>0×1=0</a:t>
            </a:r>
            <a:r>
              <a:rPr lang="zh-CN" altLang="en-US" dirty="0"/>
              <a:t>，</a:t>
            </a:r>
            <a:r>
              <a:rPr lang="en-US" altLang="zh-CN" dirty="0"/>
              <a:t>1×0=0</a:t>
            </a:r>
            <a:r>
              <a:rPr lang="zh-CN" altLang="en-US" dirty="0"/>
              <a:t>，</a:t>
            </a:r>
            <a:r>
              <a:rPr lang="en-US" altLang="zh-CN" dirty="0"/>
              <a:t>1×1=1</a:t>
            </a:r>
            <a:r>
              <a:rPr lang="zh-CN" altLang="en-US" dirty="0" smtClean="0"/>
              <a:t>，</a:t>
            </a:r>
            <a:r>
              <a:rPr lang="en-US" altLang="zh-CN" dirty="0" smtClean="0"/>
              <a:t/>
            </a:r>
            <a:br>
              <a:rPr lang="en-US" altLang="zh-CN" dirty="0" smtClean="0"/>
            </a:br>
            <a:r>
              <a:rPr lang="en-US" altLang="zh-CN" dirty="0" smtClean="0"/>
              <a:t>                                         </a:t>
            </a:r>
            <a:r>
              <a:rPr lang="en-US" altLang="zh-CN" dirty="0" smtClean="0">
                <a:solidFill>
                  <a:srgbClr val="0070C0"/>
                </a:solidFill>
              </a:rPr>
              <a:t>#</a:t>
            </a:r>
            <a:r>
              <a:rPr lang="zh-CN" altLang="en-US" dirty="0">
                <a:solidFill>
                  <a:srgbClr val="0070C0"/>
                </a:solidFill>
              </a:rPr>
              <a:t>只有同时为“</a:t>
            </a:r>
            <a:r>
              <a:rPr lang="en-US" altLang="zh-CN" dirty="0">
                <a:solidFill>
                  <a:srgbClr val="0070C0"/>
                </a:solidFill>
              </a:rPr>
              <a:t>1”</a:t>
            </a:r>
            <a:r>
              <a:rPr lang="zh-CN" altLang="en-US" dirty="0">
                <a:solidFill>
                  <a:srgbClr val="0070C0"/>
                </a:solidFill>
              </a:rPr>
              <a:t>时结果才为“</a:t>
            </a:r>
            <a:r>
              <a:rPr lang="en-US" altLang="zh-CN" dirty="0">
                <a:solidFill>
                  <a:srgbClr val="0070C0"/>
                </a:solidFill>
              </a:rPr>
              <a:t>1”</a:t>
            </a:r>
            <a:r>
              <a:rPr lang="zh-CN" altLang="en-US" dirty="0" smtClean="0"/>
              <a:t>；</a:t>
            </a:r>
            <a:endParaRPr lang="en-US" altLang="zh-CN" dirty="0" smtClean="0"/>
          </a:p>
          <a:p>
            <a:r>
              <a:rPr lang="zh-CN" altLang="en-US" dirty="0" smtClean="0"/>
              <a:t>除</a:t>
            </a:r>
            <a:r>
              <a:rPr lang="zh-CN" altLang="en-US" dirty="0"/>
              <a:t>运算</a:t>
            </a:r>
            <a:r>
              <a:rPr lang="zh-CN" altLang="en-US" dirty="0" smtClean="0"/>
              <a:t>：减法</a:t>
            </a:r>
            <a:endParaRPr lang="zh-CN" altLang="en-US" dirty="0"/>
          </a:p>
        </p:txBody>
      </p:sp>
      <p:sp>
        <p:nvSpPr>
          <p:cNvPr id="5" name="TextBox 4"/>
          <p:cNvSpPr txBox="1"/>
          <p:nvPr/>
        </p:nvSpPr>
        <p:spPr>
          <a:xfrm>
            <a:off x="3203848" y="5982379"/>
            <a:ext cx="5832648"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buNone/>
            </a:pPr>
            <a:r>
              <a:rPr lang="zh-CN" altLang="en-US" sz="2400" b="1" dirty="0" smtClean="0">
                <a:solidFill>
                  <a:srgbClr val="FFFF00"/>
                </a:solidFill>
                <a:latin typeface="楷体" pitchFamily="49" charset="-122"/>
                <a:ea typeface="楷体" pitchFamily="49" charset="-122"/>
              </a:rPr>
              <a:t>如果将减法转化为加法，加、减、乘、除只用“相加”和“移位”就可以实现了。</a:t>
            </a:r>
            <a:endParaRPr lang="zh-CN" altLang="en-US" sz="2400" b="1" dirty="0">
              <a:solidFill>
                <a:srgbClr val="FFFF00"/>
              </a:solidFill>
              <a:latin typeface="楷体" pitchFamily="49" charset="-122"/>
              <a:ea typeface="楷体" pitchFamily="49" charset="-122"/>
            </a:endParaRPr>
          </a:p>
        </p:txBody>
      </p:sp>
      <p:sp>
        <p:nvSpPr>
          <p:cNvPr id="7" name="TextBox 6"/>
          <p:cNvSpPr txBox="1"/>
          <p:nvPr/>
        </p:nvSpPr>
        <p:spPr>
          <a:xfrm>
            <a:off x="683568" y="2303766"/>
            <a:ext cx="4879862" cy="1865126"/>
          </a:xfrm>
          <a:prstGeom prst="rect">
            <a:avLst/>
          </a:prstGeom>
          <a:noFill/>
        </p:spPr>
        <p:txBody>
          <a:bodyPr wrap="none" rtlCol="0">
            <a:spAutoFit/>
          </a:bodyPr>
          <a:lstStyle/>
          <a:p>
            <a:pPr>
              <a:lnSpc>
                <a:spcPct val="120000"/>
              </a:lnSpc>
              <a:buNone/>
            </a:pPr>
            <a:r>
              <a:rPr lang="zh-CN" altLang="en-US" sz="2400" b="1" dirty="0" smtClean="0"/>
              <a:t>减法操作</a:t>
            </a:r>
            <a:r>
              <a:rPr lang="zh-CN" altLang="en-US" sz="2400" dirty="0" smtClean="0"/>
              <a:t>：</a:t>
            </a:r>
            <a:endParaRPr lang="en-US" altLang="zh-CN" sz="2400" dirty="0" smtClean="0"/>
          </a:p>
          <a:p>
            <a:pPr>
              <a:lnSpc>
                <a:spcPct val="120000"/>
              </a:lnSpc>
              <a:buNone/>
            </a:pPr>
            <a:r>
              <a:rPr lang="en-US" altLang="zh-CN" sz="2400" dirty="0" smtClean="0"/>
              <a:t>1)</a:t>
            </a:r>
            <a:r>
              <a:rPr lang="zh-CN" altLang="en-US" sz="2400" dirty="0" smtClean="0"/>
              <a:t>比较两数绝对值大小</a:t>
            </a:r>
            <a:endParaRPr lang="en-US" altLang="zh-CN" sz="2400" dirty="0" smtClean="0"/>
          </a:p>
          <a:p>
            <a:pPr>
              <a:lnSpc>
                <a:spcPct val="120000"/>
              </a:lnSpc>
              <a:buNone/>
            </a:pPr>
            <a:r>
              <a:rPr lang="en-US" altLang="zh-CN" sz="2400" dirty="0" smtClean="0"/>
              <a:t>2)</a:t>
            </a:r>
            <a:r>
              <a:rPr lang="zh-CN" altLang="en-US" sz="2400" dirty="0" smtClean="0"/>
              <a:t>用绝对值大的数 </a:t>
            </a:r>
            <a:r>
              <a:rPr lang="zh-CN" altLang="en-US" sz="2400" b="1" dirty="0" smtClean="0">
                <a:solidFill>
                  <a:srgbClr val="FF0000"/>
                </a:solidFill>
              </a:rPr>
              <a:t>－</a:t>
            </a:r>
            <a:r>
              <a:rPr lang="zh-CN" altLang="en-US" sz="2400" dirty="0" smtClean="0"/>
              <a:t> 绝对值小的数</a:t>
            </a:r>
            <a:endParaRPr lang="en-US" altLang="zh-CN" sz="2400" dirty="0" smtClean="0"/>
          </a:p>
          <a:p>
            <a:pPr>
              <a:lnSpc>
                <a:spcPct val="120000"/>
              </a:lnSpc>
              <a:buNone/>
            </a:pPr>
            <a:r>
              <a:rPr lang="en-US" altLang="zh-CN" sz="2400" dirty="0" smtClean="0"/>
              <a:t>3)</a:t>
            </a:r>
            <a:r>
              <a:rPr lang="zh-CN" altLang="en-US" sz="2400" dirty="0" smtClean="0"/>
              <a:t>取绝对值大的符号</a:t>
            </a:r>
            <a:endParaRPr lang="zh-CN" altLang="en-US" sz="2400" dirty="0"/>
          </a:p>
        </p:txBody>
      </p:sp>
      <p:pic>
        <p:nvPicPr>
          <p:cNvPr id="140365" name="Picture 7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2200" y="2132856"/>
            <a:ext cx="2664296" cy="2117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灯片编号占位符 9"/>
          <p:cNvSpPr>
            <a:spLocks noGrp="1"/>
          </p:cNvSpPr>
          <p:nvPr>
            <p:ph type="sldNum" sz="quarter" idx="12"/>
          </p:nvPr>
        </p:nvSpPr>
        <p:spPr/>
        <p:txBody>
          <a:bodyPr/>
          <a:lstStyle/>
          <a:p>
            <a:pPr>
              <a:defRPr/>
            </a:pPr>
            <a:fld id="{AB5F70D7-AEFC-45B0-A8AE-B3775A81AC94}" type="slidenum">
              <a:rPr lang="en-US" altLang="zh-CN" smtClean="0"/>
              <a:pPr>
                <a:defRPr/>
              </a:pPr>
              <a:t>37</a:t>
            </a:fld>
            <a:endParaRPr lang="en-US" altLang="zh-CN" dirty="0"/>
          </a:p>
        </p:txBody>
      </p:sp>
    </p:spTree>
    <p:extLst>
      <p:ext uri="{BB962C8B-B14F-4D97-AF65-F5344CB8AC3E}">
        <p14:creationId xmlns:p14="http://schemas.microsoft.com/office/powerpoint/2010/main" val="4094367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0365"/>
                                        </p:tgtEl>
                                        <p:attrNameLst>
                                          <p:attrName>style.visibility</p:attrName>
                                        </p:attrNameLst>
                                      </p:cBhvr>
                                      <p:to>
                                        <p:strVal val="visible"/>
                                      </p:to>
                                    </p:set>
                                    <p:animEffect transition="in" filter="fade">
                                      <p:cBhvr>
                                        <p:cTn id="7" dur="1000"/>
                                        <p:tgtEl>
                                          <p:spTgt spid="140365"/>
                                        </p:tgtEl>
                                      </p:cBhvr>
                                    </p:animEffect>
                                    <p:anim calcmode="lin" valueType="num">
                                      <p:cBhvr>
                                        <p:cTn id="8" dur="1000" fill="hold"/>
                                        <p:tgtEl>
                                          <p:spTgt spid="140365"/>
                                        </p:tgtEl>
                                        <p:attrNameLst>
                                          <p:attrName>ppt_x</p:attrName>
                                        </p:attrNameLst>
                                      </p:cBhvr>
                                      <p:tavLst>
                                        <p:tav tm="0">
                                          <p:val>
                                            <p:strVal val="#ppt_x"/>
                                          </p:val>
                                        </p:tav>
                                        <p:tav tm="100000">
                                          <p:val>
                                            <p:strVal val="#ppt_x"/>
                                          </p:val>
                                        </p:tav>
                                      </p:tavLst>
                                    </p:anim>
                                    <p:anim calcmode="lin" valueType="num">
                                      <p:cBhvr>
                                        <p:cTn id="9" dur="1000" fill="hold"/>
                                        <p:tgtEl>
                                          <p:spTgt spid="14036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61446" name="Rectangle 4"/>
          <p:cNvSpPr>
            <a:spLocks noChangeArrowheads="1"/>
          </p:cNvSpPr>
          <p:nvPr>
            <p:custDataLst>
              <p:tags r:id="rId2"/>
            </p:custDataLst>
          </p:nvPr>
        </p:nvSpPr>
        <p:spPr bwMode="auto">
          <a:xfrm>
            <a:off x="899592" y="980728"/>
            <a:ext cx="8077200" cy="2065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2800" dirty="0">
                <a:latin typeface="Times New Roman" pitchFamily="18" charset="0"/>
              </a:rPr>
              <a:t>1 sign bit, </a:t>
            </a:r>
            <a:r>
              <a:rPr lang="en-US" sz="2800" i="1" dirty="0">
                <a:latin typeface="Times New Roman" pitchFamily="18" charset="0"/>
              </a:rPr>
              <a:t>N</a:t>
            </a:r>
            <a:r>
              <a:rPr lang="en-US" sz="2800" b="1" dirty="0">
                <a:latin typeface="Times New Roman" pitchFamily="18" charset="0"/>
              </a:rPr>
              <a:t>-</a:t>
            </a:r>
            <a:r>
              <a:rPr lang="en-US" sz="2800" dirty="0">
                <a:latin typeface="Times New Roman" pitchFamily="18" charset="0"/>
              </a:rPr>
              <a:t>1 magnitude bits</a:t>
            </a:r>
          </a:p>
          <a:p>
            <a:pPr marL="342900" indent="-342900">
              <a:spcBef>
                <a:spcPct val="20000"/>
              </a:spcBef>
              <a:buFontTx/>
              <a:buChar char="•"/>
            </a:pPr>
            <a:r>
              <a:rPr lang="en-US" sz="2800" dirty="0">
                <a:latin typeface="Times New Roman" pitchFamily="18" charset="0"/>
              </a:rPr>
              <a:t>Sign bit is the most significant (left-most) bit</a:t>
            </a:r>
          </a:p>
          <a:p>
            <a:pPr marL="742950" lvl="1" indent="-285750">
              <a:spcBef>
                <a:spcPct val="20000"/>
              </a:spcBef>
              <a:buFontTx/>
              <a:buChar char="–"/>
            </a:pPr>
            <a:r>
              <a:rPr lang="en-US" sz="2400" b="1" dirty="0">
                <a:latin typeface="Times New Roman" pitchFamily="18" charset="0"/>
              </a:rPr>
              <a:t>Positive number</a:t>
            </a:r>
            <a:r>
              <a:rPr lang="en-US" sz="2400" dirty="0">
                <a:latin typeface="Times New Roman" pitchFamily="18" charset="0"/>
              </a:rPr>
              <a:t>: </a:t>
            </a:r>
            <a:r>
              <a:rPr lang="en-US" sz="2400" dirty="0" smtClean="0">
                <a:latin typeface="Times New Roman" pitchFamily="18" charset="0"/>
              </a:rPr>
              <a:t> sign </a:t>
            </a:r>
            <a:r>
              <a:rPr lang="en-US" sz="2400" dirty="0">
                <a:latin typeface="Times New Roman" pitchFamily="18" charset="0"/>
              </a:rPr>
              <a:t>bit = </a:t>
            </a:r>
            <a:r>
              <a:rPr lang="en-US" sz="2400" b="1" dirty="0">
                <a:latin typeface="Times New Roman" pitchFamily="18" charset="0"/>
              </a:rPr>
              <a:t>0</a:t>
            </a:r>
          </a:p>
          <a:p>
            <a:pPr marL="742950" lvl="1" indent="-285750">
              <a:spcBef>
                <a:spcPct val="20000"/>
              </a:spcBef>
              <a:buFontTx/>
              <a:buChar char="–"/>
            </a:pPr>
            <a:r>
              <a:rPr lang="en-US" sz="2400" b="1" dirty="0">
                <a:latin typeface="Times New Roman" pitchFamily="18" charset="0"/>
              </a:rPr>
              <a:t>Negative number</a:t>
            </a:r>
            <a:r>
              <a:rPr lang="en-US" sz="2400" dirty="0">
                <a:latin typeface="Times New Roman" pitchFamily="18" charset="0"/>
              </a:rPr>
              <a:t>: sign bit = </a:t>
            </a:r>
            <a:r>
              <a:rPr lang="en-US" sz="2400" b="1" dirty="0" smtClean="0">
                <a:latin typeface="Times New Roman" pitchFamily="18" charset="0"/>
              </a:rPr>
              <a:t>1</a:t>
            </a:r>
            <a:endParaRPr lang="en-US" dirty="0">
              <a:latin typeface="Times New Roman" pitchFamily="18" charset="0"/>
            </a:endParaRPr>
          </a:p>
        </p:txBody>
      </p:sp>
      <p:sp>
        <p:nvSpPr>
          <p:cNvPr id="8" name="TextBox 7"/>
          <p:cNvSpPr txBox="1"/>
          <p:nvPr/>
        </p:nvSpPr>
        <p:spPr>
          <a:xfrm>
            <a:off x="1143000" y="68759"/>
            <a:ext cx="7924800" cy="769441"/>
          </a:xfrm>
          <a:prstGeom prst="rect">
            <a:avLst/>
          </a:prstGeom>
          <a:noFill/>
        </p:spPr>
        <p:txBody>
          <a:bodyPr wrap="square" rtlCol="0">
            <a:spAutoFit/>
          </a:bodyPr>
          <a:lstStyle/>
          <a:p>
            <a:r>
              <a:rPr lang="zh-CN" altLang="en-US" sz="4400" dirty="0" smtClean="0">
                <a:solidFill>
                  <a:schemeClr val="bg1"/>
                </a:solidFill>
                <a:latin typeface="+mj-lt"/>
              </a:rPr>
              <a:t>带符号的原码</a:t>
            </a:r>
            <a:endParaRPr lang="en-US" sz="4400" dirty="0">
              <a:solidFill>
                <a:schemeClr val="bg1"/>
              </a:solidFill>
              <a:latin typeface="+mj-lt"/>
            </a:endParaRPr>
          </a:p>
        </p:txBody>
      </p:sp>
      <p:sp>
        <p:nvSpPr>
          <p:cNvPr id="6" name="Rectangle 4"/>
          <p:cNvSpPr>
            <a:spLocks noChangeArrowheads="1"/>
          </p:cNvSpPr>
          <p:nvPr>
            <p:custDataLst>
              <p:tags r:id="rId3"/>
            </p:custDataLst>
          </p:nvPr>
        </p:nvSpPr>
        <p:spPr bwMode="auto">
          <a:xfrm>
            <a:off x="899592" y="2924944"/>
            <a:ext cx="6398096"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2400" dirty="0">
                <a:solidFill>
                  <a:srgbClr val="0070C0"/>
                </a:solidFill>
                <a:latin typeface="Times New Roman" pitchFamily="18" charset="0"/>
              </a:rPr>
              <a:t>Problems</a:t>
            </a:r>
            <a:r>
              <a:rPr lang="en-US" sz="2400" dirty="0">
                <a:latin typeface="Times New Roman" pitchFamily="18" charset="0"/>
              </a:rPr>
              <a:t>:</a:t>
            </a:r>
          </a:p>
          <a:p>
            <a:pPr marL="742950" lvl="1" indent="-285750">
              <a:spcBef>
                <a:spcPct val="20000"/>
              </a:spcBef>
              <a:buFontTx/>
              <a:buChar char="–"/>
            </a:pPr>
            <a:r>
              <a:rPr lang="en-US" sz="2000" dirty="0">
                <a:latin typeface="Times New Roman" pitchFamily="18" charset="0"/>
              </a:rPr>
              <a:t>Addition doesn’t work, for example </a:t>
            </a:r>
            <a:r>
              <a:rPr lang="en-US" sz="2800" dirty="0">
                <a:latin typeface="Times New Roman" pitchFamily="18" charset="0"/>
              </a:rPr>
              <a:t>-6 + 6</a:t>
            </a:r>
            <a:r>
              <a:rPr lang="en-US" sz="2000" dirty="0">
                <a:latin typeface="Times New Roman" pitchFamily="18" charset="0"/>
              </a:rPr>
              <a:t>:</a:t>
            </a:r>
          </a:p>
          <a:p>
            <a:pPr marL="342900" indent="-342900">
              <a:spcBef>
                <a:spcPct val="20000"/>
              </a:spcBef>
            </a:pPr>
            <a:r>
              <a:rPr lang="en-US" sz="2400" dirty="0">
                <a:latin typeface="Times New Roman" pitchFamily="18" charset="0"/>
              </a:rPr>
              <a:t>              </a:t>
            </a:r>
            <a:r>
              <a:rPr lang="en-US" sz="2400" dirty="0">
                <a:solidFill>
                  <a:srgbClr val="FF0000"/>
                </a:solidFill>
                <a:latin typeface="Times New Roman" pitchFamily="18" charset="0"/>
              </a:rPr>
              <a:t>1</a:t>
            </a:r>
            <a:r>
              <a:rPr lang="en-US" sz="2400" dirty="0">
                <a:latin typeface="Times New Roman" pitchFamily="18" charset="0"/>
              </a:rPr>
              <a:t>110                   </a:t>
            </a:r>
          </a:p>
          <a:p>
            <a:pPr marL="342900" indent="-342900">
              <a:spcBef>
                <a:spcPct val="20000"/>
              </a:spcBef>
            </a:pPr>
            <a:r>
              <a:rPr lang="en-US" sz="2400" dirty="0">
                <a:latin typeface="Times New Roman" pitchFamily="18" charset="0"/>
              </a:rPr>
              <a:t>           + </a:t>
            </a:r>
            <a:r>
              <a:rPr lang="en-US" sz="2400" dirty="0">
                <a:solidFill>
                  <a:srgbClr val="FF0000"/>
                </a:solidFill>
                <a:latin typeface="Times New Roman" pitchFamily="18" charset="0"/>
              </a:rPr>
              <a:t>0</a:t>
            </a:r>
            <a:r>
              <a:rPr lang="en-US" sz="2400" dirty="0">
                <a:latin typeface="Times New Roman" pitchFamily="18" charset="0"/>
              </a:rPr>
              <a:t>110</a:t>
            </a:r>
          </a:p>
          <a:p>
            <a:pPr marL="342900" indent="-342900">
              <a:spcBef>
                <a:spcPct val="20000"/>
              </a:spcBef>
            </a:pPr>
            <a:r>
              <a:rPr lang="en-US" sz="2400" dirty="0">
                <a:latin typeface="Times New Roman" pitchFamily="18" charset="0"/>
              </a:rPr>
              <a:t>            </a:t>
            </a:r>
            <a:r>
              <a:rPr lang="en-US" sz="2400" dirty="0">
                <a:solidFill>
                  <a:schemeClr val="bg1">
                    <a:lumMod val="50000"/>
                  </a:schemeClr>
                </a:solidFill>
                <a:latin typeface="Times New Roman" pitchFamily="18" charset="0"/>
              </a:rPr>
              <a:t>1</a:t>
            </a:r>
            <a:r>
              <a:rPr lang="en-US" sz="2400" dirty="0">
                <a:solidFill>
                  <a:srgbClr val="FF0000"/>
                </a:solidFill>
                <a:latin typeface="Times New Roman" pitchFamily="18" charset="0"/>
              </a:rPr>
              <a:t>0</a:t>
            </a:r>
            <a:r>
              <a:rPr lang="en-US" sz="2400" dirty="0">
                <a:latin typeface="Times New Roman" pitchFamily="18" charset="0"/>
              </a:rPr>
              <a:t>100 </a:t>
            </a:r>
            <a:r>
              <a:rPr lang="en-US" sz="2400" dirty="0">
                <a:solidFill>
                  <a:schemeClr val="accent2"/>
                </a:solidFill>
                <a:latin typeface="Times New Roman" pitchFamily="18" charset="0"/>
              </a:rPr>
              <a:t>(wrong</a:t>
            </a:r>
            <a:r>
              <a:rPr lang="en-US" sz="2400" dirty="0" smtClean="0">
                <a:solidFill>
                  <a:schemeClr val="accent2"/>
                </a:solidFill>
                <a:latin typeface="Times New Roman" pitchFamily="18" charset="0"/>
              </a:rPr>
              <a:t>!)</a:t>
            </a:r>
          </a:p>
          <a:p>
            <a:pPr marL="342900" indent="-342900">
              <a:spcBef>
                <a:spcPct val="20000"/>
              </a:spcBef>
            </a:pPr>
            <a:endParaRPr lang="en-US" sz="1200" dirty="0">
              <a:solidFill>
                <a:schemeClr val="accent2"/>
              </a:solidFill>
              <a:latin typeface="Times New Roman" pitchFamily="18" charset="0"/>
            </a:endParaRPr>
          </a:p>
          <a:p>
            <a:pPr marL="742950" lvl="1" indent="-285750">
              <a:spcBef>
                <a:spcPct val="20000"/>
              </a:spcBef>
              <a:buFontTx/>
              <a:buChar char="–"/>
            </a:pPr>
            <a:r>
              <a:rPr lang="en-US" sz="2000" dirty="0">
                <a:latin typeface="Times New Roman" pitchFamily="18" charset="0"/>
              </a:rPr>
              <a:t>Two representations of 0 (± 0):</a:t>
            </a:r>
          </a:p>
          <a:p>
            <a:pPr marL="342900" indent="-342900">
              <a:spcBef>
                <a:spcPct val="20000"/>
              </a:spcBef>
            </a:pPr>
            <a:r>
              <a:rPr lang="en-US" sz="2400" dirty="0" smtClean="0">
                <a:latin typeface="Times New Roman" pitchFamily="18" charset="0"/>
              </a:rPr>
              <a:t>              </a:t>
            </a:r>
            <a:r>
              <a:rPr lang="en-US" altLang="zh-CN" sz="2400" dirty="0" smtClean="0">
                <a:latin typeface="Times New Roman" pitchFamily="18" charset="0"/>
              </a:rPr>
              <a:t>0</a:t>
            </a:r>
            <a:r>
              <a:rPr lang="en-US" sz="2400" dirty="0" smtClean="0">
                <a:latin typeface="Times New Roman" pitchFamily="18" charset="0"/>
              </a:rPr>
              <a:t>000                   </a:t>
            </a:r>
            <a:endParaRPr lang="en-US" sz="2400" dirty="0">
              <a:latin typeface="Times New Roman" pitchFamily="18" charset="0"/>
            </a:endParaRPr>
          </a:p>
          <a:p>
            <a:pPr marL="342900" indent="-342900">
              <a:spcBef>
                <a:spcPct val="20000"/>
              </a:spcBef>
            </a:pPr>
            <a:r>
              <a:rPr lang="en-US" sz="2400" dirty="0">
                <a:latin typeface="Times New Roman" pitchFamily="18" charset="0"/>
              </a:rPr>
              <a:t>              </a:t>
            </a:r>
            <a:r>
              <a:rPr lang="en-US" altLang="zh-CN" sz="2400" dirty="0" smtClean="0">
                <a:latin typeface="Times New Roman" pitchFamily="18" charset="0"/>
              </a:rPr>
              <a:t>1</a:t>
            </a:r>
            <a:r>
              <a:rPr lang="en-US" sz="2400" dirty="0" smtClean="0">
                <a:latin typeface="Times New Roman" pitchFamily="18" charset="0"/>
              </a:rPr>
              <a:t>000</a:t>
            </a:r>
            <a:endParaRPr lang="en-US" sz="2400" dirty="0">
              <a:latin typeface="Times New Roman" pitchFamily="18" charset="0"/>
            </a:endParaRPr>
          </a:p>
          <a:p>
            <a:pPr marL="342900" indent="-342900">
              <a:spcBef>
                <a:spcPct val="20000"/>
              </a:spcBef>
            </a:pPr>
            <a:endParaRPr lang="en-US" sz="2400" dirty="0">
              <a:latin typeface="Times New Roman" pitchFamily="18" charset="0"/>
            </a:endParaRPr>
          </a:p>
        </p:txBody>
      </p:sp>
      <p:sp>
        <p:nvSpPr>
          <p:cNvPr id="7" name="Line 5"/>
          <p:cNvSpPr>
            <a:spLocks noChangeShapeType="1"/>
          </p:cNvSpPr>
          <p:nvPr>
            <p:custDataLst>
              <p:tags r:id="rId4"/>
            </p:custDataLst>
          </p:nvPr>
        </p:nvSpPr>
        <p:spPr bwMode="auto">
          <a:xfrm flipH="1">
            <a:off x="1688232" y="4725144"/>
            <a:ext cx="1371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4074750253"/>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519" name="Object 5"/>
          <p:cNvGraphicFramePr>
            <a:graphicFrameLocks noGrp="1" noChangeAspect="1"/>
          </p:cNvGraphicFramePr>
          <p:nvPr>
            <p:ph idx="4294967295"/>
            <p:custDataLst>
              <p:tags r:id="rId2"/>
            </p:custDataLst>
            <p:extLst/>
          </p:nvPr>
        </p:nvGraphicFramePr>
        <p:xfrm>
          <a:off x="2590800" y="1752600"/>
          <a:ext cx="4114800" cy="1158875"/>
        </p:xfrm>
        <a:graphic>
          <a:graphicData uri="http://schemas.openxmlformats.org/presentationml/2006/ole">
            <mc:AlternateContent xmlns:mc="http://schemas.openxmlformats.org/markup-compatibility/2006">
              <mc:Choice xmlns:v="urn:schemas-microsoft-com:vml" Requires="v">
                <p:oleObj spid="_x0000_s11289" name="Equation" r:id="rId7" imgW="1536700" imgH="431800" progId="Equation.DSMT4">
                  <p:embed/>
                </p:oleObj>
              </mc:Choice>
              <mc:Fallback>
                <p:oleObj name="Equation" r:id="rId7" imgW="1536700" imgH="4318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0800" y="1752600"/>
                        <a:ext cx="4114800" cy="1158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516" name="Rectangle 2"/>
          <p:cNvSpPr>
            <a:spLocks noChangeArrowheads="1"/>
          </p:cNvSpPr>
          <p:nvPr>
            <p:custDataLst>
              <p:tags r:id="rId3"/>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64518" name="Rectangle 4"/>
          <p:cNvSpPr>
            <a:spLocks noChangeArrowheads="1"/>
          </p:cNvSpPr>
          <p:nvPr>
            <p:custDataLst>
              <p:tags r:id="rId4"/>
            </p:custDataLst>
          </p:nvPr>
        </p:nvSpPr>
        <p:spPr bwMode="auto">
          <a:xfrm>
            <a:off x="914400" y="12192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err="1" smtClean="0">
                <a:latin typeface="Times New Roman" pitchFamily="18" charset="0"/>
              </a:rPr>
              <a:t>Msb</a:t>
            </a:r>
            <a:r>
              <a:rPr lang="en-US" sz="3200" dirty="0" smtClean="0">
                <a:latin typeface="Times New Roman" pitchFamily="18" charset="0"/>
              </a:rPr>
              <a:t> </a:t>
            </a:r>
            <a:r>
              <a:rPr lang="en-US" sz="3200" dirty="0">
                <a:latin typeface="Times New Roman" pitchFamily="18" charset="0"/>
              </a:rPr>
              <a:t>has value of </a:t>
            </a:r>
            <a:r>
              <a:rPr lang="en-US" sz="3200" b="1" dirty="0">
                <a:latin typeface="Times New Roman" pitchFamily="18" charset="0"/>
              </a:rPr>
              <a:t>-</a:t>
            </a:r>
            <a:r>
              <a:rPr lang="en-US" sz="3200" dirty="0">
                <a:latin typeface="Times New Roman" pitchFamily="18" charset="0"/>
              </a:rPr>
              <a:t>2</a:t>
            </a:r>
            <a:r>
              <a:rPr lang="en-US" sz="3200" i="1" baseline="30000" dirty="0">
                <a:latin typeface="Times New Roman" pitchFamily="18" charset="0"/>
              </a:rPr>
              <a:t>N</a:t>
            </a:r>
            <a:r>
              <a:rPr lang="en-US" sz="3200" baseline="30000" dirty="0">
                <a:latin typeface="Times New Roman" pitchFamily="18" charset="0"/>
              </a:rPr>
              <a:t>-1</a:t>
            </a:r>
          </a:p>
          <a:p>
            <a:pPr marL="342900" indent="-342900">
              <a:spcBef>
                <a:spcPct val="20000"/>
              </a:spcBef>
              <a:buFontTx/>
              <a:buChar char="•"/>
            </a:pPr>
            <a:endParaRPr lang="en-US" sz="3200" dirty="0">
              <a:latin typeface="Times New Roman" pitchFamily="18" charset="0"/>
            </a:endParaRPr>
          </a:p>
          <a:p>
            <a:pPr marL="342900" indent="-342900">
              <a:spcBef>
                <a:spcPct val="20000"/>
              </a:spcBef>
              <a:buFontTx/>
              <a:buChar char="•"/>
            </a:pPr>
            <a:endParaRPr lang="en-US" sz="3200" dirty="0">
              <a:latin typeface="Times New Roman" pitchFamily="18" charset="0"/>
            </a:endParaRPr>
          </a:p>
          <a:p>
            <a:pPr marL="342900" indent="-342900">
              <a:spcBef>
                <a:spcPct val="20000"/>
              </a:spcBef>
              <a:buFontTx/>
              <a:buChar char="•"/>
            </a:pPr>
            <a:r>
              <a:rPr lang="en-US" sz="3200" dirty="0">
                <a:latin typeface="Times New Roman" pitchFamily="18" charset="0"/>
              </a:rPr>
              <a:t>Most positive 4-bit number</a:t>
            </a:r>
            <a:r>
              <a:rPr lang="en-US" sz="3200" dirty="0" smtClean="0">
                <a:latin typeface="Times New Roman" pitchFamily="18" charset="0"/>
              </a:rPr>
              <a:t>:  </a:t>
            </a:r>
            <a:r>
              <a:rPr lang="en-US" sz="3200" b="1" dirty="0" smtClean="0">
                <a:solidFill>
                  <a:srgbClr val="FF0000"/>
                </a:solidFill>
                <a:latin typeface="Times New Roman" pitchFamily="18" charset="0"/>
              </a:rPr>
              <a:t>0</a:t>
            </a:r>
            <a:r>
              <a:rPr lang="en-US" sz="3200" b="1" dirty="0" smtClean="0">
                <a:solidFill>
                  <a:schemeClr val="accent1"/>
                </a:solidFill>
                <a:latin typeface="Times New Roman" pitchFamily="18" charset="0"/>
              </a:rPr>
              <a:t>111</a:t>
            </a:r>
            <a:endParaRPr lang="en-US" sz="3200" dirty="0">
              <a:solidFill>
                <a:schemeClr val="accent1"/>
              </a:solidFill>
              <a:latin typeface="Times New Roman" pitchFamily="18" charset="0"/>
            </a:endParaRPr>
          </a:p>
          <a:p>
            <a:pPr marL="342900" indent="-342900">
              <a:spcBef>
                <a:spcPct val="20000"/>
              </a:spcBef>
              <a:buFontTx/>
              <a:buChar char="•"/>
            </a:pPr>
            <a:r>
              <a:rPr lang="en-US" sz="3200" dirty="0">
                <a:latin typeface="Times New Roman" pitchFamily="18" charset="0"/>
              </a:rPr>
              <a:t>Most negative 4-bit number</a:t>
            </a:r>
            <a:r>
              <a:rPr lang="en-US" sz="3200" dirty="0" smtClean="0">
                <a:latin typeface="Times New Roman" pitchFamily="18" charset="0"/>
              </a:rPr>
              <a:t>: </a:t>
            </a:r>
            <a:r>
              <a:rPr lang="en-US" sz="3200" b="1" dirty="0" smtClean="0">
                <a:solidFill>
                  <a:srgbClr val="FF0000"/>
                </a:solidFill>
                <a:latin typeface="Times New Roman" pitchFamily="18" charset="0"/>
              </a:rPr>
              <a:t>1</a:t>
            </a:r>
            <a:r>
              <a:rPr lang="en-US" sz="3200" b="1" dirty="0" smtClean="0">
                <a:solidFill>
                  <a:schemeClr val="accent1"/>
                </a:solidFill>
                <a:latin typeface="Times New Roman" pitchFamily="18" charset="0"/>
              </a:rPr>
              <a:t>000</a:t>
            </a:r>
            <a:endParaRPr lang="en-US" sz="3200" dirty="0">
              <a:solidFill>
                <a:schemeClr val="accent1"/>
              </a:solidFill>
              <a:latin typeface="Times New Roman" pitchFamily="18" charset="0"/>
            </a:endParaRPr>
          </a:p>
          <a:p>
            <a:pPr marL="342900" indent="-342900">
              <a:spcBef>
                <a:spcPct val="20000"/>
              </a:spcBef>
              <a:buFontTx/>
              <a:buChar char="•"/>
            </a:pPr>
            <a:r>
              <a:rPr lang="en-US" sz="3200" dirty="0">
                <a:latin typeface="Times New Roman" pitchFamily="18" charset="0"/>
              </a:rPr>
              <a:t>The most significant bit still indicates the sign (1 = negative, 0 = positive)</a:t>
            </a:r>
          </a:p>
          <a:p>
            <a:pPr marL="342900" lvl="1" indent="-342900">
              <a:spcBef>
                <a:spcPct val="20000"/>
              </a:spcBef>
              <a:buFontTx/>
              <a:buChar char="•"/>
            </a:pPr>
            <a:r>
              <a:rPr lang="en-US" sz="3200" dirty="0">
                <a:latin typeface="Times New Roman" pitchFamily="18" charset="0"/>
              </a:rPr>
              <a:t>Range of an </a:t>
            </a:r>
            <a:r>
              <a:rPr lang="en-US" sz="3200" i="1" dirty="0">
                <a:latin typeface="Times New Roman" pitchFamily="18" charset="0"/>
              </a:rPr>
              <a:t>N</a:t>
            </a:r>
            <a:r>
              <a:rPr lang="en-US" sz="3200" dirty="0">
                <a:latin typeface="Times New Roman" pitchFamily="18" charset="0"/>
              </a:rPr>
              <a:t>-bit two’s comp number</a:t>
            </a:r>
            <a:r>
              <a:rPr lang="en-US" sz="3200" dirty="0" smtClean="0">
                <a:latin typeface="Times New Roman" pitchFamily="18" charset="0"/>
              </a:rPr>
              <a:t>:</a:t>
            </a:r>
          </a:p>
          <a:p>
            <a:pPr marL="0" lvl="1">
              <a:spcBef>
                <a:spcPct val="20000"/>
              </a:spcBef>
            </a:pPr>
            <a:r>
              <a:rPr lang="en-US" sz="3200" b="1" dirty="0" smtClean="0">
                <a:solidFill>
                  <a:schemeClr val="accent1"/>
                </a:solidFill>
                <a:latin typeface="Times New Roman" pitchFamily="18" charset="0"/>
              </a:rPr>
              <a:t>                        [-(2</a:t>
            </a:r>
            <a:r>
              <a:rPr lang="en-US" sz="3200" b="1" baseline="30000" dirty="0" smtClean="0">
                <a:solidFill>
                  <a:schemeClr val="accent1"/>
                </a:solidFill>
                <a:latin typeface="Times New Roman" pitchFamily="18" charset="0"/>
              </a:rPr>
              <a:t>N-1</a:t>
            </a:r>
            <a:r>
              <a:rPr lang="en-US" sz="3200" b="1" dirty="0" smtClean="0">
                <a:solidFill>
                  <a:schemeClr val="accent1"/>
                </a:solidFill>
                <a:latin typeface="Times New Roman" pitchFamily="18" charset="0"/>
              </a:rPr>
              <a:t>), 2</a:t>
            </a:r>
            <a:r>
              <a:rPr lang="en-US" sz="3200" b="1" baseline="30000" dirty="0" smtClean="0">
                <a:solidFill>
                  <a:schemeClr val="accent1"/>
                </a:solidFill>
                <a:latin typeface="Times New Roman" pitchFamily="18" charset="0"/>
              </a:rPr>
              <a:t>N-1</a:t>
            </a:r>
            <a:r>
              <a:rPr lang="en-US" sz="3200" b="1" dirty="0" smtClean="0">
                <a:solidFill>
                  <a:schemeClr val="accent1"/>
                </a:solidFill>
                <a:latin typeface="Times New Roman" pitchFamily="18" charset="0"/>
              </a:rPr>
              <a:t>-1]</a:t>
            </a:r>
          </a:p>
          <a:p>
            <a:pPr marL="342900" indent="-342900">
              <a:spcBef>
                <a:spcPct val="20000"/>
              </a:spcBef>
              <a:buFontTx/>
              <a:buChar char="•"/>
            </a:pPr>
            <a:endParaRPr lang="en-US" sz="3200" dirty="0">
              <a:latin typeface="Times New Roman" pitchFamily="18" charset="0"/>
            </a:endParaRPr>
          </a:p>
        </p:txBody>
      </p:sp>
      <p:sp>
        <p:nvSpPr>
          <p:cNvPr id="8" name="TextBox 7"/>
          <p:cNvSpPr txBox="1"/>
          <p:nvPr/>
        </p:nvSpPr>
        <p:spPr>
          <a:xfrm>
            <a:off x="914400" y="68759"/>
            <a:ext cx="8153400" cy="769441"/>
          </a:xfrm>
          <a:prstGeom prst="rect">
            <a:avLst/>
          </a:prstGeom>
          <a:noFill/>
        </p:spPr>
        <p:txBody>
          <a:bodyPr wrap="square" rtlCol="0">
            <a:spAutoFit/>
          </a:bodyPr>
          <a:lstStyle/>
          <a:p>
            <a:r>
              <a:rPr lang="zh-CN" altLang="en-US" sz="4400" dirty="0" smtClean="0">
                <a:solidFill>
                  <a:schemeClr val="bg1"/>
                </a:solidFill>
                <a:latin typeface="+mj-lt"/>
              </a:rPr>
              <a:t>补码 </a:t>
            </a:r>
            <a:r>
              <a:rPr lang="en-US" sz="4000" dirty="0" smtClean="0">
                <a:solidFill>
                  <a:schemeClr val="bg1"/>
                </a:solidFill>
                <a:latin typeface="+mj-lt"/>
              </a:rPr>
              <a:t>Two’s Complement Numbers</a:t>
            </a:r>
            <a:endParaRPr lang="en-US" sz="4000" dirty="0">
              <a:solidFill>
                <a:schemeClr val="bg1"/>
              </a:solidFill>
              <a:latin typeface="+mj-lt"/>
            </a:endParaRPr>
          </a:p>
        </p:txBody>
      </p:sp>
    </p:spTree>
    <p:extLst>
      <p:ext uri="{BB962C8B-B14F-4D97-AF65-F5344CB8AC3E}">
        <p14:creationId xmlns:p14="http://schemas.microsoft.com/office/powerpoint/2010/main" val="3098338308"/>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44624"/>
            <a:ext cx="8229600" cy="936104"/>
          </a:xfrm>
        </p:spPr>
        <p:txBody>
          <a:bodyPr>
            <a:normAutofit fontScale="90000"/>
          </a:bodyPr>
          <a:lstStyle/>
          <a:p>
            <a:r>
              <a:rPr lang="zh-CN" altLang="en-US" sz="3200" b="1" dirty="0" smtClean="0">
                <a:solidFill>
                  <a:srgbClr val="FF0000"/>
                </a:solidFill>
                <a:latin typeface="楷体" pitchFamily="49" charset="-122"/>
                <a:ea typeface="楷体" pitchFamily="49" charset="-122"/>
              </a:rPr>
              <a:t>数字</a:t>
            </a:r>
            <a:r>
              <a:rPr lang="zh-CN" altLang="en-US" sz="3200" b="1" dirty="0" smtClean="0"/>
              <a:t>逻辑 </a:t>
            </a:r>
            <a:r>
              <a:rPr lang="zh-CN" altLang="en-US" sz="2800" b="1" dirty="0" smtClean="0">
                <a:latin typeface="楷体" pitchFamily="49" charset="-122"/>
                <a:ea typeface="楷体" pitchFamily="49" charset="-122"/>
              </a:rPr>
              <a:t>与</a:t>
            </a:r>
            <a:r>
              <a:rPr lang="zh-CN" altLang="en-US" b="1" dirty="0" smtClean="0"/>
              <a:t> </a:t>
            </a:r>
            <a:r>
              <a:rPr lang="zh-CN" altLang="en-US" sz="3200" b="1" dirty="0" smtClean="0"/>
              <a:t>部件设计  </a:t>
            </a:r>
            <a:r>
              <a:rPr lang="en-US" altLang="zh-CN" sz="3600" b="1" dirty="0" smtClean="0"/>
              <a:t/>
            </a:r>
            <a:br>
              <a:rPr lang="en-US" altLang="zh-CN" sz="3600" b="1" dirty="0" smtClean="0"/>
            </a:br>
            <a:r>
              <a:rPr lang="en-US" altLang="zh-CN" sz="2400" b="1" dirty="0" smtClean="0">
                <a:solidFill>
                  <a:srgbClr val="FF0000"/>
                </a:solidFill>
              </a:rPr>
              <a:t>Digital</a:t>
            </a:r>
            <a:r>
              <a:rPr lang="en-US" altLang="zh-CN" sz="2400" b="1" dirty="0" smtClean="0"/>
              <a:t> Logic </a:t>
            </a:r>
            <a:r>
              <a:rPr lang="en-US" altLang="zh-CN" sz="2000" dirty="0" smtClean="0"/>
              <a:t>&amp;</a:t>
            </a:r>
            <a:r>
              <a:rPr lang="en-US" altLang="zh-CN" sz="2400" b="1" dirty="0" smtClean="0"/>
              <a:t> Component Design</a:t>
            </a:r>
            <a:endParaRPr lang="zh-CN" altLang="en-US" sz="3600" dirty="0"/>
          </a:p>
        </p:txBody>
      </p:sp>
      <mc:AlternateContent xmlns:mc="http://schemas.openxmlformats.org/markup-compatibility/2006" xmlns:a14="http://schemas.microsoft.com/office/drawing/2010/main">
        <mc:Choice Requires="a14">
          <p:sp>
            <p:nvSpPr>
              <p:cNvPr id="7" name="内容占位符 2"/>
              <p:cNvSpPr txBox="1">
                <a:spLocks/>
              </p:cNvSpPr>
              <p:nvPr/>
            </p:nvSpPr>
            <p:spPr>
              <a:xfrm>
                <a:off x="467544" y="1052736"/>
                <a:ext cx="8229600" cy="295232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30000"/>
                  </a:lnSpc>
                  <a:tabLst>
                    <a:tab pos="7897813" algn="r"/>
                  </a:tabLst>
                </a:pPr>
                <a:r>
                  <a:rPr lang="en-US" altLang="zh-CN" sz="2800" b="1" dirty="0" smtClean="0"/>
                  <a:t>digital</a:t>
                </a:r>
                <a:r>
                  <a:rPr lang="en-US" altLang="zh-CN" sz="2800" dirty="0" smtClean="0"/>
                  <a:t> </a:t>
                </a:r>
                <a:r>
                  <a:rPr lang="zh-CN" altLang="en-US" sz="2800" dirty="0" smtClean="0"/>
                  <a:t>数字的，数码的，数字</a:t>
                </a:r>
                <a:r>
                  <a:rPr lang="zh-CN" altLang="en-US" sz="2800" dirty="0"/>
                  <a:t>信息</a:t>
                </a:r>
                <a:r>
                  <a:rPr lang="zh-CN" altLang="en-US" sz="2800" dirty="0" smtClean="0"/>
                  <a:t>系统的</a:t>
                </a:r>
                <a:r>
                  <a:rPr lang="zh-CN" altLang="en-US" sz="2400" dirty="0" smtClean="0"/>
                  <a:t>：</a:t>
                </a:r>
                <a:r>
                  <a:rPr lang="en-US" altLang="zh-CN" sz="2400" dirty="0" smtClean="0"/>
                  <a:t>	</a:t>
                </a:r>
                <a:br>
                  <a:rPr lang="en-US" altLang="zh-CN" sz="2400" dirty="0" smtClean="0"/>
                </a:br>
                <a:r>
                  <a:rPr lang="en-US" altLang="zh-CN" sz="2400" dirty="0" smtClean="0"/>
                  <a:t>using a system in which information is recorded or sent out electronically in the form of </a:t>
                </a:r>
                <a:r>
                  <a:rPr lang="en-US" altLang="zh-CN" sz="2400" b="1" dirty="0" smtClean="0">
                    <a:solidFill>
                      <a:srgbClr val="FF0000"/>
                    </a:solidFill>
                  </a:rPr>
                  <a:t>numbers</a:t>
                </a:r>
                <a:r>
                  <a:rPr lang="en-US" altLang="zh-CN" sz="2400" dirty="0" smtClean="0"/>
                  <a:t>, usually </a:t>
                </a:r>
                <a:r>
                  <a:rPr lang="en-US" altLang="zh-CN" sz="2400" b="1" dirty="0" smtClean="0"/>
                  <a:t>ones</a:t>
                </a:r>
                <a:r>
                  <a:rPr lang="en-US" altLang="zh-CN" sz="2400" dirty="0" smtClean="0"/>
                  <a:t> and </a:t>
                </a:r>
                <a:r>
                  <a:rPr lang="en-US" altLang="zh-CN" sz="2400" b="1" dirty="0" smtClean="0"/>
                  <a:t>zeros</a:t>
                </a:r>
                <a:r>
                  <a:rPr lang="en-US" altLang="zh-CN" sz="2400" dirty="0" smtClean="0"/>
                  <a:t>.</a:t>
                </a:r>
              </a:p>
              <a:p>
                <a:pPr>
                  <a:lnSpc>
                    <a:spcPct val="130000"/>
                  </a:lnSpc>
                  <a:tabLst>
                    <a:tab pos="7897813" algn="r"/>
                  </a:tabLst>
                </a:pPr>
                <a:r>
                  <a:rPr lang="en-US" altLang="zh-CN" sz="2800" b="1" dirty="0" smtClean="0"/>
                  <a:t>number </a:t>
                </a:r>
                <a:r>
                  <a:rPr lang="zh-CN" altLang="en-US" sz="2800" dirty="0" smtClean="0"/>
                  <a:t>数</a:t>
                </a:r>
                <a:r>
                  <a:rPr lang="zh-CN" altLang="en-US" sz="2800" dirty="0"/>
                  <a:t>字</a:t>
                </a:r>
                <a:r>
                  <a:rPr lang="zh-CN" altLang="en-US" sz="2400" dirty="0" smtClean="0"/>
                  <a:t>：</a:t>
                </a:r>
                <a14:m>
                  <m:oMath xmlns:m="http://schemas.openxmlformats.org/officeDocument/2006/math">
                    <m:d>
                      <m:dPr>
                        <m:begChr m:val="{"/>
                        <m:endChr m:val="}"/>
                        <m:ctrlPr>
                          <a:rPr lang="en-US" altLang="zh-CN" sz="2400" b="0" i="1" smtClean="0">
                            <a:latin typeface="Cambria Math" panose="02040503050406030204" pitchFamily="18" charset="0"/>
                          </a:rPr>
                        </m:ctrlPr>
                      </m:dPr>
                      <m:e>
                        <m:r>
                          <a:rPr lang="en-US" altLang="zh-CN" sz="2400" b="0" i="1" smtClean="0">
                            <a:latin typeface="Cambria Math"/>
                          </a:rPr>
                          <m:t>0,1,2,3,4,5,6,7,8,9</m:t>
                        </m:r>
                      </m:e>
                    </m:d>
                  </m:oMath>
                </a14:m>
                <a:r>
                  <a:rPr lang="en-US" altLang="zh-CN" sz="2400" dirty="0"/>
                  <a:t/>
                </a:r>
                <a:br>
                  <a:rPr lang="en-US" altLang="zh-CN" sz="2400" dirty="0"/>
                </a:br>
                <a:r>
                  <a:rPr lang="en-US" altLang="zh-CN" sz="2400" dirty="0" smtClean="0"/>
                  <a:t>a word or sign that represents an </a:t>
                </a:r>
                <a:r>
                  <a:rPr lang="en-US" altLang="zh-CN" sz="2400" b="1" dirty="0" smtClean="0"/>
                  <a:t>exact amount </a:t>
                </a:r>
                <a:r>
                  <a:rPr lang="en-US" altLang="zh-CN" sz="2400" dirty="0" smtClean="0"/>
                  <a:t>or quantity.</a:t>
                </a:r>
                <a:endParaRPr lang="zh-CN" altLang="en-US" sz="2400" dirty="0" smtClean="0"/>
              </a:p>
              <a:p>
                <a:pPr>
                  <a:lnSpc>
                    <a:spcPct val="130000"/>
                  </a:lnSpc>
                  <a:tabLst>
                    <a:tab pos="7897813" algn="r"/>
                  </a:tabLst>
                </a:pPr>
                <a:endParaRPr lang="zh-CN" altLang="en-US" sz="2400" dirty="0" smtClean="0"/>
              </a:p>
            </p:txBody>
          </p:sp>
        </mc:Choice>
        <mc:Fallback xmlns="">
          <p:sp>
            <p:nvSpPr>
              <p:cNvPr id="7" name="内容占位符 2"/>
              <p:cNvSpPr txBox="1">
                <a:spLocks noRot="1" noChangeAspect="1" noMove="1" noResize="1" noEditPoints="1" noAdjustHandles="1" noChangeArrowheads="1" noChangeShapeType="1" noTextEdit="1"/>
              </p:cNvSpPr>
              <p:nvPr/>
            </p:nvSpPr>
            <p:spPr>
              <a:xfrm>
                <a:off x="467544" y="1052736"/>
                <a:ext cx="8229600" cy="2952328"/>
              </a:xfrm>
              <a:prstGeom prst="rect">
                <a:avLst/>
              </a:prstGeom>
              <a:blipFill rotWithShape="1">
                <a:blip r:embed="rId2"/>
                <a:stretch>
                  <a:fillRect l="-1333" t="-413" r="-74"/>
                </a:stretch>
              </a:blipFill>
            </p:spPr>
            <p:txBody>
              <a:bodyPr/>
              <a:lstStyle/>
              <a:p>
                <a:r>
                  <a:rPr lang="zh-CN" altLang="en-US">
                    <a:noFill/>
                  </a:rPr>
                  <a:t> </a:t>
                </a:r>
              </a:p>
            </p:txBody>
          </p:sp>
        </mc:Fallback>
      </mc:AlternateContent>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4077072"/>
            <a:ext cx="6038850" cy="271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107504" y="5445224"/>
            <a:ext cx="1383407" cy="1200329"/>
          </a:xfrm>
          <a:prstGeom prst="rect">
            <a:avLst/>
          </a:prstGeom>
          <a:noFill/>
        </p:spPr>
        <p:txBody>
          <a:bodyPr wrap="square" rtlCol="0">
            <a:spAutoFit/>
          </a:bodyPr>
          <a:lstStyle/>
          <a:p>
            <a:r>
              <a:rPr lang="zh-CN" altLang="en-US" sz="2400" b="1" dirty="0" smtClean="0"/>
              <a:t>模拟量</a:t>
            </a:r>
            <a:r>
              <a:rPr lang="zh-CN" altLang="en-US" sz="2400" dirty="0" smtClean="0"/>
              <a:t>：</a:t>
            </a:r>
            <a:endParaRPr lang="en-US" altLang="zh-CN" sz="2400" dirty="0" smtClean="0"/>
          </a:p>
          <a:p>
            <a:r>
              <a:rPr lang="zh-CN" altLang="en-US" sz="2400" dirty="0" smtClean="0"/>
              <a:t>连续变化的量。</a:t>
            </a:r>
            <a:endParaRPr lang="zh-CN" altLang="en-US" sz="2400" dirty="0"/>
          </a:p>
        </p:txBody>
      </p:sp>
      <p:sp>
        <p:nvSpPr>
          <p:cNvPr id="13" name="TextBox 12"/>
          <p:cNvSpPr txBox="1"/>
          <p:nvPr/>
        </p:nvSpPr>
        <p:spPr>
          <a:xfrm>
            <a:off x="7380312" y="5910371"/>
            <a:ext cx="1624539" cy="830997"/>
          </a:xfrm>
          <a:prstGeom prst="rect">
            <a:avLst/>
          </a:prstGeom>
          <a:noFill/>
        </p:spPr>
        <p:txBody>
          <a:bodyPr wrap="square" rtlCol="0">
            <a:spAutoFit/>
          </a:bodyPr>
          <a:lstStyle/>
          <a:p>
            <a:r>
              <a:rPr lang="zh-CN" altLang="en-US" sz="2400" b="1" dirty="0" smtClean="0"/>
              <a:t>数字量</a:t>
            </a:r>
            <a:r>
              <a:rPr lang="zh-CN" altLang="en-US" sz="2400" dirty="0" smtClean="0"/>
              <a:t>：</a:t>
            </a:r>
            <a:endParaRPr lang="en-US" altLang="zh-CN" sz="2400" dirty="0" smtClean="0"/>
          </a:p>
          <a:p>
            <a:r>
              <a:rPr lang="zh-CN" altLang="en-US" sz="2400" dirty="0" smtClean="0"/>
              <a:t>离散的量。</a:t>
            </a:r>
            <a:endParaRPr lang="zh-CN" altLang="en-US" sz="2400" dirty="0"/>
          </a:p>
        </p:txBody>
      </p:sp>
      <p:sp>
        <p:nvSpPr>
          <p:cNvPr id="11" name="TextBox 10"/>
          <p:cNvSpPr txBox="1"/>
          <p:nvPr/>
        </p:nvSpPr>
        <p:spPr>
          <a:xfrm>
            <a:off x="4211960" y="4270278"/>
            <a:ext cx="492443" cy="598882"/>
          </a:xfrm>
          <a:prstGeom prst="rect">
            <a:avLst/>
          </a:prstGeom>
          <a:noFill/>
        </p:spPr>
        <p:txBody>
          <a:bodyPr vert="eaVert" wrap="none" rtlCol="0">
            <a:spAutoFit/>
          </a:bodyPr>
          <a:lstStyle/>
          <a:p>
            <a:r>
              <a:rPr lang="zh-CN" altLang="en-US" sz="2000" b="1" dirty="0" smtClean="0">
                <a:solidFill>
                  <a:srgbClr val="00B050"/>
                </a:solidFill>
              </a:rPr>
              <a:t>采样</a:t>
            </a:r>
            <a:endParaRPr lang="zh-CN" altLang="en-US" sz="2000" b="1" dirty="0">
              <a:solidFill>
                <a:srgbClr val="00B050"/>
              </a:solidFill>
            </a:endParaRPr>
          </a:p>
        </p:txBody>
      </p:sp>
      <p:sp>
        <p:nvSpPr>
          <p:cNvPr id="3" name="矩形 2"/>
          <p:cNvSpPr/>
          <p:nvPr/>
        </p:nvSpPr>
        <p:spPr>
          <a:xfrm>
            <a:off x="5719601" y="6444044"/>
            <a:ext cx="1660711" cy="369332"/>
          </a:xfrm>
          <a:prstGeom prst="rect">
            <a:avLst/>
          </a:prstGeom>
        </p:spPr>
        <p:txBody>
          <a:bodyPr wrap="none">
            <a:spAutoFit/>
          </a:bodyPr>
          <a:lstStyle/>
          <a:p>
            <a:r>
              <a:rPr lang="en-US" altLang="zh-CN" dirty="0"/>
              <a:t>discrete signals </a:t>
            </a:r>
            <a:endParaRPr lang="zh-CN" altLang="en-US" dirty="0"/>
          </a:p>
        </p:txBody>
      </p:sp>
      <p:sp>
        <p:nvSpPr>
          <p:cNvPr id="4" name="矩形 3"/>
          <p:cNvSpPr/>
          <p:nvPr/>
        </p:nvSpPr>
        <p:spPr>
          <a:xfrm>
            <a:off x="2663336" y="6444044"/>
            <a:ext cx="1908664" cy="369332"/>
          </a:xfrm>
          <a:prstGeom prst="rect">
            <a:avLst/>
          </a:prstGeom>
        </p:spPr>
        <p:txBody>
          <a:bodyPr wrap="none">
            <a:spAutoFit/>
          </a:bodyPr>
          <a:lstStyle/>
          <a:p>
            <a:r>
              <a:rPr lang="en-US" altLang="zh-CN" dirty="0"/>
              <a:t>continuous signals</a:t>
            </a:r>
            <a:endParaRPr lang="zh-CN" altLang="en-US" dirty="0"/>
          </a:p>
        </p:txBody>
      </p:sp>
      <p:sp>
        <p:nvSpPr>
          <p:cNvPr id="5" name="矩形 4"/>
          <p:cNvSpPr/>
          <p:nvPr/>
        </p:nvSpPr>
        <p:spPr>
          <a:xfrm>
            <a:off x="7236296" y="4135828"/>
            <a:ext cx="1970861" cy="923330"/>
          </a:xfrm>
          <a:prstGeom prst="rect">
            <a:avLst/>
          </a:prstGeom>
        </p:spPr>
        <p:txBody>
          <a:bodyPr wrap="none">
            <a:spAutoFit/>
          </a:bodyPr>
          <a:lstStyle/>
          <a:p>
            <a:pPr>
              <a:lnSpc>
                <a:spcPct val="150000"/>
              </a:lnSpc>
            </a:pPr>
            <a:r>
              <a:rPr lang="zh-CN" altLang="en-US" b="1" dirty="0" smtClean="0"/>
              <a:t>量化</a:t>
            </a:r>
            <a:r>
              <a:rPr lang="zh-CN" altLang="en-US" dirty="0" smtClean="0"/>
              <a:t> </a:t>
            </a:r>
            <a:r>
              <a:rPr lang="en-US" altLang="zh-CN" dirty="0" smtClean="0"/>
              <a:t>quantization </a:t>
            </a:r>
          </a:p>
          <a:p>
            <a:pPr>
              <a:lnSpc>
                <a:spcPct val="150000"/>
              </a:lnSpc>
            </a:pPr>
            <a:r>
              <a:rPr lang="zh-CN" altLang="en-US" b="1" dirty="0" smtClean="0"/>
              <a:t>数字化</a:t>
            </a:r>
            <a:r>
              <a:rPr lang="zh-CN" altLang="en-US" dirty="0" smtClean="0"/>
              <a:t> </a:t>
            </a:r>
            <a:r>
              <a:rPr lang="en-US" altLang="zh-CN" dirty="0" smtClean="0"/>
              <a:t>digitization</a:t>
            </a:r>
            <a:endParaRPr lang="zh-CN" altLang="en-US" dirty="0"/>
          </a:p>
        </p:txBody>
      </p:sp>
      <p:sp>
        <p:nvSpPr>
          <p:cNvPr id="6" name="灯片编号占位符 5"/>
          <p:cNvSpPr>
            <a:spLocks noGrp="1"/>
          </p:cNvSpPr>
          <p:nvPr>
            <p:ph type="sldNum" sz="quarter" idx="12"/>
          </p:nvPr>
        </p:nvSpPr>
        <p:spPr/>
        <p:txBody>
          <a:bodyPr/>
          <a:lstStyle/>
          <a:p>
            <a:fld id="{09FAA2EB-B31B-427B-83D6-C33BB36153ED}" type="slidenum">
              <a:rPr lang="zh-CN" altLang="en-US" smtClean="0"/>
              <a:t>4</a:t>
            </a:fld>
            <a:endParaRPr lang="zh-CN" altLang="en-US"/>
          </a:p>
        </p:txBody>
      </p:sp>
    </p:spTree>
    <p:extLst>
      <p:ext uri="{BB962C8B-B14F-4D97-AF65-F5344CB8AC3E}">
        <p14:creationId xmlns:p14="http://schemas.microsoft.com/office/powerpoint/2010/main" val="77905992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ChangeArrowheads="1"/>
          </p:cNvSpPr>
          <p:nvPr>
            <p:custDataLst>
              <p:tags r:id="rId1"/>
            </p:custDataLst>
          </p:nvPr>
        </p:nvSpPr>
        <p:spPr bwMode="auto">
          <a:xfrm>
            <a:off x="533400" y="1066800"/>
            <a:ext cx="8077200" cy="3586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67590" name="Rectangle 4"/>
          <p:cNvSpPr>
            <a:spLocks noChangeArrowheads="1"/>
          </p:cNvSpPr>
          <p:nvPr>
            <p:custDataLst>
              <p:tags r:id="rId2"/>
            </p:custDataLst>
          </p:nvPr>
        </p:nvSpPr>
        <p:spPr bwMode="auto">
          <a:xfrm>
            <a:off x="914400" y="980728"/>
            <a:ext cx="8077200"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57200" indent="-457200">
              <a:spcBef>
                <a:spcPct val="20000"/>
              </a:spcBef>
              <a:buFont typeface="Arial" panose="020B0604020202020204" pitchFamily="34" charset="0"/>
              <a:buChar char="•"/>
            </a:pPr>
            <a:r>
              <a:rPr lang="en-US" sz="3200" dirty="0" smtClean="0">
                <a:latin typeface="Times New Roman" pitchFamily="18" charset="0"/>
              </a:rPr>
              <a:t>Method</a:t>
            </a:r>
            <a:r>
              <a:rPr lang="en-US" sz="3200" dirty="0">
                <a:latin typeface="Times New Roman" pitchFamily="18" charset="0"/>
              </a:rPr>
              <a:t>:</a:t>
            </a:r>
          </a:p>
          <a:p>
            <a:pPr marL="1371600" lvl="2" indent="-457200">
              <a:spcBef>
                <a:spcPct val="20000"/>
              </a:spcBef>
              <a:buFontTx/>
              <a:buAutoNum type="arabicPeriod"/>
            </a:pPr>
            <a:r>
              <a:rPr lang="en-US" sz="2800" dirty="0">
                <a:latin typeface="Times New Roman" pitchFamily="18" charset="0"/>
              </a:rPr>
              <a:t>Invert the bits</a:t>
            </a:r>
          </a:p>
          <a:p>
            <a:pPr marL="1371600" lvl="2" indent="-457200">
              <a:spcBef>
                <a:spcPct val="20000"/>
              </a:spcBef>
              <a:buFontTx/>
              <a:buAutoNum type="arabicPeriod"/>
            </a:pPr>
            <a:r>
              <a:rPr lang="en-US" sz="2800" dirty="0">
                <a:latin typeface="Times New Roman" pitchFamily="18" charset="0"/>
              </a:rPr>
              <a:t>Add 1</a:t>
            </a:r>
          </a:p>
          <a:p>
            <a:pPr marL="533400" indent="-533400">
              <a:spcBef>
                <a:spcPct val="20000"/>
              </a:spcBef>
              <a:buFontTx/>
              <a:buChar char="•"/>
            </a:pPr>
            <a:r>
              <a:rPr lang="en-US" sz="3200" dirty="0">
                <a:latin typeface="Times New Roman" pitchFamily="18" charset="0"/>
              </a:rPr>
              <a:t>Example: Flip the sign of 3</a:t>
            </a:r>
            <a:r>
              <a:rPr lang="en-US" sz="3200" baseline="-25000" dirty="0">
                <a:latin typeface="Times New Roman" pitchFamily="18" charset="0"/>
              </a:rPr>
              <a:t>10</a:t>
            </a:r>
            <a:r>
              <a:rPr lang="en-US" sz="3200" dirty="0">
                <a:latin typeface="Times New Roman" pitchFamily="18" charset="0"/>
              </a:rPr>
              <a:t> = 0011</a:t>
            </a:r>
            <a:r>
              <a:rPr lang="en-US" sz="3200" baseline="-25000" dirty="0">
                <a:latin typeface="Times New Roman" pitchFamily="18" charset="0"/>
              </a:rPr>
              <a:t>2</a:t>
            </a:r>
          </a:p>
          <a:p>
            <a:pPr marL="1371600" lvl="2" indent="-457200">
              <a:spcBef>
                <a:spcPct val="20000"/>
              </a:spcBef>
              <a:buFontTx/>
              <a:buAutoNum type="arabicPeriod"/>
            </a:pPr>
            <a:r>
              <a:rPr lang="en-US" sz="2400" b="1" dirty="0">
                <a:solidFill>
                  <a:schemeClr val="accent2"/>
                </a:solidFill>
                <a:latin typeface="Times New Roman" pitchFamily="18" charset="0"/>
              </a:rPr>
              <a:t>1100</a:t>
            </a:r>
          </a:p>
          <a:p>
            <a:pPr marL="1371600" lvl="2" indent="-457200">
              <a:spcBef>
                <a:spcPct val="20000"/>
              </a:spcBef>
              <a:buFontTx/>
              <a:buAutoNum type="arabicPeriod"/>
            </a:pPr>
            <a:r>
              <a:rPr lang="en-US" sz="2400" b="1" dirty="0">
                <a:solidFill>
                  <a:schemeClr val="accent2"/>
                </a:solidFill>
                <a:latin typeface="Times New Roman" pitchFamily="18" charset="0"/>
              </a:rPr>
              <a:t>+    1</a:t>
            </a:r>
          </a:p>
          <a:p>
            <a:pPr marL="1371600" lvl="2" indent="-457200">
              <a:spcBef>
                <a:spcPct val="20000"/>
              </a:spcBef>
            </a:pPr>
            <a:r>
              <a:rPr lang="en-US" sz="2400" b="1" dirty="0">
                <a:solidFill>
                  <a:schemeClr val="accent2"/>
                </a:solidFill>
                <a:latin typeface="Times New Roman" pitchFamily="18" charset="0"/>
              </a:rPr>
              <a:t>      </a:t>
            </a:r>
            <a:r>
              <a:rPr lang="en-US" sz="1000" b="1" dirty="0">
                <a:solidFill>
                  <a:schemeClr val="accent2"/>
                </a:solidFill>
                <a:latin typeface="Times New Roman" pitchFamily="18" charset="0"/>
              </a:rPr>
              <a:t> </a:t>
            </a:r>
            <a:r>
              <a:rPr lang="en-US" sz="2400" b="1" dirty="0">
                <a:solidFill>
                  <a:schemeClr val="accent2"/>
                </a:solidFill>
                <a:latin typeface="Times New Roman" pitchFamily="18" charset="0"/>
              </a:rPr>
              <a:t>1101 = -3</a:t>
            </a:r>
            <a:r>
              <a:rPr lang="en-US" sz="2400" b="1" baseline="-25000" dirty="0">
                <a:solidFill>
                  <a:schemeClr val="accent2"/>
                </a:solidFill>
                <a:latin typeface="Times New Roman" pitchFamily="18" charset="0"/>
              </a:rPr>
              <a:t>10</a:t>
            </a:r>
          </a:p>
        </p:txBody>
      </p:sp>
      <p:sp>
        <p:nvSpPr>
          <p:cNvPr id="67591" name="Line 5"/>
          <p:cNvSpPr>
            <a:spLocks noChangeShapeType="1"/>
          </p:cNvSpPr>
          <p:nvPr>
            <p:custDataLst>
              <p:tags r:id="rId3"/>
            </p:custDataLst>
          </p:nvPr>
        </p:nvSpPr>
        <p:spPr bwMode="auto">
          <a:xfrm flipH="1">
            <a:off x="2217440" y="4005064"/>
            <a:ext cx="914400" cy="0"/>
          </a:xfrm>
          <a:prstGeom prst="line">
            <a:avLst/>
          </a:prstGeom>
          <a:noFill/>
          <a:ln w="127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TextBox 7"/>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“Taking the Two’s Complement”</a:t>
            </a:r>
            <a:endParaRPr lang="en-US" sz="4400" dirty="0">
              <a:solidFill>
                <a:schemeClr val="bg1"/>
              </a:solidFill>
              <a:latin typeface="+mj-lt"/>
            </a:endParaRPr>
          </a:p>
        </p:txBody>
      </p:sp>
      <p:pic>
        <p:nvPicPr>
          <p:cNvPr id="6" name="Picture 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4697761"/>
            <a:ext cx="9149136" cy="2160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7236296" y="6453336"/>
            <a:ext cx="1569660" cy="369332"/>
          </a:xfrm>
          <a:prstGeom prst="rect">
            <a:avLst/>
          </a:prstGeom>
          <a:solidFill>
            <a:schemeClr val="bg1"/>
          </a:solidFill>
        </p:spPr>
        <p:txBody>
          <a:bodyPr wrap="none">
            <a:spAutoFit/>
          </a:bodyPr>
          <a:lstStyle/>
          <a:p>
            <a:r>
              <a:rPr lang="zh-CN" altLang="en-US" dirty="0">
                <a:solidFill>
                  <a:srgbClr val="0070C0"/>
                </a:solidFill>
              </a:rPr>
              <a:t>带符号的原码</a:t>
            </a:r>
            <a:endParaRPr lang="en-US" altLang="zh-CN" dirty="0">
              <a:solidFill>
                <a:srgbClr val="0070C0"/>
              </a:solidFill>
            </a:endParaRPr>
          </a:p>
        </p:txBody>
      </p:sp>
      <p:sp>
        <p:nvSpPr>
          <p:cNvPr id="9" name="矩形 8"/>
          <p:cNvSpPr/>
          <p:nvPr/>
        </p:nvSpPr>
        <p:spPr>
          <a:xfrm>
            <a:off x="755576" y="5353414"/>
            <a:ext cx="1625766" cy="369332"/>
          </a:xfrm>
          <a:prstGeom prst="rect">
            <a:avLst/>
          </a:prstGeom>
          <a:solidFill>
            <a:schemeClr val="bg1"/>
          </a:solidFill>
        </p:spPr>
        <p:txBody>
          <a:bodyPr wrap="none">
            <a:spAutoFit/>
          </a:bodyPr>
          <a:lstStyle/>
          <a:p>
            <a:r>
              <a:rPr lang="zh-CN" altLang="en-US" dirty="0" smtClean="0">
                <a:solidFill>
                  <a:schemeClr val="bg1">
                    <a:lumMod val="50000"/>
                  </a:schemeClr>
                </a:solidFill>
              </a:rPr>
              <a:t>无符号</a:t>
            </a:r>
            <a:r>
              <a:rPr lang="zh-CN" altLang="en-US" dirty="0">
                <a:solidFill>
                  <a:schemeClr val="bg1">
                    <a:lumMod val="50000"/>
                  </a:schemeClr>
                </a:solidFill>
              </a:rPr>
              <a:t>的原码</a:t>
            </a:r>
            <a:endParaRPr lang="en-US" altLang="zh-CN" dirty="0">
              <a:solidFill>
                <a:schemeClr val="bg1">
                  <a:lumMod val="50000"/>
                </a:schemeClr>
              </a:solidFill>
            </a:endParaRPr>
          </a:p>
        </p:txBody>
      </p:sp>
    </p:spTree>
    <p:extLst>
      <p:ext uri="{BB962C8B-B14F-4D97-AF65-F5344CB8AC3E}">
        <p14:creationId xmlns:p14="http://schemas.microsoft.com/office/powerpoint/2010/main" val="383708846"/>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6"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69638" name="Rectangle 4"/>
          <p:cNvSpPr>
            <a:spLocks noChangeArrowheads="1"/>
          </p:cNvSpPr>
          <p:nvPr>
            <p:custDataLst>
              <p:tags r:id="rId2"/>
            </p:custDataLst>
          </p:nvPr>
        </p:nvSpPr>
        <p:spPr bwMode="auto">
          <a:xfrm>
            <a:off x="914400" y="12192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533400" indent="-533400">
              <a:spcBef>
                <a:spcPct val="20000"/>
              </a:spcBef>
              <a:buFontTx/>
              <a:buChar char="•"/>
            </a:pPr>
            <a:r>
              <a:rPr lang="en-US" sz="3200" dirty="0">
                <a:latin typeface="Times New Roman" pitchFamily="18" charset="0"/>
              </a:rPr>
              <a:t>Take the two’s complement of 6</a:t>
            </a:r>
            <a:r>
              <a:rPr lang="en-US" sz="3200" baseline="-25000" dirty="0">
                <a:latin typeface="Times New Roman" pitchFamily="18" charset="0"/>
              </a:rPr>
              <a:t>10</a:t>
            </a:r>
            <a:r>
              <a:rPr lang="en-US" sz="3200" dirty="0">
                <a:latin typeface="Times New Roman" pitchFamily="18" charset="0"/>
              </a:rPr>
              <a:t> = 0110</a:t>
            </a:r>
            <a:r>
              <a:rPr lang="en-US" sz="3200" baseline="-25000" dirty="0">
                <a:latin typeface="Times New Roman" pitchFamily="18" charset="0"/>
              </a:rPr>
              <a:t>2</a:t>
            </a:r>
          </a:p>
          <a:p>
            <a:pPr marL="1371600" lvl="2" indent="-457200">
              <a:spcBef>
                <a:spcPct val="20000"/>
              </a:spcBef>
              <a:buFontTx/>
              <a:buAutoNum type="arabicPeriod"/>
            </a:pPr>
            <a:r>
              <a:rPr lang="en-US" sz="2400" dirty="0">
                <a:solidFill>
                  <a:schemeClr val="accent2"/>
                </a:solidFill>
                <a:latin typeface="Times New Roman" pitchFamily="18" charset="0"/>
              </a:rPr>
              <a:t>1001</a:t>
            </a:r>
          </a:p>
          <a:p>
            <a:pPr marL="1371600" lvl="2" indent="-457200">
              <a:spcBef>
                <a:spcPct val="20000"/>
              </a:spcBef>
              <a:buFontTx/>
              <a:buAutoNum type="arabicPeriod"/>
            </a:pPr>
            <a:r>
              <a:rPr lang="en-US" sz="2400" dirty="0">
                <a:solidFill>
                  <a:schemeClr val="accent2"/>
                </a:solidFill>
                <a:latin typeface="Times New Roman" pitchFamily="18" charset="0"/>
              </a:rPr>
              <a:t>+    1</a:t>
            </a:r>
          </a:p>
          <a:p>
            <a:pPr marL="1371600" lvl="2" indent="-457200">
              <a:spcBef>
                <a:spcPct val="20000"/>
              </a:spcBef>
            </a:pPr>
            <a:r>
              <a:rPr lang="en-US" sz="2400" dirty="0">
                <a:solidFill>
                  <a:schemeClr val="accent2"/>
                </a:solidFill>
                <a:latin typeface="Times New Roman" pitchFamily="18" charset="0"/>
              </a:rPr>
              <a:t>      </a:t>
            </a:r>
            <a:r>
              <a:rPr lang="en-US" sz="1000" dirty="0">
                <a:solidFill>
                  <a:schemeClr val="accent2"/>
                </a:solidFill>
                <a:latin typeface="Times New Roman" pitchFamily="18" charset="0"/>
              </a:rPr>
              <a:t> </a:t>
            </a:r>
            <a:r>
              <a:rPr lang="en-US" sz="2400" dirty="0">
                <a:solidFill>
                  <a:schemeClr val="accent2"/>
                </a:solidFill>
                <a:latin typeface="Times New Roman" pitchFamily="18" charset="0"/>
              </a:rPr>
              <a:t>1010</a:t>
            </a:r>
            <a:r>
              <a:rPr lang="en-US" sz="2400" baseline="-25000" dirty="0">
                <a:solidFill>
                  <a:schemeClr val="accent2"/>
                </a:solidFill>
                <a:latin typeface="Times New Roman" pitchFamily="18" charset="0"/>
              </a:rPr>
              <a:t>2</a:t>
            </a:r>
            <a:r>
              <a:rPr lang="en-US" sz="2400" dirty="0">
                <a:solidFill>
                  <a:schemeClr val="accent2"/>
                </a:solidFill>
                <a:latin typeface="Times New Roman" pitchFamily="18" charset="0"/>
              </a:rPr>
              <a:t> = -6</a:t>
            </a:r>
            <a:r>
              <a:rPr lang="en-US" sz="2400" baseline="-25000" dirty="0">
                <a:solidFill>
                  <a:schemeClr val="accent2"/>
                </a:solidFill>
                <a:latin typeface="Times New Roman" pitchFamily="18" charset="0"/>
              </a:rPr>
              <a:t>10</a:t>
            </a:r>
          </a:p>
          <a:p>
            <a:pPr marL="533400" indent="-533400">
              <a:spcBef>
                <a:spcPct val="20000"/>
              </a:spcBef>
              <a:buFontTx/>
              <a:buChar char="•"/>
            </a:pPr>
            <a:endParaRPr lang="en-US" sz="3200" dirty="0">
              <a:latin typeface="Times New Roman" pitchFamily="18" charset="0"/>
            </a:endParaRPr>
          </a:p>
          <a:p>
            <a:pPr marL="533400" indent="-533400">
              <a:spcBef>
                <a:spcPct val="20000"/>
              </a:spcBef>
              <a:buFontTx/>
              <a:buChar char="•"/>
            </a:pPr>
            <a:r>
              <a:rPr lang="en-US" sz="3200" dirty="0">
                <a:latin typeface="Times New Roman" pitchFamily="18" charset="0"/>
              </a:rPr>
              <a:t>What is the decimal value of the two’s complement number 1001</a:t>
            </a:r>
            <a:r>
              <a:rPr lang="en-US" sz="3200" baseline="-25000" dirty="0">
                <a:latin typeface="Times New Roman" pitchFamily="18" charset="0"/>
              </a:rPr>
              <a:t>2</a:t>
            </a:r>
            <a:r>
              <a:rPr lang="en-US" sz="3200" dirty="0">
                <a:latin typeface="Times New Roman" pitchFamily="18" charset="0"/>
              </a:rPr>
              <a:t>?</a:t>
            </a:r>
          </a:p>
          <a:p>
            <a:pPr marL="1371600" lvl="2" indent="-457200">
              <a:spcBef>
                <a:spcPct val="20000"/>
              </a:spcBef>
              <a:buFontTx/>
              <a:buAutoNum type="arabicPeriod"/>
            </a:pPr>
            <a:r>
              <a:rPr lang="en-US" sz="2400" dirty="0">
                <a:solidFill>
                  <a:schemeClr val="accent2"/>
                </a:solidFill>
                <a:latin typeface="Times New Roman" pitchFamily="18" charset="0"/>
              </a:rPr>
              <a:t>0110</a:t>
            </a:r>
          </a:p>
          <a:p>
            <a:pPr marL="1371600" lvl="2" indent="-457200">
              <a:spcBef>
                <a:spcPct val="20000"/>
              </a:spcBef>
              <a:buFontTx/>
              <a:buAutoNum type="arabicPeriod"/>
            </a:pPr>
            <a:r>
              <a:rPr lang="en-US" sz="2400" dirty="0">
                <a:solidFill>
                  <a:schemeClr val="accent2"/>
                </a:solidFill>
                <a:latin typeface="Times New Roman" pitchFamily="18" charset="0"/>
              </a:rPr>
              <a:t>+    1</a:t>
            </a:r>
          </a:p>
          <a:p>
            <a:pPr marL="1371600" lvl="2" indent="-457200">
              <a:spcBef>
                <a:spcPct val="20000"/>
              </a:spcBef>
            </a:pPr>
            <a:r>
              <a:rPr lang="en-US" sz="2400" dirty="0">
                <a:solidFill>
                  <a:schemeClr val="accent2"/>
                </a:solidFill>
                <a:latin typeface="Times New Roman" pitchFamily="18" charset="0"/>
              </a:rPr>
              <a:t>      </a:t>
            </a:r>
            <a:r>
              <a:rPr lang="en-US" sz="1000" dirty="0">
                <a:solidFill>
                  <a:schemeClr val="accent2"/>
                </a:solidFill>
                <a:latin typeface="Times New Roman" pitchFamily="18" charset="0"/>
              </a:rPr>
              <a:t> </a:t>
            </a:r>
            <a:r>
              <a:rPr lang="en-US" sz="2400" dirty="0">
                <a:solidFill>
                  <a:schemeClr val="accent2"/>
                </a:solidFill>
                <a:latin typeface="Times New Roman" pitchFamily="18" charset="0"/>
              </a:rPr>
              <a:t>0111</a:t>
            </a:r>
            <a:r>
              <a:rPr lang="en-US" sz="2400" baseline="-25000" dirty="0">
                <a:solidFill>
                  <a:schemeClr val="accent2"/>
                </a:solidFill>
                <a:latin typeface="Times New Roman" pitchFamily="18" charset="0"/>
              </a:rPr>
              <a:t>2</a:t>
            </a:r>
            <a:r>
              <a:rPr lang="en-US" sz="2400" dirty="0">
                <a:solidFill>
                  <a:schemeClr val="accent2"/>
                </a:solidFill>
                <a:latin typeface="Times New Roman" pitchFamily="18" charset="0"/>
              </a:rPr>
              <a:t> = 7</a:t>
            </a:r>
            <a:r>
              <a:rPr lang="en-US" sz="2400" baseline="-25000" dirty="0">
                <a:solidFill>
                  <a:schemeClr val="accent2"/>
                </a:solidFill>
                <a:latin typeface="Times New Roman" pitchFamily="18" charset="0"/>
              </a:rPr>
              <a:t>10</a:t>
            </a:r>
            <a:r>
              <a:rPr lang="en-US" sz="2400" dirty="0">
                <a:solidFill>
                  <a:schemeClr val="accent2"/>
                </a:solidFill>
                <a:latin typeface="Times New Roman" pitchFamily="18" charset="0"/>
              </a:rPr>
              <a:t>, so 1001</a:t>
            </a:r>
            <a:r>
              <a:rPr lang="en-US" sz="2400" baseline="-25000" dirty="0">
                <a:solidFill>
                  <a:schemeClr val="accent2"/>
                </a:solidFill>
                <a:latin typeface="Times New Roman" pitchFamily="18" charset="0"/>
              </a:rPr>
              <a:t>2</a:t>
            </a:r>
            <a:r>
              <a:rPr lang="en-US" sz="2400" dirty="0">
                <a:solidFill>
                  <a:schemeClr val="accent2"/>
                </a:solidFill>
                <a:latin typeface="Times New Roman" pitchFamily="18" charset="0"/>
              </a:rPr>
              <a:t> = -7</a:t>
            </a:r>
            <a:r>
              <a:rPr lang="en-US" sz="2400" baseline="-25000" dirty="0">
                <a:solidFill>
                  <a:schemeClr val="accent2"/>
                </a:solidFill>
                <a:latin typeface="Times New Roman" pitchFamily="18" charset="0"/>
              </a:rPr>
              <a:t>10</a:t>
            </a:r>
          </a:p>
        </p:txBody>
      </p:sp>
      <p:sp>
        <p:nvSpPr>
          <p:cNvPr id="69639" name="Line 5"/>
          <p:cNvSpPr>
            <a:spLocks noChangeShapeType="1"/>
          </p:cNvSpPr>
          <p:nvPr>
            <p:custDataLst>
              <p:tags r:id="rId3"/>
            </p:custDataLst>
          </p:nvPr>
        </p:nvSpPr>
        <p:spPr bwMode="auto">
          <a:xfrm flipH="1">
            <a:off x="2145432" y="5638800"/>
            <a:ext cx="914400" cy="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9640" name="Line 6"/>
          <p:cNvSpPr>
            <a:spLocks noChangeShapeType="1"/>
          </p:cNvSpPr>
          <p:nvPr>
            <p:custDataLst>
              <p:tags r:id="rId4"/>
            </p:custDataLst>
          </p:nvPr>
        </p:nvSpPr>
        <p:spPr bwMode="auto">
          <a:xfrm flipH="1">
            <a:off x="2217440" y="2667000"/>
            <a:ext cx="914400" cy="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TextBox 8"/>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Two’s Complement Examples</a:t>
            </a:r>
            <a:endParaRPr lang="en-US" sz="4400" dirty="0">
              <a:solidFill>
                <a:schemeClr val="bg1"/>
              </a:solidFill>
              <a:latin typeface="+mj-lt"/>
            </a:endParaRPr>
          </a:p>
        </p:txBody>
      </p:sp>
    </p:spTree>
    <p:extLst>
      <p:ext uri="{BB962C8B-B14F-4D97-AF65-F5344CB8AC3E}">
        <p14:creationId xmlns:p14="http://schemas.microsoft.com/office/powerpoint/2010/main" val="785205247"/>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686" name="Object 4"/>
          <p:cNvGraphicFramePr>
            <a:graphicFrameLocks noGrp="1" noChangeAspect="1"/>
          </p:cNvGraphicFramePr>
          <p:nvPr>
            <p:ph sz="half" idx="4294967295"/>
            <p:custDataLst>
              <p:tags r:id="rId2"/>
            </p:custDataLst>
            <p:extLst/>
          </p:nvPr>
        </p:nvGraphicFramePr>
        <p:xfrm>
          <a:off x="2971800" y="1676400"/>
          <a:ext cx="2333625" cy="2119313"/>
        </p:xfrm>
        <a:graphic>
          <a:graphicData uri="http://schemas.openxmlformats.org/presentationml/2006/ole">
            <mc:AlternateContent xmlns:mc="http://schemas.openxmlformats.org/markup-compatibility/2006">
              <mc:Choice xmlns:v="urn:schemas-microsoft-com:vml" Requires="v">
                <p:oleObj spid="_x0000_s12334" name="VISIO" r:id="rId7" imgW="551688" imgH="501396" progId="Visio.Drawing.6">
                  <p:embed/>
                </p:oleObj>
              </mc:Choice>
              <mc:Fallback>
                <p:oleObj name="VISIO" r:id="rId7" imgW="551688" imgH="501396" progId="Visio.Drawing.6">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71800" y="1676400"/>
                        <a:ext cx="2333625" cy="2119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687" name="Object 5"/>
          <p:cNvGraphicFramePr>
            <a:graphicFrameLocks noGrp="1" noChangeAspect="1"/>
          </p:cNvGraphicFramePr>
          <p:nvPr>
            <p:ph sz="half" idx="4294967295"/>
            <p:custDataLst>
              <p:tags r:id="rId3"/>
            </p:custDataLst>
            <p:extLst/>
          </p:nvPr>
        </p:nvGraphicFramePr>
        <p:xfrm>
          <a:off x="2895600" y="4343400"/>
          <a:ext cx="2409825" cy="2187575"/>
        </p:xfrm>
        <a:graphic>
          <a:graphicData uri="http://schemas.openxmlformats.org/presentationml/2006/ole">
            <mc:AlternateContent xmlns:mc="http://schemas.openxmlformats.org/markup-compatibility/2006">
              <mc:Choice xmlns:v="urn:schemas-microsoft-com:vml" Requires="v">
                <p:oleObj spid="_x0000_s12335" name="VISIO" r:id="rId9" imgW="551688" imgH="501396" progId="Visio.Drawing.6">
                  <p:embed/>
                </p:oleObj>
              </mc:Choice>
              <mc:Fallback>
                <p:oleObj name="VISIO" r:id="rId9" imgW="551688" imgH="501396" progId="Visio.Drawing.6">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95600" y="4343400"/>
                        <a:ext cx="2409825" cy="218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684" name="Rectangle 2"/>
          <p:cNvSpPr>
            <a:spLocks noChangeArrowheads="1"/>
          </p:cNvSpPr>
          <p:nvPr>
            <p:custDataLst>
              <p:tags r:id="rId4"/>
            </p:custDataLst>
          </p:nvPr>
        </p:nvSpPr>
        <p:spPr bwMode="auto">
          <a:xfrm>
            <a:off x="914400" y="12192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533400" indent="-533400">
              <a:spcBef>
                <a:spcPct val="20000"/>
              </a:spcBef>
              <a:buFontTx/>
              <a:buChar char="•"/>
            </a:pPr>
            <a:r>
              <a:rPr lang="en-US" sz="3200" dirty="0">
                <a:latin typeface="Times New Roman" pitchFamily="18" charset="0"/>
              </a:rPr>
              <a:t>Add 6 + (-6) using two’s complement numbers</a:t>
            </a:r>
          </a:p>
          <a:p>
            <a:pPr marL="533400" indent="-533400">
              <a:spcBef>
                <a:spcPct val="20000"/>
              </a:spcBef>
              <a:buFontTx/>
              <a:buChar char="•"/>
            </a:pPr>
            <a:endParaRPr lang="en-US" sz="3200" dirty="0">
              <a:latin typeface="Times New Roman" pitchFamily="18" charset="0"/>
            </a:endParaRPr>
          </a:p>
          <a:p>
            <a:pPr marL="533400" indent="-533400">
              <a:spcBef>
                <a:spcPct val="20000"/>
              </a:spcBef>
              <a:buFontTx/>
              <a:buChar char="•"/>
            </a:pPr>
            <a:endParaRPr lang="en-US" sz="3200" dirty="0">
              <a:latin typeface="Times New Roman" pitchFamily="18" charset="0"/>
            </a:endParaRPr>
          </a:p>
          <a:p>
            <a:pPr marL="533400" indent="-533400">
              <a:spcBef>
                <a:spcPct val="20000"/>
              </a:spcBef>
              <a:buFontTx/>
              <a:buChar char="•"/>
            </a:pPr>
            <a:endParaRPr lang="en-US" sz="1800" dirty="0">
              <a:latin typeface="Times New Roman" pitchFamily="18" charset="0"/>
            </a:endParaRPr>
          </a:p>
          <a:p>
            <a:pPr marL="533400" indent="-533400">
              <a:spcBef>
                <a:spcPct val="20000"/>
              </a:spcBef>
              <a:buFontTx/>
              <a:buChar char="•"/>
            </a:pPr>
            <a:r>
              <a:rPr lang="en-US" sz="3200" dirty="0">
                <a:latin typeface="Times New Roman" pitchFamily="18" charset="0"/>
              </a:rPr>
              <a:t>Add </a:t>
            </a:r>
            <a:r>
              <a:rPr lang="en-US" sz="3200" b="1" dirty="0">
                <a:latin typeface="Times New Roman" pitchFamily="18" charset="0"/>
              </a:rPr>
              <a:t>-</a:t>
            </a:r>
            <a:r>
              <a:rPr lang="en-US" sz="3200" dirty="0">
                <a:latin typeface="Times New Roman" pitchFamily="18" charset="0"/>
              </a:rPr>
              <a:t>2 + 3 using two’s complement numbers</a:t>
            </a:r>
          </a:p>
        </p:txBody>
      </p:sp>
      <p:sp>
        <p:nvSpPr>
          <p:cNvPr id="8" name="TextBox 7"/>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Two’s Complement Addition</a:t>
            </a:r>
            <a:endParaRPr lang="en-US" sz="4400" dirty="0">
              <a:solidFill>
                <a:schemeClr val="bg1"/>
              </a:solidFill>
              <a:latin typeface="+mj-lt"/>
            </a:endParaRPr>
          </a:p>
        </p:txBody>
      </p:sp>
    </p:spTree>
    <p:extLst>
      <p:ext uri="{BB962C8B-B14F-4D97-AF65-F5344CB8AC3E}">
        <p14:creationId xmlns:p14="http://schemas.microsoft.com/office/powerpoint/2010/main" val="1912584665"/>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5782" name="Object 6"/>
          <p:cNvGraphicFramePr>
            <a:graphicFrameLocks noGrp="1" noChangeAspect="1"/>
          </p:cNvGraphicFramePr>
          <p:nvPr>
            <p:ph sz="half" idx="4294967295"/>
            <p:custDataLst>
              <p:tags r:id="rId2"/>
            </p:custDataLst>
            <p:extLst>
              <p:ext uri="{D42A27DB-BD31-4B8C-83A1-F6EECF244321}">
                <p14:modId xmlns:p14="http://schemas.microsoft.com/office/powerpoint/2010/main" val="2450341529"/>
              </p:ext>
            </p:extLst>
          </p:nvPr>
        </p:nvGraphicFramePr>
        <p:xfrm>
          <a:off x="0" y="3845753"/>
          <a:ext cx="9144000" cy="2145196"/>
        </p:xfrm>
        <a:graphic>
          <a:graphicData uri="http://schemas.openxmlformats.org/presentationml/2006/ole">
            <mc:AlternateContent xmlns:mc="http://schemas.openxmlformats.org/markup-compatibility/2006">
              <mc:Choice xmlns:v="urn:schemas-microsoft-com:vml" Requires="v">
                <p:oleObj spid="_x0000_s13335" name="VISIO" r:id="rId8" imgW="5744386" imgH="1346412" progId="Visio.Drawing.6">
                  <p:embed/>
                </p:oleObj>
              </mc:Choice>
              <mc:Fallback>
                <p:oleObj name="VISIO" r:id="rId8" imgW="5744386" imgH="1346412" progId="Visio.Drawing.6">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3845753"/>
                        <a:ext cx="9144000" cy="2145196"/>
                      </a:xfrm>
                      <a:prstGeom prst="rect">
                        <a:avLst/>
                      </a:prstGeom>
                      <a:noFill/>
                      <a:ln>
                        <a:noFill/>
                      </a:ln>
                      <a:extLst/>
                    </p:spPr>
                  </p:pic>
                </p:oleObj>
              </mc:Fallback>
            </mc:AlternateContent>
          </a:graphicData>
        </a:graphic>
      </p:graphicFrame>
      <p:graphicFrame>
        <p:nvGraphicFramePr>
          <p:cNvPr id="801894" name="Group 102"/>
          <p:cNvGraphicFramePr>
            <a:graphicFrameLocks noGrp="1"/>
          </p:cNvGraphicFramePr>
          <p:nvPr>
            <p:ph sz="half" idx="4294967295"/>
            <p:custDataLst>
              <p:tags r:id="rId3"/>
            </p:custDataLst>
            <p:extLst/>
          </p:nvPr>
        </p:nvGraphicFramePr>
        <p:xfrm>
          <a:off x="1981200" y="1219200"/>
          <a:ext cx="4876800" cy="1646239"/>
        </p:xfrm>
        <a:graphic>
          <a:graphicData uri="http://schemas.openxmlformats.org/drawingml/2006/table">
            <a:tbl>
              <a:tblPr/>
              <a:tblGrid>
                <a:gridCol w="2514600"/>
                <a:gridCol w="2362200"/>
              </a:tblGrid>
              <a:tr h="4572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smtClean="0">
                          <a:ln>
                            <a:noFill/>
                          </a:ln>
                          <a:solidFill>
                            <a:schemeClr val="bg1"/>
                          </a:solidFill>
                          <a:effectLst/>
                          <a:latin typeface="Times New Roman" pitchFamily="18" charset="0"/>
                          <a:cs typeface="Arial" charset="0"/>
                        </a:rPr>
                        <a:t>Number System</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2">
                        <a:lumMod val="40000"/>
                        <a:lumOff val="6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smtClean="0">
                          <a:ln>
                            <a:noFill/>
                          </a:ln>
                          <a:solidFill>
                            <a:schemeClr val="bg1"/>
                          </a:solidFill>
                          <a:effectLst/>
                          <a:latin typeface="Times New Roman" pitchFamily="18" charset="0"/>
                          <a:cs typeface="Arial" charset="0"/>
                        </a:rPr>
                        <a:t>Range</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2">
                        <a:lumMod val="40000"/>
                        <a:lumOff val="60000"/>
                      </a:schemeClr>
                    </a:solidFill>
                  </a:tcPr>
                </a:tc>
              </a:tr>
              <a:tr h="39631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cs typeface="Arial" charset="0"/>
                        </a:rPr>
                        <a:t>Unsigned</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cs typeface="Arial" charset="0"/>
                        </a:rPr>
                        <a:t>[0, 2</a:t>
                      </a:r>
                      <a:r>
                        <a:rPr kumimoji="0" lang="en-US" sz="2000" b="0" i="1" u="none" strike="noStrike" cap="none" normalizeH="0" baseline="30000" dirty="0" smtClean="0">
                          <a:ln>
                            <a:noFill/>
                          </a:ln>
                          <a:solidFill>
                            <a:schemeClr val="tx1"/>
                          </a:solidFill>
                          <a:effectLst/>
                          <a:latin typeface="Times New Roman" pitchFamily="18" charset="0"/>
                          <a:cs typeface="Arial" charset="0"/>
                        </a:rPr>
                        <a:t>N</a:t>
                      </a:r>
                      <a:r>
                        <a:rPr kumimoji="0" lang="en-US" sz="2000" b="1" i="0" u="none" strike="noStrike" cap="none" normalizeH="0" baseline="0" dirty="0" smtClean="0">
                          <a:ln>
                            <a:noFill/>
                          </a:ln>
                          <a:solidFill>
                            <a:schemeClr val="tx1"/>
                          </a:solidFill>
                          <a:effectLst/>
                          <a:latin typeface="Times New Roman" pitchFamily="18" charset="0"/>
                          <a:cs typeface="Arial" charset="0"/>
                        </a:rPr>
                        <a:t>-</a:t>
                      </a:r>
                      <a:r>
                        <a:rPr kumimoji="0" lang="en-US" sz="2000" b="0" i="0" u="none" strike="noStrike" cap="none" normalizeH="0" baseline="0" dirty="0" smtClean="0">
                          <a:ln>
                            <a:noFill/>
                          </a:ln>
                          <a:solidFill>
                            <a:schemeClr val="tx1"/>
                          </a:solidFill>
                          <a:effectLst/>
                          <a:latin typeface="Times New Roman" pitchFamily="18" charset="0"/>
                          <a:cs typeface="Arial" charset="0"/>
                        </a:rPr>
                        <a:t>1]</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39631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cs typeface="Arial" charset="0"/>
                        </a:rPr>
                        <a:t>Sign/Magnitude</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cs typeface="Arial" charset="0"/>
                        </a:rPr>
                        <a:t>[</a:t>
                      </a:r>
                      <a:r>
                        <a:rPr kumimoji="0" lang="en-US" sz="2000" b="1" i="0" u="none" strike="noStrike" cap="none" normalizeH="0" baseline="0" smtClean="0">
                          <a:ln>
                            <a:noFill/>
                          </a:ln>
                          <a:solidFill>
                            <a:schemeClr val="tx1"/>
                          </a:solidFill>
                          <a:effectLst/>
                          <a:latin typeface="Times New Roman" pitchFamily="18" charset="0"/>
                          <a:cs typeface="Arial" charset="0"/>
                        </a:rPr>
                        <a:t>-</a:t>
                      </a:r>
                      <a:r>
                        <a:rPr kumimoji="0" lang="en-US" sz="2000" b="0" i="0" u="none" strike="noStrike" cap="none" normalizeH="0" baseline="0" smtClean="0">
                          <a:ln>
                            <a:noFill/>
                          </a:ln>
                          <a:solidFill>
                            <a:schemeClr val="tx1"/>
                          </a:solidFill>
                          <a:effectLst/>
                          <a:latin typeface="Times New Roman" pitchFamily="18" charset="0"/>
                          <a:cs typeface="Arial" charset="0"/>
                        </a:rPr>
                        <a:t>(2</a:t>
                      </a:r>
                      <a:r>
                        <a:rPr kumimoji="0" lang="en-US" sz="2000" b="0" i="1" u="none" strike="noStrike" cap="none" normalizeH="0" baseline="30000" smtClean="0">
                          <a:ln>
                            <a:noFill/>
                          </a:ln>
                          <a:solidFill>
                            <a:schemeClr val="tx1"/>
                          </a:solidFill>
                          <a:effectLst/>
                          <a:latin typeface="Times New Roman" pitchFamily="18" charset="0"/>
                          <a:cs typeface="Arial" charset="0"/>
                        </a:rPr>
                        <a:t>N</a:t>
                      </a:r>
                      <a:r>
                        <a:rPr kumimoji="0" lang="en-US" sz="2000" b="0" i="0" u="none" strike="noStrike" cap="none" normalizeH="0" baseline="30000" smtClean="0">
                          <a:ln>
                            <a:noFill/>
                          </a:ln>
                          <a:solidFill>
                            <a:schemeClr val="tx1"/>
                          </a:solidFill>
                          <a:effectLst/>
                          <a:latin typeface="Times New Roman" pitchFamily="18" charset="0"/>
                          <a:cs typeface="Arial" charset="0"/>
                        </a:rPr>
                        <a:t>-1</a:t>
                      </a:r>
                      <a:r>
                        <a:rPr kumimoji="0" lang="en-US" sz="2000" b="1" i="0" u="none" strike="noStrike" cap="none" normalizeH="0" baseline="0" smtClean="0">
                          <a:ln>
                            <a:noFill/>
                          </a:ln>
                          <a:solidFill>
                            <a:schemeClr val="tx1"/>
                          </a:solidFill>
                          <a:effectLst/>
                          <a:latin typeface="Times New Roman" pitchFamily="18" charset="0"/>
                          <a:cs typeface="Arial" charset="0"/>
                        </a:rPr>
                        <a:t>-</a:t>
                      </a:r>
                      <a:r>
                        <a:rPr kumimoji="0" lang="en-US" sz="2000" b="0" i="0" u="none" strike="noStrike" cap="none" normalizeH="0" baseline="0" smtClean="0">
                          <a:ln>
                            <a:noFill/>
                          </a:ln>
                          <a:solidFill>
                            <a:schemeClr val="tx1"/>
                          </a:solidFill>
                          <a:effectLst/>
                          <a:latin typeface="Times New Roman" pitchFamily="18" charset="0"/>
                          <a:cs typeface="Arial" charset="0"/>
                        </a:rPr>
                        <a:t>1), 2</a:t>
                      </a:r>
                      <a:r>
                        <a:rPr kumimoji="0" lang="en-US" sz="2000" b="0" i="1" u="none" strike="noStrike" cap="none" normalizeH="0" baseline="30000" smtClean="0">
                          <a:ln>
                            <a:noFill/>
                          </a:ln>
                          <a:solidFill>
                            <a:schemeClr val="tx1"/>
                          </a:solidFill>
                          <a:effectLst/>
                          <a:latin typeface="Times New Roman" pitchFamily="18" charset="0"/>
                          <a:cs typeface="Arial" charset="0"/>
                        </a:rPr>
                        <a:t>N</a:t>
                      </a:r>
                      <a:r>
                        <a:rPr kumimoji="0" lang="en-US" sz="2000" b="0" i="0" u="none" strike="noStrike" cap="none" normalizeH="0" baseline="30000" smtClean="0">
                          <a:ln>
                            <a:noFill/>
                          </a:ln>
                          <a:solidFill>
                            <a:schemeClr val="tx1"/>
                          </a:solidFill>
                          <a:effectLst/>
                          <a:latin typeface="Times New Roman" pitchFamily="18" charset="0"/>
                          <a:cs typeface="Arial" charset="0"/>
                        </a:rPr>
                        <a:t>-1</a:t>
                      </a:r>
                      <a:r>
                        <a:rPr kumimoji="0" lang="en-US" sz="2000" b="1" i="0" u="none" strike="noStrike" cap="none" normalizeH="0" baseline="0" smtClean="0">
                          <a:ln>
                            <a:noFill/>
                          </a:ln>
                          <a:solidFill>
                            <a:schemeClr val="tx1"/>
                          </a:solidFill>
                          <a:effectLst/>
                          <a:latin typeface="Times New Roman" pitchFamily="18" charset="0"/>
                          <a:cs typeface="Arial" charset="0"/>
                        </a:rPr>
                        <a:t>-</a:t>
                      </a:r>
                      <a:r>
                        <a:rPr kumimoji="0" lang="en-US" sz="2000" b="0" i="0" u="none" strike="noStrike" cap="none" normalizeH="0" baseline="0" smtClean="0">
                          <a:ln>
                            <a:noFill/>
                          </a:ln>
                          <a:solidFill>
                            <a:schemeClr val="tx1"/>
                          </a:solidFill>
                          <a:effectLst/>
                          <a:latin typeface="Times New Roman" pitchFamily="18" charset="0"/>
                          <a:cs typeface="Arial" charset="0"/>
                        </a:rPr>
                        <a:t>1]</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39631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cs typeface="Arial" charset="0"/>
                        </a:rPr>
                        <a:t>Two’s Complement</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cs typeface="Arial" charset="0"/>
                        </a:rPr>
                        <a:t>[</a:t>
                      </a:r>
                      <a:r>
                        <a:rPr kumimoji="0" lang="en-US" sz="2000" b="1" i="0" u="none" strike="noStrike" cap="none" normalizeH="0" baseline="0" dirty="0" smtClean="0">
                          <a:ln>
                            <a:noFill/>
                          </a:ln>
                          <a:solidFill>
                            <a:schemeClr val="tx1"/>
                          </a:solidFill>
                          <a:effectLst/>
                          <a:latin typeface="Times New Roman" pitchFamily="18" charset="0"/>
                          <a:cs typeface="Arial" charset="0"/>
                        </a:rPr>
                        <a:t>-</a:t>
                      </a:r>
                      <a:r>
                        <a:rPr kumimoji="0" lang="en-US" sz="2000" b="0" i="0" u="none" strike="noStrike" cap="none" normalizeH="0" baseline="0" dirty="0" smtClean="0">
                          <a:ln>
                            <a:noFill/>
                          </a:ln>
                          <a:solidFill>
                            <a:schemeClr val="tx1"/>
                          </a:solidFill>
                          <a:effectLst/>
                          <a:latin typeface="Times New Roman" pitchFamily="18" charset="0"/>
                          <a:cs typeface="Arial" charset="0"/>
                        </a:rPr>
                        <a:t>2</a:t>
                      </a:r>
                      <a:r>
                        <a:rPr kumimoji="0" lang="en-US" sz="2000" b="0" i="1" u="none" strike="noStrike" cap="none" normalizeH="0" baseline="30000" dirty="0" smtClean="0">
                          <a:ln>
                            <a:noFill/>
                          </a:ln>
                          <a:solidFill>
                            <a:schemeClr val="tx1"/>
                          </a:solidFill>
                          <a:effectLst/>
                          <a:latin typeface="Times New Roman" pitchFamily="18" charset="0"/>
                          <a:cs typeface="Arial" charset="0"/>
                        </a:rPr>
                        <a:t>N</a:t>
                      </a:r>
                      <a:r>
                        <a:rPr kumimoji="0" lang="en-US" sz="2000" b="0" i="0" u="none" strike="noStrike" cap="none" normalizeH="0" baseline="30000" dirty="0" smtClean="0">
                          <a:ln>
                            <a:noFill/>
                          </a:ln>
                          <a:solidFill>
                            <a:schemeClr val="tx1"/>
                          </a:solidFill>
                          <a:effectLst/>
                          <a:latin typeface="Times New Roman" pitchFamily="18" charset="0"/>
                          <a:cs typeface="Arial" charset="0"/>
                        </a:rPr>
                        <a:t>-1</a:t>
                      </a:r>
                      <a:r>
                        <a:rPr kumimoji="0" lang="en-US" sz="2000" b="0" i="0" u="none" strike="noStrike" cap="none" normalizeH="0" baseline="0" dirty="0" smtClean="0">
                          <a:ln>
                            <a:noFill/>
                          </a:ln>
                          <a:solidFill>
                            <a:schemeClr val="tx1"/>
                          </a:solidFill>
                          <a:effectLst/>
                          <a:latin typeface="Times New Roman" pitchFamily="18" charset="0"/>
                          <a:cs typeface="Arial" charset="0"/>
                        </a:rPr>
                        <a:t>, 2</a:t>
                      </a:r>
                      <a:r>
                        <a:rPr kumimoji="0" lang="en-US" sz="2000" b="0" i="1" u="none" strike="noStrike" cap="none" normalizeH="0" baseline="30000" dirty="0" smtClean="0">
                          <a:ln>
                            <a:noFill/>
                          </a:ln>
                          <a:solidFill>
                            <a:schemeClr val="tx1"/>
                          </a:solidFill>
                          <a:effectLst/>
                          <a:latin typeface="Times New Roman" pitchFamily="18" charset="0"/>
                          <a:cs typeface="Arial" charset="0"/>
                        </a:rPr>
                        <a:t>N</a:t>
                      </a:r>
                      <a:r>
                        <a:rPr kumimoji="0" lang="en-US" sz="2000" b="0" i="0" u="none" strike="noStrike" cap="none" normalizeH="0" baseline="30000" dirty="0" smtClean="0">
                          <a:ln>
                            <a:noFill/>
                          </a:ln>
                          <a:solidFill>
                            <a:schemeClr val="tx1"/>
                          </a:solidFill>
                          <a:effectLst/>
                          <a:latin typeface="Times New Roman" pitchFamily="18" charset="0"/>
                          <a:cs typeface="Arial" charset="0"/>
                        </a:rPr>
                        <a:t>-1</a:t>
                      </a:r>
                      <a:r>
                        <a:rPr kumimoji="0" lang="en-US" sz="2000" b="1" i="0" u="none" strike="noStrike" cap="none" normalizeH="0" baseline="0" dirty="0" smtClean="0">
                          <a:ln>
                            <a:noFill/>
                          </a:ln>
                          <a:solidFill>
                            <a:schemeClr val="tx1"/>
                          </a:solidFill>
                          <a:effectLst/>
                          <a:latin typeface="Times New Roman" pitchFamily="18" charset="0"/>
                          <a:cs typeface="Arial" charset="0"/>
                        </a:rPr>
                        <a:t>-</a:t>
                      </a:r>
                      <a:r>
                        <a:rPr kumimoji="0" lang="en-US" sz="2000" b="0" i="0" u="none" strike="noStrike" cap="none" normalizeH="0" baseline="0" dirty="0" smtClean="0">
                          <a:ln>
                            <a:noFill/>
                          </a:ln>
                          <a:solidFill>
                            <a:schemeClr val="tx1"/>
                          </a:solidFill>
                          <a:effectLst/>
                          <a:latin typeface="Times New Roman" pitchFamily="18" charset="0"/>
                          <a:cs typeface="Arial" charset="0"/>
                        </a:rPr>
                        <a:t>1]</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5780" name="Rectangle 2"/>
          <p:cNvSpPr>
            <a:spLocks noChangeArrowheads="1"/>
          </p:cNvSpPr>
          <p:nvPr>
            <p:custDataLst>
              <p:tags r:id="rId4"/>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5800" name="Text Box 100"/>
          <p:cNvSpPr txBox="1">
            <a:spLocks noChangeArrowheads="1"/>
          </p:cNvSpPr>
          <p:nvPr>
            <p:custDataLst>
              <p:tags r:id="rId5"/>
            </p:custDataLst>
          </p:nvPr>
        </p:nvSpPr>
        <p:spPr bwMode="auto">
          <a:xfrm>
            <a:off x="1752600" y="3124200"/>
            <a:ext cx="6248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1"/>
                </a:solidFill>
                <a:latin typeface="Arial" charset="0"/>
                <a:cs typeface="Arial" charset="0"/>
              </a:defRPr>
            </a:lvl1pPr>
            <a:lvl2pPr marL="742950" indent="-285750" eaLnBrk="0" hangingPunct="0">
              <a:defRPr sz="2800">
                <a:solidFill>
                  <a:schemeClr val="tx1"/>
                </a:solidFill>
                <a:latin typeface="Arial" charset="0"/>
                <a:cs typeface="Arial" charset="0"/>
              </a:defRPr>
            </a:lvl2pPr>
            <a:lvl3pPr marL="1143000" indent="-228600" eaLnBrk="0" hangingPunct="0">
              <a:defRPr sz="2800">
                <a:solidFill>
                  <a:schemeClr val="tx1"/>
                </a:solidFill>
                <a:latin typeface="Arial" charset="0"/>
                <a:cs typeface="Arial" charset="0"/>
              </a:defRPr>
            </a:lvl3pPr>
            <a:lvl4pPr marL="1600200" indent="-228600" eaLnBrk="0" hangingPunct="0">
              <a:defRPr sz="2800">
                <a:solidFill>
                  <a:schemeClr val="tx1"/>
                </a:solidFill>
                <a:latin typeface="Arial" charset="0"/>
                <a:cs typeface="Arial" charset="0"/>
              </a:defRPr>
            </a:lvl4pPr>
            <a:lvl5pPr marL="2057400" indent="-228600" eaLnBrk="0" hangingPunct="0">
              <a:defRPr sz="2800">
                <a:solidFill>
                  <a:schemeClr val="tx1"/>
                </a:solidFill>
                <a:latin typeface="Arial" charset="0"/>
                <a:cs typeface="Arial" charset="0"/>
              </a:defRPr>
            </a:lvl5pPr>
            <a:lvl6pPr marL="2514600" indent="-228600" eaLnBrk="0" fontAlgn="base" hangingPunct="0">
              <a:spcBef>
                <a:spcPct val="0"/>
              </a:spcBef>
              <a:spcAft>
                <a:spcPct val="0"/>
              </a:spcAft>
              <a:defRPr sz="2800">
                <a:solidFill>
                  <a:schemeClr val="tx1"/>
                </a:solidFill>
                <a:latin typeface="Arial" charset="0"/>
                <a:cs typeface="Arial" charset="0"/>
              </a:defRPr>
            </a:lvl6pPr>
            <a:lvl7pPr marL="2971800" indent="-228600" eaLnBrk="0" fontAlgn="base" hangingPunct="0">
              <a:spcBef>
                <a:spcPct val="0"/>
              </a:spcBef>
              <a:spcAft>
                <a:spcPct val="0"/>
              </a:spcAft>
              <a:defRPr sz="2800">
                <a:solidFill>
                  <a:schemeClr val="tx1"/>
                </a:solidFill>
                <a:latin typeface="Arial" charset="0"/>
                <a:cs typeface="Arial" charset="0"/>
              </a:defRPr>
            </a:lvl7pPr>
            <a:lvl8pPr marL="3429000" indent="-228600" eaLnBrk="0" fontAlgn="base" hangingPunct="0">
              <a:spcBef>
                <a:spcPct val="0"/>
              </a:spcBef>
              <a:spcAft>
                <a:spcPct val="0"/>
              </a:spcAft>
              <a:defRPr sz="2800">
                <a:solidFill>
                  <a:schemeClr val="tx1"/>
                </a:solidFill>
                <a:latin typeface="Arial" charset="0"/>
                <a:cs typeface="Arial" charset="0"/>
              </a:defRPr>
            </a:lvl8pPr>
            <a:lvl9pPr marL="3886200" indent="-228600" eaLnBrk="0" fontAlgn="base" hangingPunct="0">
              <a:spcBef>
                <a:spcPct val="0"/>
              </a:spcBef>
              <a:spcAft>
                <a:spcPct val="0"/>
              </a:spcAft>
              <a:defRPr sz="2800">
                <a:solidFill>
                  <a:schemeClr val="tx1"/>
                </a:solidFill>
                <a:latin typeface="Arial" charset="0"/>
                <a:cs typeface="Arial" charset="0"/>
              </a:defRPr>
            </a:lvl9pPr>
          </a:lstStyle>
          <a:p>
            <a:pPr eaLnBrk="1" hangingPunct="1">
              <a:spcBef>
                <a:spcPct val="50000"/>
              </a:spcBef>
            </a:pPr>
            <a:r>
              <a:rPr lang="en-US" dirty="0"/>
              <a:t>For example, 4-bit representation:</a:t>
            </a:r>
          </a:p>
        </p:txBody>
      </p:sp>
      <p:sp>
        <p:nvSpPr>
          <p:cNvPr id="9" name="TextBox 8"/>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Number System Comparison</a:t>
            </a:r>
            <a:endParaRPr lang="en-US" sz="4400" dirty="0">
              <a:solidFill>
                <a:schemeClr val="bg1"/>
              </a:solidFill>
              <a:latin typeface="+mj-lt"/>
            </a:endParaRPr>
          </a:p>
        </p:txBody>
      </p:sp>
    </p:spTree>
    <p:extLst>
      <p:ext uri="{BB962C8B-B14F-4D97-AF65-F5344CB8AC3E}">
        <p14:creationId xmlns:p14="http://schemas.microsoft.com/office/powerpoint/2010/main" val="1108222710"/>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2710" name="Rectangle 4"/>
          <p:cNvSpPr>
            <a:spLocks noChangeArrowheads="1"/>
          </p:cNvSpPr>
          <p:nvPr>
            <p:custDataLst>
              <p:tags r:id="rId2"/>
            </p:custDataLst>
          </p:nvPr>
        </p:nvSpPr>
        <p:spPr bwMode="auto">
          <a:xfrm>
            <a:off x="914400" y="12192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533400" indent="-533400" algn="just">
              <a:spcBef>
                <a:spcPct val="20000"/>
              </a:spcBef>
              <a:buFontTx/>
              <a:buChar char="•"/>
            </a:pPr>
            <a:r>
              <a:rPr lang="en-US" sz="3000" b="1" dirty="0" smtClean="0">
                <a:latin typeface="Times New Roman" pitchFamily="18" charset="0"/>
              </a:rPr>
              <a:t>Extend number from </a:t>
            </a:r>
            <a:r>
              <a:rPr lang="en-US" sz="3000" b="1" i="1" dirty="0">
                <a:latin typeface="Times New Roman" pitchFamily="18" charset="0"/>
              </a:rPr>
              <a:t>N</a:t>
            </a:r>
            <a:r>
              <a:rPr lang="en-US" sz="3000" b="1" dirty="0">
                <a:latin typeface="Times New Roman" pitchFamily="18" charset="0"/>
              </a:rPr>
              <a:t> </a:t>
            </a:r>
            <a:r>
              <a:rPr lang="en-US" sz="3000" b="1" dirty="0" smtClean="0">
                <a:latin typeface="Times New Roman" pitchFamily="18" charset="0"/>
              </a:rPr>
              <a:t>to </a:t>
            </a:r>
            <a:r>
              <a:rPr lang="en-US" sz="3000" b="1" i="1" dirty="0">
                <a:latin typeface="Times New Roman" pitchFamily="18" charset="0"/>
              </a:rPr>
              <a:t>M</a:t>
            </a:r>
            <a:r>
              <a:rPr lang="en-US" sz="3000" b="1" dirty="0">
                <a:latin typeface="Times New Roman" pitchFamily="18" charset="0"/>
              </a:rPr>
              <a:t> bits </a:t>
            </a:r>
            <a:r>
              <a:rPr lang="en-US" sz="3000" b="1" dirty="0" smtClean="0">
                <a:latin typeface="Times New Roman" pitchFamily="18" charset="0"/>
              </a:rPr>
              <a:t>(</a:t>
            </a:r>
            <a:r>
              <a:rPr lang="en-US" sz="3000" b="1" i="1" dirty="0" smtClean="0">
                <a:latin typeface="Times New Roman" pitchFamily="18" charset="0"/>
              </a:rPr>
              <a:t>M</a:t>
            </a:r>
            <a:r>
              <a:rPr lang="en-US" sz="3000" b="1" dirty="0" smtClean="0">
                <a:latin typeface="Times New Roman" pitchFamily="18" charset="0"/>
              </a:rPr>
              <a:t> </a:t>
            </a:r>
            <a:r>
              <a:rPr lang="en-US" sz="3000" b="1" dirty="0">
                <a:latin typeface="Times New Roman" pitchFamily="18" charset="0"/>
              </a:rPr>
              <a:t>&gt; </a:t>
            </a:r>
            <a:r>
              <a:rPr lang="en-US" sz="3000" b="1" i="1" dirty="0">
                <a:latin typeface="Times New Roman" pitchFamily="18" charset="0"/>
              </a:rPr>
              <a:t>N</a:t>
            </a:r>
            <a:r>
              <a:rPr lang="en-US" sz="3000" b="1" dirty="0" smtClean="0">
                <a:latin typeface="Times New Roman" pitchFamily="18" charset="0"/>
              </a:rPr>
              <a:t>) :</a:t>
            </a:r>
            <a:endParaRPr lang="en-US" sz="3000" b="1" dirty="0">
              <a:latin typeface="Times New Roman" pitchFamily="18" charset="0"/>
            </a:endParaRPr>
          </a:p>
          <a:p>
            <a:pPr marL="914400" lvl="1" indent="-457200" algn="just">
              <a:spcBef>
                <a:spcPct val="20000"/>
              </a:spcBef>
              <a:buFontTx/>
              <a:buChar char="–"/>
            </a:pPr>
            <a:r>
              <a:rPr lang="en-US" altLang="zh-CN" sz="2600" dirty="0">
                <a:latin typeface="Times New Roman" pitchFamily="18" charset="0"/>
              </a:rPr>
              <a:t>Zero-extension</a:t>
            </a:r>
          </a:p>
          <a:p>
            <a:pPr marL="914400" lvl="1" indent="-457200" algn="just">
              <a:spcBef>
                <a:spcPct val="20000"/>
              </a:spcBef>
              <a:buFontTx/>
              <a:buChar char="–"/>
            </a:pPr>
            <a:r>
              <a:rPr lang="en-US" sz="2600" dirty="0" smtClean="0">
                <a:latin typeface="Times New Roman" pitchFamily="18" charset="0"/>
              </a:rPr>
              <a:t>Sign-extension</a:t>
            </a:r>
            <a:endParaRPr lang="en-US" sz="2600" dirty="0">
              <a:latin typeface="Times New Roman" pitchFamily="18" charset="0"/>
            </a:endParaRPr>
          </a:p>
          <a:p>
            <a:pPr marL="533400" indent="-533400" algn="just">
              <a:spcBef>
                <a:spcPct val="20000"/>
              </a:spcBef>
              <a:buFontTx/>
              <a:buChar char="•"/>
            </a:pPr>
            <a:endParaRPr lang="en-US" sz="3200" dirty="0">
              <a:latin typeface="Times New Roman" pitchFamily="18" charset="0"/>
            </a:endParaRPr>
          </a:p>
        </p:txBody>
      </p:sp>
      <p:sp>
        <p:nvSpPr>
          <p:cNvPr id="7" name="TextBox 6"/>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Increasing Bit Width</a:t>
            </a:r>
            <a:endParaRPr lang="en-US" sz="4400" dirty="0">
              <a:solidFill>
                <a:schemeClr val="bg1"/>
              </a:solidFill>
              <a:latin typeface="+mj-lt"/>
            </a:endParaRPr>
          </a:p>
        </p:txBody>
      </p:sp>
    </p:spTree>
    <p:extLst>
      <p:ext uri="{BB962C8B-B14F-4D97-AF65-F5344CB8AC3E}">
        <p14:creationId xmlns:p14="http://schemas.microsoft.com/office/powerpoint/2010/main" val="1891305789"/>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4758" name="Rectangle 4"/>
          <p:cNvSpPr>
            <a:spLocks noChangeArrowheads="1"/>
          </p:cNvSpPr>
          <p:nvPr>
            <p:custDataLst>
              <p:tags r:id="rId2"/>
            </p:custDataLst>
          </p:nvPr>
        </p:nvSpPr>
        <p:spPr bwMode="auto">
          <a:xfrm>
            <a:off x="685800" y="12192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533400" indent="-533400" algn="just">
              <a:spcBef>
                <a:spcPct val="20000"/>
              </a:spcBef>
              <a:buFontTx/>
              <a:buChar char="•"/>
            </a:pPr>
            <a:r>
              <a:rPr lang="en-US" sz="3000" dirty="0" smtClean="0">
                <a:latin typeface="Times New Roman" pitchFamily="18" charset="0"/>
              </a:rPr>
              <a:t>Zeros copied to </a:t>
            </a:r>
            <a:r>
              <a:rPr lang="en-US" sz="3000" dirty="0" err="1" smtClean="0">
                <a:latin typeface="Times New Roman" pitchFamily="18" charset="0"/>
              </a:rPr>
              <a:t>msb’s</a:t>
            </a:r>
            <a:endParaRPr lang="en-US" sz="3000" dirty="0" smtClean="0">
              <a:latin typeface="Times New Roman" pitchFamily="18" charset="0"/>
            </a:endParaRPr>
          </a:p>
          <a:p>
            <a:pPr marL="533400" indent="-533400" algn="just">
              <a:spcBef>
                <a:spcPct val="20000"/>
              </a:spcBef>
              <a:buFontTx/>
              <a:buChar char="•"/>
            </a:pPr>
            <a:r>
              <a:rPr lang="en-US" sz="3000" dirty="0" smtClean="0">
                <a:latin typeface="Times New Roman" pitchFamily="18" charset="0"/>
              </a:rPr>
              <a:t>Value changes for negative numbers</a:t>
            </a:r>
          </a:p>
          <a:p>
            <a:pPr marL="533400" indent="-533400" algn="just">
              <a:spcBef>
                <a:spcPct val="20000"/>
              </a:spcBef>
              <a:buFontTx/>
              <a:buChar char="•"/>
            </a:pPr>
            <a:endParaRPr lang="en-US" dirty="0">
              <a:latin typeface="Times New Roman" pitchFamily="18" charset="0"/>
            </a:endParaRPr>
          </a:p>
          <a:p>
            <a:pPr marL="533400" indent="-533400" algn="just">
              <a:spcBef>
                <a:spcPct val="20000"/>
              </a:spcBef>
              <a:buFontTx/>
              <a:buChar char="•"/>
            </a:pPr>
            <a:r>
              <a:rPr lang="en-US" sz="3000" b="1" dirty="0">
                <a:latin typeface="Times New Roman" pitchFamily="18" charset="0"/>
              </a:rPr>
              <a:t>Example 1:</a:t>
            </a:r>
          </a:p>
          <a:p>
            <a:pPr marL="914400" lvl="1" indent="-457200" algn="just">
              <a:spcBef>
                <a:spcPct val="20000"/>
              </a:spcBef>
              <a:buFontTx/>
              <a:buChar char="–"/>
            </a:pPr>
            <a:r>
              <a:rPr lang="en-US" sz="2400" dirty="0">
                <a:latin typeface="Times New Roman" pitchFamily="18" charset="0"/>
              </a:rPr>
              <a:t>4-bit value = </a:t>
            </a:r>
            <a:r>
              <a:rPr lang="en-US" sz="2400" dirty="0" smtClean="0">
                <a:latin typeface="Times New Roman" pitchFamily="18" charset="0"/>
              </a:rPr>
              <a:t>                             0011</a:t>
            </a:r>
            <a:r>
              <a:rPr lang="en-US" sz="2400" baseline="-25000" dirty="0" smtClean="0">
                <a:latin typeface="Times New Roman" pitchFamily="18" charset="0"/>
              </a:rPr>
              <a:t>2</a:t>
            </a:r>
            <a:r>
              <a:rPr lang="en-US" sz="2400" dirty="0" smtClean="0">
                <a:latin typeface="Times New Roman" pitchFamily="18" charset="0"/>
              </a:rPr>
              <a:t> </a:t>
            </a:r>
            <a:r>
              <a:rPr lang="en-US" sz="2400" dirty="0">
                <a:latin typeface="Times New Roman" pitchFamily="18" charset="0"/>
              </a:rPr>
              <a:t>= 3</a:t>
            </a:r>
            <a:r>
              <a:rPr lang="en-US" sz="2400" baseline="-25000" dirty="0">
                <a:latin typeface="Times New Roman" pitchFamily="18" charset="0"/>
              </a:rPr>
              <a:t>10</a:t>
            </a:r>
          </a:p>
          <a:p>
            <a:pPr marL="914400" lvl="1" indent="-457200" algn="just">
              <a:spcBef>
                <a:spcPct val="20000"/>
              </a:spcBef>
              <a:buFontTx/>
              <a:buChar char="–"/>
            </a:pPr>
            <a:r>
              <a:rPr lang="en-US" sz="2400" dirty="0">
                <a:latin typeface="Times New Roman" pitchFamily="18" charset="0"/>
              </a:rPr>
              <a:t>8-bit zero-extended value: </a:t>
            </a:r>
            <a:r>
              <a:rPr lang="en-US" sz="2400" dirty="0">
                <a:solidFill>
                  <a:schemeClr val="accent2"/>
                </a:solidFill>
                <a:latin typeface="Times New Roman" pitchFamily="18" charset="0"/>
              </a:rPr>
              <a:t>0000</a:t>
            </a:r>
            <a:r>
              <a:rPr lang="en-US" sz="2400" dirty="0">
                <a:latin typeface="Times New Roman" pitchFamily="18" charset="0"/>
              </a:rPr>
              <a:t>0011 = 3</a:t>
            </a:r>
            <a:r>
              <a:rPr lang="en-US" sz="2400" baseline="-25000" dirty="0">
                <a:latin typeface="Times New Roman" pitchFamily="18" charset="0"/>
              </a:rPr>
              <a:t>10</a:t>
            </a:r>
          </a:p>
          <a:p>
            <a:pPr marL="533400" indent="-533400" algn="just">
              <a:spcBef>
                <a:spcPct val="20000"/>
              </a:spcBef>
              <a:buFontTx/>
              <a:buChar char="•"/>
            </a:pPr>
            <a:r>
              <a:rPr lang="en-US" sz="3000" b="1" dirty="0">
                <a:latin typeface="Times New Roman" pitchFamily="18" charset="0"/>
              </a:rPr>
              <a:t>Example 2:</a:t>
            </a:r>
          </a:p>
          <a:p>
            <a:pPr marL="914400" lvl="1" indent="-457200" algn="just">
              <a:spcBef>
                <a:spcPct val="20000"/>
              </a:spcBef>
              <a:buFontTx/>
              <a:buChar char="–"/>
            </a:pPr>
            <a:r>
              <a:rPr lang="en-US" sz="2400" dirty="0">
                <a:latin typeface="Times New Roman" pitchFamily="18" charset="0"/>
              </a:rPr>
              <a:t>4-bit value = </a:t>
            </a:r>
            <a:r>
              <a:rPr lang="en-US" sz="2400" dirty="0" smtClean="0">
                <a:latin typeface="Times New Roman" pitchFamily="18" charset="0"/>
              </a:rPr>
              <a:t>                             1011 </a:t>
            </a:r>
            <a:r>
              <a:rPr lang="en-US" sz="2400" dirty="0">
                <a:latin typeface="Times New Roman" pitchFamily="18" charset="0"/>
              </a:rPr>
              <a:t>= -5</a:t>
            </a:r>
            <a:r>
              <a:rPr lang="en-US" sz="2400" baseline="-25000" dirty="0">
                <a:latin typeface="Times New Roman" pitchFamily="18" charset="0"/>
              </a:rPr>
              <a:t>10</a:t>
            </a:r>
            <a:endParaRPr lang="en-US" sz="2400" dirty="0">
              <a:latin typeface="Times New Roman" pitchFamily="18" charset="0"/>
            </a:endParaRPr>
          </a:p>
          <a:p>
            <a:pPr marL="914400" lvl="1" indent="-457200" algn="just">
              <a:spcBef>
                <a:spcPct val="20000"/>
              </a:spcBef>
              <a:buFontTx/>
              <a:buChar char="–"/>
            </a:pPr>
            <a:r>
              <a:rPr lang="en-US" sz="2400" dirty="0">
                <a:latin typeface="Times New Roman" pitchFamily="18" charset="0"/>
              </a:rPr>
              <a:t>8-bit zero-extended value: </a:t>
            </a:r>
            <a:r>
              <a:rPr lang="en-US" sz="2400" dirty="0">
                <a:solidFill>
                  <a:schemeClr val="accent2"/>
                </a:solidFill>
                <a:latin typeface="Times New Roman" pitchFamily="18" charset="0"/>
              </a:rPr>
              <a:t>0000</a:t>
            </a:r>
            <a:r>
              <a:rPr lang="en-US" sz="2400" dirty="0">
                <a:latin typeface="Times New Roman" pitchFamily="18" charset="0"/>
              </a:rPr>
              <a:t>1011 = 11</a:t>
            </a:r>
            <a:r>
              <a:rPr lang="en-US" sz="2400" baseline="-25000" dirty="0">
                <a:latin typeface="Times New Roman" pitchFamily="18" charset="0"/>
              </a:rPr>
              <a:t>10</a:t>
            </a:r>
            <a:endParaRPr lang="en-US" sz="2400" dirty="0">
              <a:latin typeface="Times New Roman" pitchFamily="18" charset="0"/>
            </a:endParaRPr>
          </a:p>
          <a:p>
            <a:pPr marL="533400" indent="-533400" algn="just">
              <a:spcBef>
                <a:spcPct val="20000"/>
              </a:spcBef>
              <a:buFontTx/>
              <a:buChar char="•"/>
            </a:pPr>
            <a:endParaRPr lang="en-US" sz="3200" dirty="0">
              <a:latin typeface="Times New Roman" pitchFamily="18" charset="0"/>
            </a:endParaRPr>
          </a:p>
        </p:txBody>
      </p:sp>
      <p:sp>
        <p:nvSpPr>
          <p:cNvPr id="7" name="TextBox 6"/>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Zero-Extension</a:t>
            </a:r>
            <a:endParaRPr lang="en-US" sz="4400" dirty="0">
              <a:solidFill>
                <a:schemeClr val="bg1"/>
              </a:solidFill>
              <a:latin typeface="+mj-lt"/>
            </a:endParaRPr>
          </a:p>
        </p:txBody>
      </p:sp>
    </p:spTree>
    <p:extLst>
      <p:ext uri="{BB962C8B-B14F-4D97-AF65-F5344CB8AC3E}">
        <p14:creationId xmlns:p14="http://schemas.microsoft.com/office/powerpoint/2010/main" val="2040447246"/>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2"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3734" name="Rectangle 4"/>
          <p:cNvSpPr>
            <a:spLocks noChangeArrowheads="1"/>
          </p:cNvSpPr>
          <p:nvPr>
            <p:custDataLst>
              <p:tags r:id="rId2"/>
            </p:custDataLst>
          </p:nvPr>
        </p:nvSpPr>
        <p:spPr bwMode="auto">
          <a:xfrm>
            <a:off x="685800" y="12192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533400" indent="-533400" algn="just">
              <a:spcBef>
                <a:spcPct val="20000"/>
              </a:spcBef>
              <a:buFontTx/>
              <a:buChar char="•"/>
            </a:pPr>
            <a:r>
              <a:rPr lang="en-US" sz="3000" dirty="0">
                <a:latin typeface="Times New Roman" pitchFamily="18" charset="0"/>
              </a:rPr>
              <a:t>Sign bit </a:t>
            </a:r>
            <a:r>
              <a:rPr lang="en-US" sz="3000" dirty="0" smtClean="0">
                <a:latin typeface="Times New Roman" pitchFamily="18" charset="0"/>
              </a:rPr>
              <a:t>copied to </a:t>
            </a:r>
            <a:r>
              <a:rPr lang="en-US" sz="3000" dirty="0" err="1" smtClean="0">
                <a:latin typeface="Times New Roman" pitchFamily="18" charset="0"/>
              </a:rPr>
              <a:t>msb’s</a:t>
            </a:r>
            <a:endParaRPr lang="en-US" sz="3000" dirty="0">
              <a:latin typeface="Times New Roman" pitchFamily="18" charset="0"/>
            </a:endParaRPr>
          </a:p>
          <a:p>
            <a:pPr marL="533400" indent="-533400" algn="just">
              <a:spcBef>
                <a:spcPct val="20000"/>
              </a:spcBef>
              <a:buFontTx/>
              <a:buChar char="•"/>
            </a:pPr>
            <a:r>
              <a:rPr lang="en-US" sz="3000" dirty="0">
                <a:latin typeface="Times New Roman" pitchFamily="18" charset="0"/>
              </a:rPr>
              <a:t>Number value </a:t>
            </a:r>
            <a:r>
              <a:rPr lang="en-US" sz="3000" dirty="0" smtClean="0">
                <a:latin typeface="Times New Roman" pitchFamily="18" charset="0"/>
              </a:rPr>
              <a:t>is same</a:t>
            </a:r>
            <a:endParaRPr lang="en-US" sz="3000" dirty="0">
              <a:latin typeface="Times New Roman" pitchFamily="18" charset="0"/>
            </a:endParaRPr>
          </a:p>
          <a:p>
            <a:pPr marL="533400" indent="-533400" algn="just">
              <a:spcBef>
                <a:spcPct val="20000"/>
              </a:spcBef>
              <a:buFontTx/>
              <a:buChar char="•"/>
            </a:pPr>
            <a:endParaRPr lang="en-US" dirty="0">
              <a:latin typeface="Times New Roman" pitchFamily="18" charset="0"/>
            </a:endParaRPr>
          </a:p>
          <a:p>
            <a:pPr marL="533400" indent="-533400" algn="just">
              <a:spcBef>
                <a:spcPct val="20000"/>
              </a:spcBef>
              <a:buFontTx/>
              <a:buChar char="•"/>
            </a:pPr>
            <a:r>
              <a:rPr lang="en-US" sz="3000" b="1" dirty="0">
                <a:latin typeface="Times New Roman" pitchFamily="18" charset="0"/>
              </a:rPr>
              <a:t>Example 1:</a:t>
            </a:r>
          </a:p>
          <a:p>
            <a:pPr marL="914400" lvl="1" indent="-457200" algn="just">
              <a:spcBef>
                <a:spcPct val="20000"/>
              </a:spcBef>
              <a:buFontTx/>
              <a:buChar char="–"/>
            </a:pPr>
            <a:r>
              <a:rPr lang="en-US" sz="2400" dirty="0">
                <a:latin typeface="Times New Roman" pitchFamily="18" charset="0"/>
              </a:rPr>
              <a:t>4-bit representation of 3 = </a:t>
            </a:r>
            <a:r>
              <a:rPr lang="en-US" sz="2400" dirty="0">
                <a:solidFill>
                  <a:schemeClr val="accent2"/>
                </a:solidFill>
                <a:latin typeface="Times New Roman" pitchFamily="18" charset="0"/>
              </a:rPr>
              <a:t>0</a:t>
            </a:r>
            <a:r>
              <a:rPr lang="en-US" sz="2400" dirty="0">
                <a:latin typeface="Times New Roman" pitchFamily="18" charset="0"/>
              </a:rPr>
              <a:t>011</a:t>
            </a:r>
          </a:p>
          <a:p>
            <a:pPr marL="914400" lvl="1" indent="-457200" algn="just">
              <a:spcBef>
                <a:spcPct val="20000"/>
              </a:spcBef>
              <a:buFontTx/>
              <a:buChar char="–"/>
            </a:pPr>
            <a:r>
              <a:rPr lang="en-US" sz="2400" dirty="0">
                <a:latin typeface="Times New Roman" pitchFamily="18" charset="0"/>
              </a:rPr>
              <a:t>8-bit sign-extended value: </a:t>
            </a:r>
            <a:r>
              <a:rPr lang="en-US" sz="2400" dirty="0">
                <a:solidFill>
                  <a:schemeClr val="accent2"/>
                </a:solidFill>
                <a:latin typeface="Times New Roman" pitchFamily="18" charset="0"/>
              </a:rPr>
              <a:t>0000</a:t>
            </a:r>
            <a:r>
              <a:rPr lang="en-US" sz="2400" dirty="0">
                <a:latin typeface="Times New Roman" pitchFamily="18" charset="0"/>
              </a:rPr>
              <a:t>0011</a:t>
            </a:r>
          </a:p>
          <a:p>
            <a:pPr marL="533400" indent="-533400" algn="just">
              <a:spcBef>
                <a:spcPct val="20000"/>
              </a:spcBef>
              <a:buFontTx/>
              <a:buChar char="•"/>
            </a:pPr>
            <a:r>
              <a:rPr lang="en-US" sz="3000" b="1" dirty="0">
                <a:latin typeface="Times New Roman" pitchFamily="18" charset="0"/>
              </a:rPr>
              <a:t>Example 2:</a:t>
            </a:r>
          </a:p>
          <a:p>
            <a:pPr marL="914400" lvl="1" indent="-457200" algn="just">
              <a:spcBef>
                <a:spcPct val="20000"/>
              </a:spcBef>
              <a:buFontTx/>
              <a:buChar char="–"/>
            </a:pPr>
            <a:r>
              <a:rPr lang="en-US" sz="2400" dirty="0">
                <a:latin typeface="Times New Roman" pitchFamily="18" charset="0"/>
              </a:rPr>
              <a:t>4-bit representation of -5 = </a:t>
            </a:r>
            <a:r>
              <a:rPr lang="en-US" sz="2400" dirty="0">
                <a:solidFill>
                  <a:schemeClr val="accent2"/>
                </a:solidFill>
                <a:latin typeface="Times New Roman" pitchFamily="18" charset="0"/>
              </a:rPr>
              <a:t>1</a:t>
            </a:r>
            <a:r>
              <a:rPr lang="en-US" sz="2400" dirty="0">
                <a:latin typeface="Times New Roman" pitchFamily="18" charset="0"/>
              </a:rPr>
              <a:t>011</a:t>
            </a:r>
          </a:p>
          <a:p>
            <a:pPr marL="914400" lvl="1" indent="-457200" algn="just">
              <a:spcBef>
                <a:spcPct val="20000"/>
              </a:spcBef>
              <a:buFontTx/>
              <a:buChar char="–"/>
            </a:pPr>
            <a:r>
              <a:rPr lang="en-US" sz="2400" dirty="0">
                <a:latin typeface="Times New Roman" pitchFamily="18" charset="0"/>
              </a:rPr>
              <a:t>8-bit sign-extended value: </a:t>
            </a:r>
            <a:r>
              <a:rPr lang="en-US" sz="2400" dirty="0" smtClean="0">
                <a:latin typeface="Times New Roman" pitchFamily="18" charset="0"/>
              </a:rPr>
              <a:t> </a:t>
            </a:r>
            <a:r>
              <a:rPr lang="en-US" sz="2400" dirty="0" smtClean="0">
                <a:solidFill>
                  <a:schemeClr val="accent2"/>
                </a:solidFill>
                <a:latin typeface="Times New Roman" pitchFamily="18" charset="0"/>
              </a:rPr>
              <a:t>1111</a:t>
            </a:r>
            <a:r>
              <a:rPr lang="en-US" sz="2400" dirty="0" smtClean="0">
                <a:latin typeface="Times New Roman" pitchFamily="18" charset="0"/>
              </a:rPr>
              <a:t>1011</a:t>
            </a:r>
            <a:endParaRPr lang="en-US" sz="2400" dirty="0">
              <a:latin typeface="Times New Roman" pitchFamily="18" charset="0"/>
            </a:endParaRPr>
          </a:p>
          <a:p>
            <a:pPr marL="533400" indent="-533400" algn="just">
              <a:spcBef>
                <a:spcPct val="20000"/>
              </a:spcBef>
              <a:buFontTx/>
              <a:buChar char="•"/>
            </a:pPr>
            <a:endParaRPr lang="en-US" sz="3200" dirty="0">
              <a:latin typeface="Times New Roman" pitchFamily="18" charset="0"/>
            </a:endParaRPr>
          </a:p>
        </p:txBody>
      </p:sp>
      <p:sp>
        <p:nvSpPr>
          <p:cNvPr id="7" name="TextBox 6"/>
          <p:cNvSpPr txBox="1"/>
          <p:nvPr/>
        </p:nvSpPr>
        <p:spPr>
          <a:xfrm>
            <a:off x="1143000" y="68759"/>
            <a:ext cx="7924800" cy="769441"/>
          </a:xfrm>
          <a:prstGeom prst="rect">
            <a:avLst/>
          </a:prstGeom>
          <a:noFill/>
        </p:spPr>
        <p:txBody>
          <a:bodyPr wrap="square" rtlCol="0">
            <a:spAutoFit/>
          </a:bodyPr>
          <a:lstStyle/>
          <a:p>
            <a:r>
              <a:rPr lang="en-US" sz="4400" dirty="0" smtClean="0">
                <a:solidFill>
                  <a:schemeClr val="bg1"/>
                </a:solidFill>
                <a:latin typeface="+mj-lt"/>
              </a:rPr>
              <a:t>Sign-Extension</a:t>
            </a:r>
            <a:endParaRPr lang="en-US" sz="4400" dirty="0">
              <a:solidFill>
                <a:schemeClr val="bg1"/>
              </a:solidFill>
              <a:latin typeface="+mj-lt"/>
            </a:endParaRPr>
          </a:p>
        </p:txBody>
      </p:sp>
    </p:spTree>
    <p:extLst>
      <p:ext uri="{BB962C8B-B14F-4D97-AF65-F5344CB8AC3E}">
        <p14:creationId xmlns:p14="http://schemas.microsoft.com/office/powerpoint/2010/main" val="543177647"/>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2307" y="178126"/>
            <a:ext cx="8229600" cy="576064"/>
          </a:xfrm>
        </p:spPr>
        <p:txBody>
          <a:bodyPr>
            <a:normAutofit fontScale="90000"/>
          </a:bodyPr>
          <a:lstStyle/>
          <a:p>
            <a:r>
              <a:rPr lang="zh-CN" altLang="en-US" dirty="0" smtClean="0"/>
              <a:t>将</a:t>
            </a:r>
            <a:r>
              <a:rPr lang="zh-CN" altLang="en-US" dirty="0" smtClean="0">
                <a:solidFill>
                  <a:srgbClr val="FF0000"/>
                </a:solidFill>
              </a:rPr>
              <a:t>减法</a:t>
            </a:r>
            <a:r>
              <a:rPr lang="zh-CN" altLang="en-US" dirty="0" smtClean="0"/>
              <a:t>转换成</a:t>
            </a:r>
            <a:r>
              <a:rPr lang="zh-CN" altLang="en-US" dirty="0" smtClean="0">
                <a:solidFill>
                  <a:srgbClr val="FF0000"/>
                </a:solidFill>
              </a:rPr>
              <a:t>加法</a:t>
            </a:r>
            <a:endParaRPr lang="zh-CN" altLang="en-US" dirty="0">
              <a:solidFill>
                <a:srgbClr val="FF0000"/>
              </a:solidFill>
            </a:endParaRPr>
          </a:p>
        </p:txBody>
      </p:sp>
      <p:sp>
        <p:nvSpPr>
          <p:cNvPr id="26" name="TextBox 25"/>
          <p:cNvSpPr txBox="1"/>
          <p:nvPr/>
        </p:nvSpPr>
        <p:spPr>
          <a:xfrm>
            <a:off x="683568" y="3645024"/>
            <a:ext cx="8186857" cy="461665"/>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pPr>
              <a:buNone/>
            </a:pPr>
            <a:r>
              <a:rPr lang="zh-CN" altLang="en-US" sz="2400" b="1" dirty="0" smtClean="0">
                <a:solidFill>
                  <a:srgbClr val="0070C0"/>
                </a:solidFill>
              </a:rPr>
              <a:t>在舍弃进位的情况下，</a:t>
            </a:r>
            <a:r>
              <a:rPr lang="zh-CN" altLang="en-US" sz="2400" b="1" dirty="0" smtClean="0">
                <a:solidFill>
                  <a:srgbClr val="FF0000"/>
                </a:solidFill>
              </a:rPr>
              <a:t>减</a:t>
            </a:r>
            <a:r>
              <a:rPr lang="zh-CN" altLang="en-US" sz="2400" b="1" dirty="0" smtClean="0">
                <a:solidFill>
                  <a:srgbClr val="0070C0"/>
                </a:solidFill>
              </a:rPr>
              <a:t>去某数可以用</a:t>
            </a:r>
            <a:r>
              <a:rPr lang="zh-CN" altLang="en-US" sz="2400" b="1" dirty="0" smtClean="0">
                <a:solidFill>
                  <a:srgbClr val="FF0000"/>
                </a:solidFill>
              </a:rPr>
              <a:t>加</a:t>
            </a:r>
            <a:r>
              <a:rPr lang="zh-CN" altLang="en-US" sz="2400" b="1" dirty="0" smtClean="0">
                <a:solidFill>
                  <a:srgbClr val="0070C0"/>
                </a:solidFill>
              </a:rPr>
              <a:t>上它的</a:t>
            </a:r>
            <a:r>
              <a:rPr lang="zh-CN" altLang="en-US" sz="2400" b="1" dirty="0" smtClean="0">
                <a:solidFill>
                  <a:srgbClr val="FF0000"/>
                </a:solidFill>
              </a:rPr>
              <a:t>补</a:t>
            </a:r>
            <a:r>
              <a:rPr lang="zh-CN" altLang="en-US" sz="2400" b="1" dirty="0">
                <a:solidFill>
                  <a:srgbClr val="FF0000"/>
                </a:solidFill>
              </a:rPr>
              <a:t>码</a:t>
            </a:r>
            <a:r>
              <a:rPr lang="zh-CN" altLang="en-US" sz="2400" b="1" dirty="0" smtClean="0">
                <a:solidFill>
                  <a:srgbClr val="0070C0"/>
                </a:solidFill>
              </a:rPr>
              <a:t>代替！</a:t>
            </a:r>
            <a:endParaRPr lang="zh-CN" altLang="en-US" sz="2400" b="1" dirty="0">
              <a:solidFill>
                <a:srgbClr val="0070C0"/>
              </a:solidFill>
            </a:endParaRPr>
          </a:p>
        </p:txBody>
      </p:sp>
      <p:grpSp>
        <p:nvGrpSpPr>
          <p:cNvPr id="4" name="组合 3"/>
          <p:cNvGrpSpPr/>
          <p:nvPr/>
        </p:nvGrpSpPr>
        <p:grpSpPr>
          <a:xfrm>
            <a:off x="179512" y="1052736"/>
            <a:ext cx="8136904" cy="2549897"/>
            <a:chOff x="179512" y="1052736"/>
            <a:chExt cx="8136904" cy="2549897"/>
          </a:xfrm>
        </p:grpSpPr>
        <p:grpSp>
          <p:nvGrpSpPr>
            <p:cNvPr id="141325" name="组合 141324"/>
            <p:cNvGrpSpPr/>
            <p:nvPr/>
          </p:nvGrpSpPr>
          <p:grpSpPr>
            <a:xfrm>
              <a:off x="1231032" y="1196752"/>
              <a:ext cx="1828800" cy="1828800"/>
              <a:chOff x="755576" y="1196752"/>
              <a:chExt cx="1828800" cy="1828800"/>
            </a:xfrm>
          </p:grpSpPr>
          <p:pic>
            <p:nvPicPr>
              <p:cNvPr id="141314" name="Picture 2" descr="http://read.pudn.com/downloads167/sourcecode/windows/control/770846/%E7%AE%80%E6%98%93%E9%92%9F%E8%A1%A8/%E9%92%9F%E8%A1%A8%E6%A0%B7%E5%BC%8F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196752"/>
                <a:ext cx="1828800"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箭头连接符 4"/>
              <p:cNvCxnSpPr/>
              <p:nvPr/>
            </p:nvCxnSpPr>
            <p:spPr>
              <a:xfrm flipH="1">
                <a:off x="1130078" y="2111152"/>
                <a:ext cx="547200" cy="0"/>
              </a:xfrm>
              <a:prstGeom prst="straightConnector1">
                <a:avLst/>
              </a:prstGeom>
              <a:ln w="57150">
                <a:headEnd type="oval"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7" name="直接箭头连接符 6"/>
              <p:cNvCxnSpPr/>
              <p:nvPr/>
            </p:nvCxnSpPr>
            <p:spPr>
              <a:xfrm flipV="1">
                <a:off x="1689747" y="1427178"/>
                <a:ext cx="0" cy="691200"/>
              </a:xfrm>
              <a:prstGeom prst="straightConnector1">
                <a:avLst/>
              </a:prstGeom>
              <a:ln w="38100">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0" name="组合 19"/>
            <p:cNvGrpSpPr>
              <a:grpSpLocks noChangeAspect="1"/>
            </p:cNvGrpSpPr>
            <p:nvPr/>
          </p:nvGrpSpPr>
          <p:grpSpPr>
            <a:xfrm>
              <a:off x="6487616" y="1196752"/>
              <a:ext cx="1828800" cy="1828800"/>
              <a:chOff x="5598368" y="1340768"/>
              <a:chExt cx="2286000" cy="2286000"/>
            </a:xfrm>
          </p:grpSpPr>
          <p:pic>
            <p:nvPicPr>
              <p:cNvPr id="9" name="Picture 2" descr="http://read.pudn.com/downloads167/sourcecode/windows/control/770846/%E7%AE%80%E6%98%93%E9%92%9F%E8%A1%A8/%E9%92%9F%E8%A1%A8%E6%A0%B7%E5%BC%8F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8368" y="1340768"/>
                <a:ext cx="2286000" cy="22860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接箭头连接符 9"/>
              <p:cNvCxnSpPr/>
              <p:nvPr/>
            </p:nvCxnSpPr>
            <p:spPr>
              <a:xfrm flipV="1">
                <a:off x="6767820" y="2168896"/>
                <a:ext cx="576000" cy="324000"/>
              </a:xfrm>
              <a:prstGeom prst="straightConnector1">
                <a:avLst/>
              </a:prstGeom>
              <a:ln w="57150">
                <a:headEnd type="oval"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11" name="直接箭头连接符 10"/>
              <p:cNvCxnSpPr/>
              <p:nvPr/>
            </p:nvCxnSpPr>
            <p:spPr>
              <a:xfrm flipV="1">
                <a:off x="6766082" y="1628800"/>
                <a:ext cx="0" cy="864000"/>
              </a:xfrm>
              <a:prstGeom prst="straightConnector1">
                <a:avLst/>
              </a:prstGeom>
              <a:ln w="38100">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 name="TextBox 14"/>
                <p:cNvSpPr txBox="1"/>
                <p:nvPr/>
              </p:nvSpPr>
              <p:spPr>
                <a:xfrm>
                  <a:off x="3851920" y="1052736"/>
                  <a:ext cx="1593705" cy="461665"/>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r>
                          <a:rPr lang="en-US" altLang="zh-CN" sz="2400" b="1" i="1" smtClean="0">
                            <a:latin typeface="Cambria Math"/>
                          </a:rPr>
                          <m:t>𝟗</m:t>
                        </m:r>
                        <m:r>
                          <a:rPr lang="en-US" altLang="zh-CN" sz="2400" b="1" i="1" smtClean="0">
                            <a:solidFill>
                              <a:srgbClr val="00B050"/>
                            </a:solidFill>
                            <a:latin typeface="Cambria Math"/>
                          </a:rPr>
                          <m:t>−</m:t>
                        </m:r>
                        <m:r>
                          <a:rPr lang="en-US" altLang="zh-CN" sz="2400" b="1" i="1" smtClean="0">
                            <a:solidFill>
                              <a:srgbClr val="00B050"/>
                            </a:solidFill>
                            <a:latin typeface="Cambria Math"/>
                          </a:rPr>
                          <m:t>𝟕</m:t>
                        </m:r>
                        <m:r>
                          <a:rPr lang="en-US" altLang="zh-CN" sz="2400" b="1" i="1" smtClean="0">
                            <a:latin typeface="Cambria Math"/>
                          </a:rPr>
                          <m:t>=</m:t>
                        </m:r>
                        <m:r>
                          <a:rPr lang="en-US" altLang="zh-CN" sz="2400" b="1" i="1" smtClean="0">
                            <a:latin typeface="Cambria Math"/>
                          </a:rPr>
                          <m:t>𝟐</m:t>
                        </m:r>
                      </m:oMath>
                    </m:oMathPara>
                  </a14:m>
                  <a:endParaRPr lang="zh-CN" altLang="en-US" sz="2400" b="1" dirty="0"/>
                </a:p>
              </p:txBody>
            </p:sp>
          </mc:Choice>
          <mc:Fallback xmlns="">
            <p:sp>
              <p:nvSpPr>
                <p:cNvPr id="15" name="TextBox 14"/>
                <p:cNvSpPr txBox="1">
                  <a:spLocks noRot="1" noChangeAspect="1" noMove="1" noResize="1" noEditPoints="1" noAdjustHandles="1" noChangeArrowheads="1" noChangeShapeType="1" noTextEdit="1"/>
                </p:cNvSpPr>
                <p:nvPr/>
              </p:nvSpPr>
              <p:spPr>
                <a:xfrm>
                  <a:off x="3851920" y="1052736"/>
                  <a:ext cx="1593705" cy="461665"/>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3851920" y="2780928"/>
                  <a:ext cx="1778051" cy="461665"/>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r>
                          <a:rPr lang="en-US" altLang="zh-CN" sz="2400" b="1" i="1" smtClean="0">
                            <a:latin typeface="Cambria Math"/>
                          </a:rPr>
                          <m:t>𝟗</m:t>
                        </m:r>
                        <m:r>
                          <a:rPr lang="en-US" altLang="zh-CN" sz="2400" b="1" i="1" smtClean="0">
                            <a:solidFill>
                              <a:srgbClr val="00B050"/>
                            </a:solidFill>
                            <a:latin typeface="Cambria Math"/>
                          </a:rPr>
                          <m:t>+</m:t>
                        </m:r>
                        <m:r>
                          <a:rPr lang="en-US" altLang="zh-CN" sz="2400" b="1" i="1" smtClean="0">
                            <a:solidFill>
                              <a:srgbClr val="00B050"/>
                            </a:solidFill>
                            <a:latin typeface="Cambria Math"/>
                          </a:rPr>
                          <m:t>𝟓</m:t>
                        </m:r>
                        <m:r>
                          <a:rPr lang="en-US" altLang="zh-CN" sz="2400" b="1" i="1" smtClean="0">
                            <a:latin typeface="Cambria Math"/>
                          </a:rPr>
                          <m:t>=</m:t>
                        </m:r>
                        <m:r>
                          <a:rPr lang="en-US" altLang="zh-CN" sz="2400" b="1" i="1" smtClean="0">
                            <a:latin typeface="Cambria Math"/>
                          </a:rPr>
                          <m:t>𝟏𝟒</m:t>
                        </m:r>
                      </m:oMath>
                    </m:oMathPara>
                  </a14:m>
                  <a:endParaRPr lang="zh-CN" altLang="en-US" sz="2400" b="1" dirty="0"/>
                </a:p>
              </p:txBody>
            </p:sp>
          </mc:Choice>
          <mc:Fallback xmlns="">
            <p:sp>
              <p:nvSpPr>
                <p:cNvPr id="17" name="TextBox 16"/>
                <p:cNvSpPr txBox="1">
                  <a:spLocks noRot="1" noChangeAspect="1" noMove="1" noResize="1" noEditPoints="1" noAdjustHandles="1" noChangeArrowheads="1" noChangeShapeType="1" noTextEdit="1"/>
                </p:cNvSpPr>
                <p:nvPr/>
              </p:nvSpPr>
              <p:spPr>
                <a:xfrm>
                  <a:off x="3851920" y="2780928"/>
                  <a:ext cx="1778051" cy="461665"/>
                </a:xfrm>
                <a:prstGeom prst="rect">
                  <a:avLst/>
                </a:prstGeom>
                <a:blipFill rotWithShape="1">
                  <a:blip r:embed="rId4"/>
                  <a:stretch>
                    <a:fillRect/>
                  </a:stretch>
                </a:blipFill>
              </p:spPr>
              <p:txBody>
                <a:bodyPr/>
                <a:lstStyle/>
                <a:p>
                  <a:r>
                    <a:rPr lang="zh-CN" altLang="en-US">
                      <a:noFill/>
                    </a:rPr>
                    <a:t> </a:t>
                  </a:r>
                </a:p>
              </p:txBody>
            </p:sp>
          </mc:Fallback>
        </mc:AlternateContent>
        <p:sp>
          <p:nvSpPr>
            <p:cNvPr id="19" name="TextBox 18"/>
            <p:cNvSpPr txBox="1"/>
            <p:nvPr/>
          </p:nvSpPr>
          <p:spPr>
            <a:xfrm>
              <a:off x="4362267" y="1484785"/>
              <a:ext cx="497765" cy="1296143"/>
            </a:xfrm>
            <a:prstGeom prst="rect">
              <a:avLst/>
            </a:prstGeom>
          </p:spPr>
          <p:style>
            <a:lnRef idx="1">
              <a:schemeClr val="accent3"/>
            </a:lnRef>
            <a:fillRef idx="2">
              <a:schemeClr val="accent3"/>
            </a:fillRef>
            <a:effectRef idx="1">
              <a:schemeClr val="accent3"/>
            </a:effectRef>
            <a:fontRef idx="minor">
              <a:schemeClr val="dk1"/>
            </a:fontRef>
          </p:style>
          <p:txBody>
            <a:bodyPr vert="eaVert" wrap="square" rtlCol="0">
              <a:spAutoFit/>
            </a:bodyPr>
            <a:lstStyle/>
            <a:p>
              <a:pPr algn="ctr">
                <a:buNone/>
              </a:pPr>
              <a:r>
                <a:rPr lang="en-US" altLang="zh-CN" sz="2000" dirty="0" smtClean="0">
                  <a:solidFill>
                    <a:srgbClr val="00B050"/>
                  </a:solidFill>
                </a:rPr>
                <a:t>7</a:t>
              </a:r>
              <a:r>
                <a:rPr lang="en-US" altLang="zh-CN" sz="2000" dirty="0" smtClean="0"/>
                <a:t>+</a:t>
              </a:r>
              <a:r>
                <a:rPr lang="en-US" altLang="zh-CN" sz="2000" dirty="0" smtClean="0">
                  <a:solidFill>
                    <a:srgbClr val="00B050"/>
                  </a:solidFill>
                </a:rPr>
                <a:t>5</a:t>
              </a:r>
              <a:r>
                <a:rPr lang="en-US" altLang="zh-CN" sz="2000" dirty="0" smtClean="0"/>
                <a:t>=</a:t>
              </a:r>
              <a:r>
                <a:rPr lang="en-US" altLang="zh-CN" sz="2000" dirty="0" smtClean="0">
                  <a:solidFill>
                    <a:srgbClr val="FF0000"/>
                  </a:solidFill>
                </a:rPr>
                <a:t>12</a:t>
              </a:r>
              <a:endParaRPr lang="zh-CN" altLang="en-US" sz="2000" dirty="0">
                <a:solidFill>
                  <a:srgbClr val="FF0000"/>
                </a:solidFill>
              </a:endParaRPr>
            </a:p>
          </p:txBody>
        </p:sp>
        <mc:AlternateContent xmlns:mc="http://schemas.openxmlformats.org/markup-compatibility/2006" xmlns:a14="http://schemas.microsoft.com/office/drawing/2010/main">
          <mc:Choice Requires="a14">
            <p:sp>
              <p:nvSpPr>
                <p:cNvPr id="24" name="TextBox 23"/>
                <p:cNvSpPr txBox="1"/>
                <p:nvPr/>
              </p:nvSpPr>
              <p:spPr>
                <a:xfrm>
                  <a:off x="2950953" y="3140968"/>
                  <a:ext cx="4136645" cy="461665"/>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r>
                          <a:rPr lang="zh-CN" altLang="en-US" sz="2400" b="1" i="1" smtClean="0">
                            <a:solidFill>
                              <a:srgbClr val="00B050"/>
                            </a:solidFill>
                            <a:latin typeface="Cambria Math"/>
                          </a:rPr>
                          <m:t>−</m:t>
                        </m:r>
                        <m:r>
                          <a:rPr lang="en-US" altLang="zh-CN" sz="2400" b="1" i="1" smtClean="0">
                            <a:solidFill>
                              <a:srgbClr val="00B050"/>
                            </a:solidFill>
                            <a:latin typeface="Cambria Math"/>
                          </a:rPr>
                          <m:t>𝟕</m:t>
                        </m:r>
                        <m:r>
                          <a:rPr lang="zh-CN" altLang="en-US" sz="2400" b="1" i="1" smtClean="0">
                            <a:latin typeface="Cambria Math"/>
                          </a:rPr>
                          <m:t>是</m:t>
                        </m:r>
                        <m:r>
                          <a:rPr lang="en-US" altLang="zh-CN" sz="2400" b="1" i="1" smtClean="0">
                            <a:solidFill>
                              <a:srgbClr val="00B050"/>
                            </a:solidFill>
                            <a:latin typeface="Cambria Math"/>
                          </a:rPr>
                          <m:t>+</m:t>
                        </m:r>
                        <m:r>
                          <a:rPr lang="en-US" altLang="zh-CN" sz="2400" b="1" i="1" smtClean="0">
                            <a:solidFill>
                              <a:srgbClr val="00B050"/>
                            </a:solidFill>
                            <a:latin typeface="Cambria Math"/>
                          </a:rPr>
                          <m:t>𝟓</m:t>
                        </m:r>
                        <m:r>
                          <a:rPr lang="en-US" altLang="zh-CN" sz="2400" b="1" i="1" smtClean="0">
                            <a:solidFill>
                              <a:srgbClr val="00B050"/>
                            </a:solidFill>
                            <a:latin typeface="Cambria Math"/>
                          </a:rPr>
                          <m:t> </m:t>
                        </m:r>
                        <m:r>
                          <a:rPr lang="zh-CN" altLang="en-US" sz="2400" b="1" i="1">
                            <a:latin typeface="Cambria Math"/>
                          </a:rPr>
                          <m:t>对于</m:t>
                        </m:r>
                        <m:r>
                          <a:rPr lang="zh-CN" altLang="en-US" sz="2400" b="1" i="1" smtClean="0">
                            <a:latin typeface="Cambria Math"/>
                          </a:rPr>
                          <m:t>模</m:t>
                        </m:r>
                        <m:r>
                          <a:rPr lang="en-US" altLang="zh-CN" sz="2400" b="1" i="1" smtClean="0">
                            <a:latin typeface="Cambria Math"/>
                          </a:rPr>
                          <m:t>𝟏𝟐</m:t>
                        </m:r>
                        <m:r>
                          <a:rPr lang="zh-CN" altLang="en-US" sz="2400" b="1" i="1" smtClean="0">
                            <a:latin typeface="Cambria Math"/>
                          </a:rPr>
                          <m:t>的</m:t>
                        </m:r>
                        <m:r>
                          <a:rPr lang="zh-CN" altLang="en-US" sz="2400" b="0" i="1">
                            <a:latin typeface="Cambria Math"/>
                          </a:rPr>
                          <m:t>补码</m:t>
                        </m:r>
                        <m:r>
                          <a:rPr lang="zh-CN" altLang="en-US" sz="2400" b="1" i="1" smtClean="0">
                            <a:latin typeface="Cambria Math"/>
                          </a:rPr>
                          <m:t>。</m:t>
                        </m:r>
                      </m:oMath>
                    </m:oMathPara>
                  </a14:m>
                  <a:endParaRPr lang="zh-CN" altLang="en-US" sz="2400" b="1" dirty="0"/>
                </a:p>
              </p:txBody>
            </p:sp>
          </mc:Choice>
          <mc:Fallback xmlns="">
            <p:sp>
              <p:nvSpPr>
                <p:cNvPr id="24" name="TextBox 23"/>
                <p:cNvSpPr txBox="1">
                  <a:spLocks noRot="1" noChangeAspect="1" noMove="1" noResize="1" noEditPoints="1" noAdjustHandles="1" noChangeArrowheads="1" noChangeShapeType="1" noTextEdit="1"/>
                </p:cNvSpPr>
                <p:nvPr/>
              </p:nvSpPr>
              <p:spPr>
                <a:xfrm>
                  <a:off x="2950953" y="3140968"/>
                  <a:ext cx="4136645" cy="461665"/>
                </a:xfrm>
                <a:prstGeom prst="rect">
                  <a:avLst/>
                </a:prstGeom>
                <a:blipFill rotWithShape="0">
                  <a:blip r:embed="rId5"/>
                  <a:stretch>
                    <a:fillRect b="-10526"/>
                  </a:stretch>
                </a:blipFill>
              </p:spPr>
              <p:txBody>
                <a:bodyPr/>
                <a:lstStyle/>
                <a:p>
                  <a:r>
                    <a:rPr lang="zh-CN" altLang="en-US">
                      <a:noFill/>
                    </a:rPr>
                    <a:t> </a:t>
                  </a:r>
                </a:p>
              </p:txBody>
            </p:sp>
          </mc:Fallback>
        </mc:AlternateContent>
        <p:cxnSp>
          <p:nvCxnSpPr>
            <p:cNvPr id="25" name="曲线连接符 24"/>
            <p:cNvCxnSpPr>
              <a:stCxn id="17" idx="3"/>
              <a:endCxn id="15" idx="3"/>
            </p:cNvCxnSpPr>
            <p:nvPr/>
          </p:nvCxnSpPr>
          <p:spPr>
            <a:xfrm flipH="1" flipV="1">
              <a:off x="5445625" y="1283569"/>
              <a:ext cx="184346" cy="1728192"/>
            </a:xfrm>
            <a:prstGeom prst="curvedConnector3">
              <a:avLst>
                <a:gd name="adj1" fmla="val -124006"/>
              </a:avLst>
            </a:prstGeom>
            <a:ln>
              <a:tailEnd type="arrow"/>
            </a:ln>
          </p:spPr>
          <p:style>
            <a:lnRef idx="1">
              <a:schemeClr val="accent1"/>
            </a:lnRef>
            <a:fillRef idx="0">
              <a:schemeClr val="accent1"/>
            </a:fillRef>
            <a:effectRef idx="0">
              <a:schemeClr val="accent1"/>
            </a:effectRef>
            <a:fontRef idx="minor">
              <a:schemeClr val="tx1"/>
            </a:fontRef>
          </p:style>
        </p:cxnSp>
        <p:sp>
          <p:nvSpPr>
            <p:cNvPr id="141333" name="饼形 141332"/>
            <p:cNvSpPr/>
            <p:nvPr/>
          </p:nvSpPr>
          <p:spPr>
            <a:xfrm flipH="1">
              <a:off x="1320607" y="1283568"/>
              <a:ext cx="1650725" cy="1641375"/>
            </a:xfrm>
            <a:prstGeom prst="pi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1334" name="TextBox 141333"/>
            <p:cNvSpPr txBox="1"/>
            <p:nvPr/>
          </p:nvSpPr>
          <p:spPr>
            <a:xfrm>
              <a:off x="179512" y="1876762"/>
              <a:ext cx="697627" cy="400110"/>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pPr>
                <a:buNone/>
              </a:pPr>
              <a:r>
                <a:rPr lang="zh-CN" altLang="en-US" sz="2000" dirty="0" smtClean="0">
                  <a:latin typeface="楷体" pitchFamily="49" charset="-122"/>
                  <a:ea typeface="楷体" pitchFamily="49" charset="-122"/>
                </a:rPr>
                <a:t>时钟</a:t>
              </a:r>
              <a:endParaRPr lang="zh-CN" altLang="en-US" sz="2000" dirty="0">
                <a:latin typeface="楷体" pitchFamily="49" charset="-122"/>
                <a:ea typeface="楷体" pitchFamily="49" charset="-122"/>
              </a:endParaRPr>
            </a:p>
          </p:txBody>
        </p:sp>
      </p:grpSp>
      <p:grpSp>
        <p:nvGrpSpPr>
          <p:cNvPr id="3" name="组合 2"/>
          <p:cNvGrpSpPr/>
          <p:nvPr/>
        </p:nvGrpSpPr>
        <p:grpSpPr>
          <a:xfrm>
            <a:off x="107504" y="4149080"/>
            <a:ext cx="8784976" cy="2626294"/>
            <a:chOff x="107504" y="4149080"/>
            <a:chExt cx="8784976" cy="2626294"/>
          </a:xfrm>
        </p:grpSpPr>
        <p:grpSp>
          <p:nvGrpSpPr>
            <p:cNvPr id="141324" name="组合 141323"/>
            <p:cNvGrpSpPr/>
            <p:nvPr/>
          </p:nvGrpSpPr>
          <p:grpSpPr>
            <a:xfrm>
              <a:off x="831776" y="4365104"/>
              <a:ext cx="2698204" cy="2376264"/>
              <a:chOff x="289620" y="4365104"/>
              <a:chExt cx="2698204" cy="2376264"/>
            </a:xfrm>
          </p:grpSpPr>
          <p:sp>
            <p:nvSpPr>
              <p:cNvPr id="27" name="椭圆 26"/>
              <p:cNvSpPr/>
              <p:nvPr/>
            </p:nvSpPr>
            <p:spPr>
              <a:xfrm>
                <a:off x="724615" y="4639345"/>
                <a:ext cx="1872178" cy="1813991"/>
              </a:xfrm>
              <a:prstGeom prst="ellipse">
                <a:avLst/>
              </a:prstGeom>
              <a:no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a:spLocks noChangeAspect="1"/>
              </p:cNvSpPr>
              <p:nvPr/>
            </p:nvSpPr>
            <p:spPr>
              <a:xfrm>
                <a:off x="808286" y="4725605"/>
                <a:ext cx="1707052" cy="1653997"/>
              </a:xfrm>
              <a:prstGeom prst="ellipse">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27"/>
              <p:cNvSpPr txBox="1"/>
              <p:nvPr/>
            </p:nvSpPr>
            <p:spPr>
              <a:xfrm>
                <a:off x="1517214" y="4678537"/>
                <a:ext cx="311304" cy="369332"/>
              </a:xfrm>
              <a:prstGeom prst="rect">
                <a:avLst/>
              </a:prstGeom>
              <a:noFill/>
            </p:spPr>
            <p:txBody>
              <a:bodyPr wrap="none" rtlCol="0">
                <a:spAutoFit/>
              </a:bodyPr>
              <a:lstStyle/>
              <a:p>
                <a:pPr>
                  <a:buNone/>
                </a:pPr>
                <a:r>
                  <a:rPr lang="en-US" altLang="zh-CN" sz="1800" dirty="0" smtClean="0">
                    <a:solidFill>
                      <a:schemeClr val="tx1">
                        <a:lumMod val="65000"/>
                        <a:lumOff val="35000"/>
                      </a:schemeClr>
                    </a:solidFill>
                  </a:rPr>
                  <a:t>0</a:t>
                </a:r>
                <a:endParaRPr lang="zh-CN" altLang="en-US" dirty="0">
                  <a:solidFill>
                    <a:schemeClr val="tx1">
                      <a:lumMod val="65000"/>
                      <a:lumOff val="35000"/>
                    </a:schemeClr>
                  </a:solidFill>
                </a:endParaRPr>
              </a:p>
            </p:txBody>
          </p:sp>
          <p:cxnSp>
            <p:nvCxnSpPr>
              <p:cNvPr id="141312" name="直接连接符 141311"/>
              <p:cNvCxnSpPr/>
              <p:nvPr/>
            </p:nvCxnSpPr>
            <p:spPr>
              <a:xfrm>
                <a:off x="1667498" y="4727776"/>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1655304" y="6338177"/>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rot="5400000">
                <a:off x="827152" y="5564713"/>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rot="5400000">
                <a:off x="2495241" y="5532611"/>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rot="1320000">
                <a:off x="1975166" y="4784553"/>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rot="1320000">
                <a:off x="1365107" y="6283539"/>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rot="-1320000">
                <a:off x="1354479" y="4785169"/>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1320000">
                <a:off x="1975350" y="6274630"/>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rot="2700000">
                <a:off x="2423339" y="5216785"/>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rot="2700000">
                <a:off x="1102888" y="6134576"/>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rot="-2700000">
                <a:off x="2255016" y="6095167"/>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rot="-2700000">
                <a:off x="1071935" y="4959090"/>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2239743" y="4967893"/>
                <a:ext cx="1800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flipV="1">
                <a:off x="863592" y="5258166"/>
                <a:ext cx="36000" cy="18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882660" y="5883592"/>
                <a:ext cx="36000" cy="12728"/>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flipV="1">
                <a:off x="2411760" y="5860316"/>
                <a:ext cx="36000" cy="18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782666" y="4746267"/>
                <a:ext cx="311304" cy="369332"/>
              </a:xfrm>
              <a:prstGeom prst="rect">
                <a:avLst/>
              </a:prstGeom>
              <a:noFill/>
            </p:spPr>
            <p:txBody>
              <a:bodyPr wrap="none" rtlCol="0">
                <a:spAutoFit/>
              </a:bodyPr>
              <a:lstStyle/>
              <a:p>
                <a:pPr>
                  <a:buNone/>
                </a:pPr>
                <a:r>
                  <a:rPr lang="en-US" altLang="zh-CN" sz="1800" dirty="0" smtClean="0">
                    <a:solidFill>
                      <a:schemeClr val="tx1">
                        <a:lumMod val="65000"/>
                        <a:lumOff val="35000"/>
                      </a:schemeClr>
                    </a:solidFill>
                  </a:rPr>
                  <a:t>1</a:t>
                </a:r>
                <a:endParaRPr lang="zh-CN" altLang="en-US" dirty="0">
                  <a:solidFill>
                    <a:schemeClr val="tx1">
                      <a:lumMod val="65000"/>
                      <a:lumOff val="35000"/>
                    </a:schemeClr>
                  </a:solidFill>
                </a:endParaRPr>
              </a:p>
            </p:txBody>
          </p:sp>
          <p:sp>
            <p:nvSpPr>
              <p:cNvPr id="68" name="TextBox 67"/>
              <p:cNvSpPr txBox="1"/>
              <p:nvPr/>
            </p:nvSpPr>
            <p:spPr>
              <a:xfrm>
                <a:off x="2028203" y="4907134"/>
                <a:ext cx="311304" cy="369332"/>
              </a:xfrm>
              <a:prstGeom prst="rect">
                <a:avLst/>
              </a:prstGeom>
              <a:noFill/>
            </p:spPr>
            <p:txBody>
              <a:bodyPr wrap="none" rtlCol="0">
                <a:spAutoFit/>
              </a:bodyPr>
              <a:lstStyle/>
              <a:p>
                <a:pPr>
                  <a:buNone/>
                </a:pPr>
                <a:r>
                  <a:rPr lang="en-US" altLang="zh-CN" sz="1800" dirty="0" smtClean="0">
                    <a:solidFill>
                      <a:schemeClr val="tx1">
                        <a:lumMod val="65000"/>
                        <a:lumOff val="35000"/>
                      </a:schemeClr>
                    </a:solidFill>
                  </a:rPr>
                  <a:t>2</a:t>
                </a:r>
                <a:endParaRPr lang="zh-CN" altLang="en-US" dirty="0">
                  <a:solidFill>
                    <a:schemeClr val="tx1">
                      <a:lumMod val="65000"/>
                      <a:lumOff val="35000"/>
                    </a:schemeClr>
                  </a:solidFill>
                </a:endParaRPr>
              </a:p>
            </p:txBody>
          </p:sp>
          <p:sp>
            <p:nvSpPr>
              <p:cNvPr id="69" name="TextBox 68"/>
              <p:cNvSpPr txBox="1"/>
              <p:nvPr/>
            </p:nvSpPr>
            <p:spPr>
              <a:xfrm>
                <a:off x="2159640" y="5117122"/>
                <a:ext cx="311304" cy="369332"/>
              </a:xfrm>
              <a:prstGeom prst="rect">
                <a:avLst/>
              </a:prstGeom>
              <a:noFill/>
            </p:spPr>
            <p:txBody>
              <a:bodyPr wrap="none" rtlCol="0">
                <a:spAutoFit/>
              </a:bodyPr>
              <a:lstStyle/>
              <a:p>
                <a:pPr>
                  <a:buNone/>
                </a:pPr>
                <a:r>
                  <a:rPr lang="en-US" altLang="zh-CN" sz="1800" dirty="0" smtClean="0">
                    <a:solidFill>
                      <a:schemeClr val="tx1">
                        <a:lumMod val="65000"/>
                        <a:lumOff val="35000"/>
                      </a:schemeClr>
                    </a:solidFill>
                  </a:rPr>
                  <a:t>3</a:t>
                </a:r>
                <a:endParaRPr lang="zh-CN" altLang="en-US" dirty="0">
                  <a:solidFill>
                    <a:schemeClr val="tx1">
                      <a:lumMod val="65000"/>
                      <a:lumOff val="35000"/>
                    </a:schemeClr>
                  </a:solidFill>
                </a:endParaRPr>
              </a:p>
            </p:txBody>
          </p:sp>
          <p:sp>
            <p:nvSpPr>
              <p:cNvPr id="70" name="TextBox 69"/>
              <p:cNvSpPr txBox="1"/>
              <p:nvPr/>
            </p:nvSpPr>
            <p:spPr>
              <a:xfrm>
                <a:off x="2218903" y="5373216"/>
                <a:ext cx="311304" cy="369332"/>
              </a:xfrm>
              <a:prstGeom prst="rect">
                <a:avLst/>
              </a:prstGeom>
              <a:noFill/>
            </p:spPr>
            <p:txBody>
              <a:bodyPr wrap="none" rtlCol="0">
                <a:spAutoFit/>
              </a:bodyPr>
              <a:lstStyle/>
              <a:p>
                <a:pPr>
                  <a:buNone/>
                </a:pPr>
                <a:r>
                  <a:rPr lang="en-US" altLang="zh-CN" sz="1800" dirty="0" smtClean="0">
                    <a:solidFill>
                      <a:schemeClr val="tx1">
                        <a:lumMod val="65000"/>
                        <a:lumOff val="35000"/>
                      </a:schemeClr>
                    </a:solidFill>
                  </a:rPr>
                  <a:t>4</a:t>
                </a:r>
                <a:endParaRPr lang="zh-CN" altLang="en-US" dirty="0">
                  <a:solidFill>
                    <a:schemeClr val="tx1">
                      <a:lumMod val="65000"/>
                      <a:lumOff val="35000"/>
                    </a:schemeClr>
                  </a:solidFill>
                </a:endParaRPr>
              </a:p>
            </p:txBody>
          </p:sp>
          <p:sp>
            <p:nvSpPr>
              <p:cNvPr id="71" name="TextBox 70"/>
              <p:cNvSpPr txBox="1"/>
              <p:nvPr/>
            </p:nvSpPr>
            <p:spPr>
              <a:xfrm>
                <a:off x="2166063" y="5635022"/>
                <a:ext cx="311304" cy="369332"/>
              </a:xfrm>
              <a:prstGeom prst="rect">
                <a:avLst/>
              </a:prstGeom>
              <a:noFill/>
            </p:spPr>
            <p:txBody>
              <a:bodyPr wrap="none" rtlCol="0">
                <a:spAutoFit/>
              </a:bodyPr>
              <a:lstStyle/>
              <a:p>
                <a:pPr>
                  <a:buNone/>
                </a:pPr>
                <a:r>
                  <a:rPr lang="en-US" altLang="zh-CN" sz="1800" dirty="0" smtClean="0">
                    <a:solidFill>
                      <a:schemeClr val="tx1">
                        <a:lumMod val="65000"/>
                        <a:lumOff val="35000"/>
                      </a:schemeClr>
                    </a:solidFill>
                  </a:rPr>
                  <a:t>5</a:t>
                </a:r>
                <a:endParaRPr lang="zh-CN" altLang="en-US" dirty="0">
                  <a:solidFill>
                    <a:schemeClr val="tx1">
                      <a:lumMod val="65000"/>
                      <a:lumOff val="35000"/>
                    </a:schemeClr>
                  </a:solidFill>
                </a:endParaRPr>
              </a:p>
            </p:txBody>
          </p:sp>
          <p:sp>
            <p:nvSpPr>
              <p:cNvPr id="72" name="TextBox 71"/>
              <p:cNvSpPr txBox="1"/>
              <p:nvPr/>
            </p:nvSpPr>
            <p:spPr>
              <a:xfrm>
                <a:off x="2000918" y="5829840"/>
                <a:ext cx="311304" cy="369332"/>
              </a:xfrm>
              <a:prstGeom prst="rect">
                <a:avLst/>
              </a:prstGeom>
              <a:noFill/>
            </p:spPr>
            <p:txBody>
              <a:bodyPr wrap="none" rtlCol="0">
                <a:spAutoFit/>
              </a:bodyPr>
              <a:lstStyle/>
              <a:p>
                <a:pPr>
                  <a:buNone/>
                </a:pPr>
                <a:r>
                  <a:rPr lang="en-US" altLang="zh-CN" sz="1800" dirty="0" smtClean="0">
                    <a:solidFill>
                      <a:schemeClr val="tx1">
                        <a:lumMod val="65000"/>
                        <a:lumOff val="35000"/>
                      </a:schemeClr>
                    </a:solidFill>
                  </a:rPr>
                  <a:t>6</a:t>
                </a:r>
                <a:endParaRPr lang="zh-CN" altLang="en-US" dirty="0">
                  <a:solidFill>
                    <a:schemeClr val="tx1">
                      <a:lumMod val="65000"/>
                      <a:lumOff val="35000"/>
                    </a:schemeClr>
                  </a:solidFill>
                </a:endParaRPr>
              </a:p>
            </p:txBody>
          </p:sp>
          <p:sp>
            <p:nvSpPr>
              <p:cNvPr id="73" name="TextBox 72"/>
              <p:cNvSpPr txBox="1"/>
              <p:nvPr/>
            </p:nvSpPr>
            <p:spPr>
              <a:xfrm>
                <a:off x="1776427" y="5983148"/>
                <a:ext cx="311304" cy="369332"/>
              </a:xfrm>
              <a:prstGeom prst="rect">
                <a:avLst/>
              </a:prstGeom>
              <a:noFill/>
            </p:spPr>
            <p:txBody>
              <a:bodyPr wrap="none" rtlCol="0">
                <a:spAutoFit/>
              </a:bodyPr>
              <a:lstStyle/>
              <a:p>
                <a:pPr>
                  <a:buNone/>
                </a:pPr>
                <a:r>
                  <a:rPr lang="en-US" altLang="zh-CN" sz="1800" dirty="0" smtClean="0">
                    <a:solidFill>
                      <a:schemeClr val="tx1">
                        <a:lumMod val="65000"/>
                        <a:lumOff val="35000"/>
                      </a:schemeClr>
                    </a:solidFill>
                  </a:rPr>
                  <a:t>7</a:t>
                </a:r>
                <a:endParaRPr lang="zh-CN" altLang="en-US" dirty="0">
                  <a:solidFill>
                    <a:schemeClr val="tx1">
                      <a:lumMod val="65000"/>
                      <a:lumOff val="35000"/>
                    </a:schemeClr>
                  </a:solidFill>
                </a:endParaRPr>
              </a:p>
            </p:txBody>
          </p:sp>
          <p:sp>
            <p:nvSpPr>
              <p:cNvPr id="74" name="TextBox 73"/>
              <p:cNvSpPr txBox="1"/>
              <p:nvPr/>
            </p:nvSpPr>
            <p:spPr>
              <a:xfrm>
                <a:off x="1509524" y="6011996"/>
                <a:ext cx="311304" cy="369332"/>
              </a:xfrm>
              <a:prstGeom prst="rect">
                <a:avLst/>
              </a:prstGeom>
              <a:noFill/>
            </p:spPr>
            <p:txBody>
              <a:bodyPr wrap="none" rtlCol="0">
                <a:spAutoFit/>
              </a:bodyPr>
              <a:lstStyle/>
              <a:p>
                <a:pPr>
                  <a:buNone/>
                </a:pPr>
                <a:r>
                  <a:rPr lang="en-US" altLang="zh-CN" sz="1800" dirty="0" smtClean="0">
                    <a:solidFill>
                      <a:schemeClr val="tx1">
                        <a:lumMod val="65000"/>
                        <a:lumOff val="35000"/>
                      </a:schemeClr>
                    </a:solidFill>
                  </a:rPr>
                  <a:t>8</a:t>
                </a:r>
                <a:endParaRPr lang="zh-CN" altLang="en-US" dirty="0">
                  <a:solidFill>
                    <a:schemeClr val="tx1">
                      <a:lumMod val="65000"/>
                      <a:lumOff val="35000"/>
                    </a:schemeClr>
                  </a:solidFill>
                </a:endParaRPr>
              </a:p>
            </p:txBody>
          </p:sp>
          <p:sp>
            <p:nvSpPr>
              <p:cNvPr id="75" name="TextBox 74"/>
              <p:cNvSpPr txBox="1"/>
              <p:nvPr/>
            </p:nvSpPr>
            <p:spPr>
              <a:xfrm>
                <a:off x="1263827" y="5974681"/>
                <a:ext cx="311304" cy="369332"/>
              </a:xfrm>
              <a:prstGeom prst="rect">
                <a:avLst/>
              </a:prstGeom>
              <a:noFill/>
            </p:spPr>
            <p:txBody>
              <a:bodyPr wrap="none" rtlCol="0">
                <a:spAutoFit/>
              </a:bodyPr>
              <a:lstStyle/>
              <a:p>
                <a:pPr>
                  <a:buNone/>
                </a:pPr>
                <a:r>
                  <a:rPr lang="en-US" altLang="zh-CN" sz="1800" dirty="0" smtClean="0">
                    <a:solidFill>
                      <a:schemeClr val="tx1">
                        <a:lumMod val="65000"/>
                        <a:lumOff val="35000"/>
                      </a:schemeClr>
                    </a:solidFill>
                  </a:rPr>
                  <a:t>9</a:t>
                </a:r>
                <a:endParaRPr lang="zh-CN" altLang="en-US" dirty="0">
                  <a:solidFill>
                    <a:schemeClr val="tx1">
                      <a:lumMod val="65000"/>
                      <a:lumOff val="35000"/>
                    </a:schemeClr>
                  </a:solidFill>
                </a:endParaRPr>
              </a:p>
            </p:txBody>
          </p:sp>
          <p:sp>
            <p:nvSpPr>
              <p:cNvPr id="76" name="TextBox 75"/>
              <p:cNvSpPr txBox="1"/>
              <p:nvPr/>
            </p:nvSpPr>
            <p:spPr>
              <a:xfrm>
                <a:off x="975872" y="5842579"/>
                <a:ext cx="437940" cy="369332"/>
              </a:xfrm>
              <a:prstGeom prst="rect">
                <a:avLst/>
              </a:prstGeom>
              <a:noFill/>
            </p:spPr>
            <p:txBody>
              <a:bodyPr wrap="none" rtlCol="0">
                <a:spAutoFit/>
              </a:bodyPr>
              <a:lstStyle/>
              <a:p>
                <a:pPr>
                  <a:buNone/>
                </a:pPr>
                <a:r>
                  <a:rPr lang="en-US" altLang="zh-CN" sz="1800" dirty="0" smtClean="0">
                    <a:solidFill>
                      <a:schemeClr val="tx1">
                        <a:lumMod val="65000"/>
                        <a:lumOff val="35000"/>
                      </a:schemeClr>
                    </a:solidFill>
                  </a:rPr>
                  <a:t>10</a:t>
                </a:r>
                <a:endParaRPr lang="zh-CN" altLang="en-US" dirty="0">
                  <a:solidFill>
                    <a:schemeClr val="tx1">
                      <a:lumMod val="65000"/>
                      <a:lumOff val="35000"/>
                    </a:schemeClr>
                  </a:solidFill>
                </a:endParaRPr>
              </a:p>
            </p:txBody>
          </p:sp>
          <p:sp>
            <p:nvSpPr>
              <p:cNvPr id="77" name="TextBox 76"/>
              <p:cNvSpPr txBox="1"/>
              <p:nvPr/>
            </p:nvSpPr>
            <p:spPr>
              <a:xfrm>
                <a:off x="827584" y="5651956"/>
                <a:ext cx="437940" cy="369332"/>
              </a:xfrm>
              <a:prstGeom prst="rect">
                <a:avLst/>
              </a:prstGeom>
              <a:noFill/>
            </p:spPr>
            <p:txBody>
              <a:bodyPr wrap="none" rtlCol="0">
                <a:spAutoFit/>
              </a:bodyPr>
              <a:lstStyle/>
              <a:p>
                <a:pPr>
                  <a:buNone/>
                </a:pPr>
                <a:r>
                  <a:rPr lang="en-US" altLang="zh-CN" sz="1800" dirty="0" smtClean="0">
                    <a:solidFill>
                      <a:schemeClr val="tx1">
                        <a:lumMod val="65000"/>
                        <a:lumOff val="35000"/>
                      </a:schemeClr>
                    </a:solidFill>
                  </a:rPr>
                  <a:t>11</a:t>
                </a:r>
                <a:endParaRPr lang="zh-CN" altLang="en-US" dirty="0">
                  <a:solidFill>
                    <a:schemeClr val="tx1">
                      <a:lumMod val="65000"/>
                      <a:lumOff val="35000"/>
                    </a:schemeClr>
                  </a:solidFill>
                </a:endParaRPr>
              </a:p>
            </p:txBody>
          </p:sp>
          <p:sp>
            <p:nvSpPr>
              <p:cNvPr id="78" name="TextBox 77"/>
              <p:cNvSpPr txBox="1"/>
              <p:nvPr/>
            </p:nvSpPr>
            <p:spPr>
              <a:xfrm>
                <a:off x="785249" y="5398617"/>
                <a:ext cx="437940" cy="369332"/>
              </a:xfrm>
              <a:prstGeom prst="rect">
                <a:avLst/>
              </a:prstGeom>
              <a:noFill/>
            </p:spPr>
            <p:txBody>
              <a:bodyPr wrap="none" rtlCol="0">
                <a:spAutoFit/>
              </a:bodyPr>
              <a:lstStyle/>
              <a:p>
                <a:pPr>
                  <a:buNone/>
                </a:pPr>
                <a:r>
                  <a:rPr lang="en-US" altLang="zh-CN" sz="1800" dirty="0" smtClean="0">
                    <a:solidFill>
                      <a:schemeClr val="tx1">
                        <a:lumMod val="65000"/>
                        <a:lumOff val="35000"/>
                      </a:schemeClr>
                    </a:solidFill>
                  </a:rPr>
                  <a:t>12</a:t>
                </a:r>
                <a:endParaRPr lang="zh-CN" altLang="en-US" dirty="0">
                  <a:solidFill>
                    <a:schemeClr val="tx1">
                      <a:lumMod val="65000"/>
                      <a:lumOff val="35000"/>
                    </a:schemeClr>
                  </a:solidFill>
                </a:endParaRPr>
              </a:p>
            </p:txBody>
          </p:sp>
          <p:sp>
            <p:nvSpPr>
              <p:cNvPr id="79" name="TextBox 78"/>
              <p:cNvSpPr txBox="1"/>
              <p:nvPr/>
            </p:nvSpPr>
            <p:spPr>
              <a:xfrm>
                <a:off x="821692" y="5140258"/>
                <a:ext cx="437940" cy="369332"/>
              </a:xfrm>
              <a:prstGeom prst="rect">
                <a:avLst/>
              </a:prstGeom>
              <a:noFill/>
            </p:spPr>
            <p:txBody>
              <a:bodyPr wrap="none" rtlCol="0">
                <a:spAutoFit/>
              </a:bodyPr>
              <a:lstStyle/>
              <a:p>
                <a:pPr>
                  <a:buNone/>
                </a:pPr>
                <a:r>
                  <a:rPr lang="en-US" altLang="zh-CN" sz="1800" dirty="0" smtClean="0">
                    <a:solidFill>
                      <a:schemeClr val="tx1">
                        <a:lumMod val="65000"/>
                        <a:lumOff val="35000"/>
                      </a:schemeClr>
                    </a:solidFill>
                  </a:rPr>
                  <a:t>13</a:t>
                </a:r>
                <a:endParaRPr lang="zh-CN" altLang="en-US" dirty="0">
                  <a:solidFill>
                    <a:schemeClr val="tx1">
                      <a:lumMod val="65000"/>
                      <a:lumOff val="35000"/>
                    </a:schemeClr>
                  </a:solidFill>
                </a:endParaRPr>
              </a:p>
            </p:txBody>
          </p:sp>
          <p:sp>
            <p:nvSpPr>
              <p:cNvPr id="80" name="TextBox 79"/>
              <p:cNvSpPr txBox="1"/>
              <p:nvPr/>
            </p:nvSpPr>
            <p:spPr>
              <a:xfrm>
                <a:off x="946199" y="4907300"/>
                <a:ext cx="437940" cy="369332"/>
              </a:xfrm>
              <a:prstGeom prst="rect">
                <a:avLst/>
              </a:prstGeom>
              <a:noFill/>
            </p:spPr>
            <p:txBody>
              <a:bodyPr wrap="none" rtlCol="0">
                <a:spAutoFit/>
              </a:bodyPr>
              <a:lstStyle/>
              <a:p>
                <a:pPr>
                  <a:buNone/>
                </a:pPr>
                <a:r>
                  <a:rPr lang="en-US" altLang="zh-CN" sz="1800" dirty="0" smtClean="0">
                    <a:solidFill>
                      <a:schemeClr val="tx1">
                        <a:lumMod val="65000"/>
                        <a:lumOff val="35000"/>
                      </a:schemeClr>
                    </a:solidFill>
                  </a:rPr>
                  <a:t>14</a:t>
                </a:r>
                <a:endParaRPr lang="zh-CN" altLang="en-US" dirty="0">
                  <a:solidFill>
                    <a:schemeClr val="tx1">
                      <a:lumMod val="65000"/>
                      <a:lumOff val="35000"/>
                    </a:schemeClr>
                  </a:solidFill>
                </a:endParaRPr>
              </a:p>
            </p:txBody>
          </p:sp>
          <p:sp>
            <p:nvSpPr>
              <p:cNvPr id="81" name="TextBox 80"/>
              <p:cNvSpPr txBox="1"/>
              <p:nvPr/>
            </p:nvSpPr>
            <p:spPr>
              <a:xfrm>
                <a:off x="1187624" y="4745525"/>
                <a:ext cx="437940" cy="369332"/>
              </a:xfrm>
              <a:prstGeom prst="rect">
                <a:avLst/>
              </a:prstGeom>
              <a:noFill/>
            </p:spPr>
            <p:txBody>
              <a:bodyPr wrap="none" rtlCol="0">
                <a:spAutoFit/>
              </a:bodyPr>
              <a:lstStyle/>
              <a:p>
                <a:pPr>
                  <a:buNone/>
                </a:pPr>
                <a:r>
                  <a:rPr lang="en-US" altLang="zh-CN" sz="1800" dirty="0" smtClean="0">
                    <a:solidFill>
                      <a:schemeClr val="tx1">
                        <a:lumMod val="65000"/>
                        <a:lumOff val="35000"/>
                      </a:schemeClr>
                    </a:solidFill>
                  </a:rPr>
                  <a:t>15</a:t>
                </a:r>
                <a:endParaRPr lang="zh-CN" altLang="en-US" dirty="0">
                  <a:solidFill>
                    <a:schemeClr val="tx1">
                      <a:lumMod val="65000"/>
                      <a:lumOff val="35000"/>
                    </a:schemeClr>
                  </a:solidFill>
                </a:endParaRPr>
              </a:p>
            </p:txBody>
          </p:sp>
          <p:sp>
            <p:nvSpPr>
              <p:cNvPr id="82" name="TextBox 81"/>
              <p:cNvSpPr txBox="1"/>
              <p:nvPr/>
            </p:nvSpPr>
            <p:spPr>
              <a:xfrm>
                <a:off x="1429049" y="4365104"/>
                <a:ext cx="441146" cy="276999"/>
              </a:xfrm>
              <a:prstGeom prst="rect">
                <a:avLst/>
              </a:prstGeom>
              <a:noFill/>
            </p:spPr>
            <p:txBody>
              <a:bodyPr wrap="none" rtlCol="0">
                <a:spAutoFit/>
              </a:bodyPr>
              <a:lstStyle/>
              <a:p>
                <a:pPr>
                  <a:buNone/>
                </a:pPr>
                <a:r>
                  <a:rPr lang="en-US" altLang="zh-CN" sz="1200" spc="-150" dirty="0" smtClean="0">
                    <a:solidFill>
                      <a:schemeClr val="tx1">
                        <a:lumMod val="65000"/>
                        <a:lumOff val="35000"/>
                      </a:schemeClr>
                    </a:solidFill>
                  </a:rPr>
                  <a:t>0000</a:t>
                </a:r>
                <a:endParaRPr lang="zh-CN" altLang="en-US" sz="1800" spc="-150" dirty="0">
                  <a:solidFill>
                    <a:schemeClr val="tx1">
                      <a:lumMod val="65000"/>
                      <a:lumOff val="35000"/>
                    </a:schemeClr>
                  </a:solidFill>
                </a:endParaRPr>
              </a:p>
            </p:txBody>
          </p:sp>
          <p:sp>
            <p:nvSpPr>
              <p:cNvPr id="83" name="TextBox 82"/>
              <p:cNvSpPr txBox="1"/>
              <p:nvPr/>
            </p:nvSpPr>
            <p:spPr>
              <a:xfrm>
                <a:off x="1840395" y="4438620"/>
                <a:ext cx="441146" cy="276999"/>
              </a:xfrm>
              <a:prstGeom prst="rect">
                <a:avLst/>
              </a:prstGeom>
              <a:noFill/>
            </p:spPr>
            <p:txBody>
              <a:bodyPr wrap="none" rtlCol="0">
                <a:spAutoFit/>
              </a:bodyPr>
              <a:lstStyle/>
              <a:p>
                <a:pPr>
                  <a:buNone/>
                </a:pPr>
                <a:r>
                  <a:rPr lang="en-US" altLang="zh-CN" sz="1200" spc="-150" dirty="0" smtClean="0">
                    <a:solidFill>
                      <a:schemeClr val="tx1">
                        <a:lumMod val="65000"/>
                        <a:lumOff val="35000"/>
                      </a:schemeClr>
                    </a:solidFill>
                  </a:rPr>
                  <a:t>0001</a:t>
                </a:r>
                <a:endParaRPr lang="zh-CN" altLang="en-US" sz="1800" spc="-150" dirty="0">
                  <a:solidFill>
                    <a:schemeClr val="tx1">
                      <a:lumMod val="65000"/>
                      <a:lumOff val="35000"/>
                    </a:schemeClr>
                  </a:solidFill>
                </a:endParaRPr>
              </a:p>
            </p:txBody>
          </p:sp>
          <p:sp>
            <p:nvSpPr>
              <p:cNvPr id="84" name="TextBox 83"/>
              <p:cNvSpPr txBox="1"/>
              <p:nvPr/>
            </p:nvSpPr>
            <p:spPr>
              <a:xfrm>
                <a:off x="2241712" y="4689570"/>
                <a:ext cx="441146" cy="276999"/>
              </a:xfrm>
              <a:prstGeom prst="rect">
                <a:avLst/>
              </a:prstGeom>
              <a:noFill/>
            </p:spPr>
            <p:txBody>
              <a:bodyPr wrap="none" rtlCol="0">
                <a:spAutoFit/>
              </a:bodyPr>
              <a:lstStyle/>
              <a:p>
                <a:pPr>
                  <a:buNone/>
                </a:pPr>
                <a:r>
                  <a:rPr lang="en-US" altLang="zh-CN" sz="1200" spc="-150" dirty="0" smtClean="0">
                    <a:solidFill>
                      <a:schemeClr val="tx1">
                        <a:lumMod val="65000"/>
                        <a:lumOff val="35000"/>
                      </a:schemeClr>
                    </a:solidFill>
                  </a:rPr>
                  <a:t>0010</a:t>
                </a:r>
                <a:endParaRPr lang="zh-CN" altLang="en-US" sz="1800" spc="-150" dirty="0">
                  <a:solidFill>
                    <a:schemeClr val="tx1">
                      <a:lumMod val="65000"/>
                      <a:lumOff val="35000"/>
                    </a:schemeClr>
                  </a:solidFill>
                </a:endParaRPr>
              </a:p>
            </p:txBody>
          </p:sp>
          <p:sp>
            <p:nvSpPr>
              <p:cNvPr id="85" name="TextBox 84"/>
              <p:cNvSpPr txBox="1"/>
              <p:nvPr/>
            </p:nvSpPr>
            <p:spPr>
              <a:xfrm>
                <a:off x="2474670" y="5003003"/>
                <a:ext cx="441146" cy="276999"/>
              </a:xfrm>
              <a:prstGeom prst="rect">
                <a:avLst/>
              </a:prstGeom>
              <a:noFill/>
            </p:spPr>
            <p:txBody>
              <a:bodyPr wrap="none" rtlCol="0">
                <a:spAutoFit/>
              </a:bodyPr>
              <a:lstStyle/>
              <a:p>
                <a:pPr>
                  <a:buNone/>
                </a:pPr>
                <a:r>
                  <a:rPr lang="en-US" altLang="zh-CN" sz="1200" spc="-150" dirty="0" smtClean="0">
                    <a:solidFill>
                      <a:schemeClr val="tx1">
                        <a:lumMod val="65000"/>
                        <a:lumOff val="35000"/>
                      </a:schemeClr>
                    </a:solidFill>
                  </a:rPr>
                  <a:t>0011</a:t>
                </a:r>
                <a:endParaRPr lang="zh-CN" altLang="en-US" sz="1800" spc="-150" dirty="0">
                  <a:solidFill>
                    <a:schemeClr val="tx1">
                      <a:lumMod val="65000"/>
                      <a:lumOff val="35000"/>
                    </a:schemeClr>
                  </a:solidFill>
                </a:endParaRPr>
              </a:p>
            </p:txBody>
          </p:sp>
          <p:sp>
            <p:nvSpPr>
              <p:cNvPr id="86" name="TextBox 85"/>
              <p:cNvSpPr txBox="1"/>
              <p:nvPr/>
            </p:nvSpPr>
            <p:spPr>
              <a:xfrm>
                <a:off x="2546678" y="5418117"/>
                <a:ext cx="441146" cy="276999"/>
              </a:xfrm>
              <a:prstGeom prst="rect">
                <a:avLst/>
              </a:prstGeom>
              <a:noFill/>
            </p:spPr>
            <p:txBody>
              <a:bodyPr wrap="none" rtlCol="0">
                <a:spAutoFit/>
              </a:bodyPr>
              <a:lstStyle/>
              <a:p>
                <a:pPr>
                  <a:buNone/>
                </a:pPr>
                <a:r>
                  <a:rPr lang="en-US" altLang="zh-CN" sz="1200" spc="-150" dirty="0" smtClean="0">
                    <a:solidFill>
                      <a:schemeClr val="tx1">
                        <a:lumMod val="65000"/>
                        <a:lumOff val="35000"/>
                      </a:schemeClr>
                    </a:solidFill>
                  </a:rPr>
                  <a:t>0100</a:t>
                </a:r>
                <a:endParaRPr lang="zh-CN" altLang="en-US" sz="1800" spc="-150" dirty="0">
                  <a:solidFill>
                    <a:schemeClr val="tx1">
                      <a:lumMod val="65000"/>
                      <a:lumOff val="35000"/>
                    </a:schemeClr>
                  </a:solidFill>
                </a:endParaRPr>
              </a:p>
            </p:txBody>
          </p:sp>
          <p:sp>
            <p:nvSpPr>
              <p:cNvPr id="87" name="TextBox 86"/>
              <p:cNvSpPr txBox="1"/>
              <p:nvPr/>
            </p:nvSpPr>
            <p:spPr>
              <a:xfrm>
                <a:off x="2495876" y="5761223"/>
                <a:ext cx="441146" cy="276999"/>
              </a:xfrm>
              <a:prstGeom prst="rect">
                <a:avLst/>
              </a:prstGeom>
              <a:noFill/>
            </p:spPr>
            <p:txBody>
              <a:bodyPr wrap="none" rtlCol="0">
                <a:spAutoFit/>
              </a:bodyPr>
              <a:lstStyle/>
              <a:p>
                <a:pPr>
                  <a:buNone/>
                </a:pPr>
                <a:r>
                  <a:rPr lang="en-US" altLang="zh-CN" sz="1200" spc="-150" dirty="0" smtClean="0">
                    <a:solidFill>
                      <a:schemeClr val="tx1">
                        <a:lumMod val="65000"/>
                        <a:lumOff val="35000"/>
                      </a:schemeClr>
                    </a:solidFill>
                  </a:rPr>
                  <a:t>0101</a:t>
                </a:r>
                <a:endParaRPr lang="zh-CN" altLang="en-US" sz="1800" spc="-150" dirty="0">
                  <a:solidFill>
                    <a:schemeClr val="tx1">
                      <a:lumMod val="65000"/>
                      <a:lumOff val="35000"/>
                    </a:schemeClr>
                  </a:solidFill>
                </a:endParaRPr>
              </a:p>
            </p:txBody>
          </p:sp>
          <p:sp>
            <p:nvSpPr>
              <p:cNvPr id="88" name="TextBox 87"/>
              <p:cNvSpPr txBox="1"/>
              <p:nvPr/>
            </p:nvSpPr>
            <p:spPr>
              <a:xfrm>
                <a:off x="2267744" y="6112796"/>
                <a:ext cx="441146" cy="276999"/>
              </a:xfrm>
              <a:prstGeom prst="rect">
                <a:avLst/>
              </a:prstGeom>
              <a:noFill/>
            </p:spPr>
            <p:txBody>
              <a:bodyPr wrap="none" rtlCol="0">
                <a:spAutoFit/>
              </a:bodyPr>
              <a:lstStyle/>
              <a:p>
                <a:pPr>
                  <a:buNone/>
                </a:pPr>
                <a:r>
                  <a:rPr lang="en-US" altLang="zh-CN" sz="1200" spc="-150" dirty="0" smtClean="0">
                    <a:solidFill>
                      <a:schemeClr val="tx1">
                        <a:lumMod val="65000"/>
                        <a:lumOff val="35000"/>
                      </a:schemeClr>
                    </a:solidFill>
                  </a:rPr>
                  <a:t>0110</a:t>
                </a:r>
                <a:endParaRPr lang="zh-CN" altLang="en-US" sz="1800" spc="-150" dirty="0">
                  <a:solidFill>
                    <a:schemeClr val="tx1">
                      <a:lumMod val="65000"/>
                      <a:lumOff val="35000"/>
                    </a:schemeClr>
                  </a:solidFill>
                </a:endParaRPr>
              </a:p>
            </p:txBody>
          </p:sp>
          <p:sp>
            <p:nvSpPr>
              <p:cNvPr id="89" name="TextBox 88"/>
              <p:cNvSpPr txBox="1"/>
              <p:nvPr/>
            </p:nvSpPr>
            <p:spPr>
              <a:xfrm>
                <a:off x="1917229" y="6363786"/>
                <a:ext cx="441146" cy="276999"/>
              </a:xfrm>
              <a:prstGeom prst="rect">
                <a:avLst/>
              </a:prstGeom>
              <a:noFill/>
            </p:spPr>
            <p:txBody>
              <a:bodyPr wrap="none" rtlCol="0">
                <a:spAutoFit/>
              </a:bodyPr>
              <a:lstStyle/>
              <a:p>
                <a:pPr>
                  <a:buNone/>
                </a:pPr>
                <a:r>
                  <a:rPr lang="en-US" altLang="zh-CN" sz="1200" spc="-150" dirty="0" smtClean="0">
                    <a:solidFill>
                      <a:schemeClr val="tx1">
                        <a:lumMod val="65000"/>
                        <a:lumOff val="35000"/>
                      </a:schemeClr>
                    </a:solidFill>
                  </a:rPr>
                  <a:t>0111</a:t>
                </a:r>
                <a:endParaRPr lang="zh-CN" altLang="en-US" sz="1800" spc="-150" dirty="0">
                  <a:solidFill>
                    <a:schemeClr val="tx1">
                      <a:lumMod val="65000"/>
                      <a:lumOff val="35000"/>
                    </a:schemeClr>
                  </a:solidFill>
                </a:endParaRPr>
              </a:p>
            </p:txBody>
          </p:sp>
          <p:sp>
            <p:nvSpPr>
              <p:cNvPr id="90" name="TextBox 89"/>
              <p:cNvSpPr txBox="1"/>
              <p:nvPr/>
            </p:nvSpPr>
            <p:spPr>
              <a:xfrm>
                <a:off x="1437983" y="6464369"/>
                <a:ext cx="441146" cy="276999"/>
              </a:xfrm>
              <a:prstGeom prst="rect">
                <a:avLst/>
              </a:prstGeom>
              <a:noFill/>
            </p:spPr>
            <p:txBody>
              <a:bodyPr wrap="none" rtlCol="0">
                <a:spAutoFit/>
              </a:bodyPr>
              <a:lstStyle/>
              <a:p>
                <a:pPr>
                  <a:buNone/>
                </a:pPr>
                <a:r>
                  <a:rPr lang="en-US" altLang="zh-CN" sz="1200" spc="-150" dirty="0">
                    <a:solidFill>
                      <a:schemeClr val="tx1">
                        <a:lumMod val="65000"/>
                        <a:lumOff val="35000"/>
                      </a:schemeClr>
                    </a:solidFill>
                  </a:rPr>
                  <a:t>1</a:t>
                </a:r>
                <a:r>
                  <a:rPr lang="en-US" altLang="zh-CN" sz="1200" spc="-150" dirty="0" smtClean="0">
                    <a:solidFill>
                      <a:schemeClr val="tx1">
                        <a:lumMod val="65000"/>
                        <a:lumOff val="35000"/>
                      </a:schemeClr>
                    </a:solidFill>
                  </a:rPr>
                  <a:t>000</a:t>
                </a:r>
                <a:endParaRPr lang="zh-CN" altLang="en-US" sz="1800" spc="-150" dirty="0">
                  <a:solidFill>
                    <a:schemeClr val="tx1">
                      <a:lumMod val="65000"/>
                      <a:lumOff val="35000"/>
                    </a:schemeClr>
                  </a:solidFill>
                </a:endParaRPr>
              </a:p>
            </p:txBody>
          </p:sp>
          <p:sp>
            <p:nvSpPr>
              <p:cNvPr id="91" name="TextBox 90"/>
              <p:cNvSpPr txBox="1"/>
              <p:nvPr/>
            </p:nvSpPr>
            <p:spPr>
              <a:xfrm>
                <a:off x="1034083" y="6390853"/>
                <a:ext cx="441146" cy="276999"/>
              </a:xfrm>
              <a:prstGeom prst="rect">
                <a:avLst/>
              </a:prstGeom>
              <a:noFill/>
            </p:spPr>
            <p:txBody>
              <a:bodyPr wrap="none" rtlCol="0">
                <a:spAutoFit/>
              </a:bodyPr>
              <a:lstStyle/>
              <a:p>
                <a:pPr>
                  <a:buNone/>
                </a:pPr>
                <a:r>
                  <a:rPr lang="en-US" altLang="zh-CN" sz="1200" spc="-150" dirty="0" smtClean="0">
                    <a:solidFill>
                      <a:schemeClr val="tx1">
                        <a:lumMod val="65000"/>
                        <a:lumOff val="35000"/>
                      </a:schemeClr>
                    </a:solidFill>
                  </a:rPr>
                  <a:t>1001</a:t>
                </a:r>
                <a:endParaRPr lang="zh-CN" altLang="en-US" sz="1800" spc="-150" dirty="0">
                  <a:solidFill>
                    <a:schemeClr val="tx1">
                      <a:lumMod val="65000"/>
                      <a:lumOff val="35000"/>
                    </a:schemeClr>
                  </a:solidFill>
                </a:endParaRPr>
              </a:p>
            </p:txBody>
          </p:sp>
          <p:sp>
            <p:nvSpPr>
              <p:cNvPr id="92" name="TextBox 91"/>
              <p:cNvSpPr txBox="1"/>
              <p:nvPr/>
            </p:nvSpPr>
            <p:spPr>
              <a:xfrm>
                <a:off x="683568" y="6219770"/>
                <a:ext cx="441146" cy="276999"/>
              </a:xfrm>
              <a:prstGeom prst="rect">
                <a:avLst/>
              </a:prstGeom>
              <a:noFill/>
            </p:spPr>
            <p:txBody>
              <a:bodyPr wrap="none" rtlCol="0">
                <a:spAutoFit/>
              </a:bodyPr>
              <a:lstStyle/>
              <a:p>
                <a:pPr>
                  <a:buNone/>
                </a:pPr>
                <a:r>
                  <a:rPr lang="en-US" altLang="zh-CN" sz="1200" spc="-150" dirty="0" smtClean="0">
                    <a:solidFill>
                      <a:schemeClr val="tx1">
                        <a:lumMod val="65000"/>
                        <a:lumOff val="35000"/>
                      </a:schemeClr>
                    </a:solidFill>
                  </a:rPr>
                  <a:t>1010</a:t>
                </a:r>
                <a:endParaRPr lang="zh-CN" altLang="en-US" sz="1800" spc="-150" dirty="0">
                  <a:solidFill>
                    <a:schemeClr val="tx1">
                      <a:lumMod val="65000"/>
                      <a:lumOff val="35000"/>
                    </a:schemeClr>
                  </a:solidFill>
                </a:endParaRPr>
              </a:p>
            </p:txBody>
          </p:sp>
          <p:sp>
            <p:nvSpPr>
              <p:cNvPr id="93" name="TextBox 92"/>
              <p:cNvSpPr txBox="1"/>
              <p:nvPr/>
            </p:nvSpPr>
            <p:spPr>
              <a:xfrm>
                <a:off x="433636" y="5897830"/>
                <a:ext cx="441146" cy="276999"/>
              </a:xfrm>
              <a:prstGeom prst="rect">
                <a:avLst/>
              </a:prstGeom>
              <a:noFill/>
            </p:spPr>
            <p:txBody>
              <a:bodyPr wrap="none" rtlCol="0">
                <a:spAutoFit/>
              </a:bodyPr>
              <a:lstStyle/>
              <a:p>
                <a:pPr>
                  <a:buNone/>
                </a:pPr>
                <a:r>
                  <a:rPr lang="en-US" altLang="zh-CN" sz="1200" spc="-150" dirty="0" smtClean="0">
                    <a:solidFill>
                      <a:schemeClr val="tx1">
                        <a:lumMod val="65000"/>
                        <a:lumOff val="35000"/>
                      </a:schemeClr>
                    </a:solidFill>
                  </a:rPr>
                  <a:t>1011</a:t>
                </a:r>
                <a:endParaRPr lang="zh-CN" altLang="en-US" sz="1800" spc="-150" dirty="0">
                  <a:solidFill>
                    <a:schemeClr val="tx1">
                      <a:lumMod val="65000"/>
                      <a:lumOff val="35000"/>
                    </a:schemeClr>
                  </a:solidFill>
                </a:endParaRPr>
              </a:p>
            </p:txBody>
          </p:sp>
          <p:sp>
            <p:nvSpPr>
              <p:cNvPr id="94" name="TextBox 93"/>
              <p:cNvSpPr txBox="1"/>
              <p:nvPr/>
            </p:nvSpPr>
            <p:spPr>
              <a:xfrm>
                <a:off x="289620" y="5456257"/>
                <a:ext cx="441146" cy="276999"/>
              </a:xfrm>
              <a:prstGeom prst="rect">
                <a:avLst/>
              </a:prstGeom>
              <a:noFill/>
            </p:spPr>
            <p:txBody>
              <a:bodyPr wrap="none" rtlCol="0">
                <a:spAutoFit/>
              </a:bodyPr>
              <a:lstStyle/>
              <a:p>
                <a:pPr>
                  <a:buNone/>
                </a:pPr>
                <a:r>
                  <a:rPr lang="en-US" altLang="zh-CN" sz="1200" spc="-150" dirty="0" smtClean="0">
                    <a:solidFill>
                      <a:schemeClr val="tx1">
                        <a:lumMod val="65000"/>
                        <a:lumOff val="35000"/>
                      </a:schemeClr>
                    </a:solidFill>
                  </a:rPr>
                  <a:t>1100</a:t>
                </a:r>
                <a:endParaRPr lang="zh-CN" altLang="en-US" sz="1800" spc="-150" dirty="0">
                  <a:solidFill>
                    <a:schemeClr val="tx1">
                      <a:lumMod val="65000"/>
                      <a:lumOff val="35000"/>
                    </a:schemeClr>
                  </a:solidFill>
                </a:endParaRPr>
              </a:p>
            </p:txBody>
          </p:sp>
          <p:sp>
            <p:nvSpPr>
              <p:cNvPr id="95" name="TextBox 94"/>
              <p:cNvSpPr txBox="1"/>
              <p:nvPr/>
            </p:nvSpPr>
            <p:spPr>
              <a:xfrm>
                <a:off x="938119" y="4456162"/>
                <a:ext cx="441146" cy="276999"/>
              </a:xfrm>
              <a:prstGeom prst="rect">
                <a:avLst/>
              </a:prstGeom>
              <a:noFill/>
            </p:spPr>
            <p:txBody>
              <a:bodyPr wrap="none" rtlCol="0">
                <a:spAutoFit/>
              </a:bodyPr>
              <a:lstStyle/>
              <a:p>
                <a:pPr>
                  <a:buNone/>
                </a:pPr>
                <a:r>
                  <a:rPr lang="en-US" altLang="zh-CN" sz="1200" spc="-150" dirty="0" smtClean="0">
                    <a:solidFill>
                      <a:schemeClr val="tx1">
                        <a:lumMod val="65000"/>
                        <a:lumOff val="35000"/>
                      </a:schemeClr>
                    </a:solidFill>
                  </a:rPr>
                  <a:t>1111</a:t>
                </a:r>
                <a:endParaRPr lang="zh-CN" altLang="en-US" sz="1800" spc="-150" dirty="0">
                  <a:solidFill>
                    <a:schemeClr val="tx1">
                      <a:lumMod val="65000"/>
                      <a:lumOff val="35000"/>
                    </a:schemeClr>
                  </a:solidFill>
                </a:endParaRPr>
              </a:p>
            </p:txBody>
          </p:sp>
          <p:sp>
            <p:nvSpPr>
              <p:cNvPr id="96" name="TextBox 95"/>
              <p:cNvSpPr txBox="1"/>
              <p:nvPr/>
            </p:nvSpPr>
            <p:spPr>
              <a:xfrm>
                <a:off x="563935" y="4721319"/>
                <a:ext cx="441146" cy="276999"/>
              </a:xfrm>
              <a:prstGeom prst="rect">
                <a:avLst/>
              </a:prstGeom>
              <a:noFill/>
            </p:spPr>
            <p:txBody>
              <a:bodyPr wrap="none" rtlCol="0">
                <a:spAutoFit/>
              </a:bodyPr>
              <a:lstStyle/>
              <a:p>
                <a:pPr>
                  <a:buNone/>
                </a:pPr>
                <a:r>
                  <a:rPr lang="en-US" altLang="zh-CN" sz="1200" spc="-150" dirty="0" smtClean="0">
                    <a:solidFill>
                      <a:schemeClr val="tx1">
                        <a:lumMod val="65000"/>
                        <a:lumOff val="35000"/>
                      </a:schemeClr>
                    </a:solidFill>
                  </a:rPr>
                  <a:t>1110</a:t>
                </a:r>
                <a:endParaRPr lang="zh-CN" altLang="en-US" sz="1800" spc="-150" dirty="0">
                  <a:solidFill>
                    <a:schemeClr val="tx1">
                      <a:lumMod val="65000"/>
                      <a:lumOff val="35000"/>
                    </a:schemeClr>
                  </a:solidFill>
                </a:endParaRPr>
              </a:p>
            </p:txBody>
          </p:sp>
          <p:sp>
            <p:nvSpPr>
              <p:cNvPr id="97" name="TextBox 96"/>
              <p:cNvSpPr txBox="1"/>
              <p:nvPr/>
            </p:nvSpPr>
            <p:spPr>
              <a:xfrm>
                <a:off x="333053" y="5066134"/>
                <a:ext cx="441146" cy="276999"/>
              </a:xfrm>
              <a:prstGeom prst="rect">
                <a:avLst/>
              </a:prstGeom>
              <a:noFill/>
            </p:spPr>
            <p:txBody>
              <a:bodyPr wrap="none" rtlCol="0">
                <a:spAutoFit/>
              </a:bodyPr>
              <a:lstStyle/>
              <a:p>
                <a:pPr>
                  <a:buNone/>
                </a:pPr>
                <a:r>
                  <a:rPr lang="en-US" altLang="zh-CN" sz="1200" spc="-150" dirty="0" smtClean="0">
                    <a:solidFill>
                      <a:schemeClr val="tx1">
                        <a:lumMod val="65000"/>
                        <a:lumOff val="35000"/>
                      </a:schemeClr>
                    </a:solidFill>
                  </a:rPr>
                  <a:t>1101</a:t>
                </a:r>
                <a:endParaRPr lang="zh-CN" altLang="en-US" sz="1800" spc="-150" dirty="0">
                  <a:solidFill>
                    <a:schemeClr val="tx1">
                      <a:lumMod val="65000"/>
                      <a:lumOff val="35000"/>
                    </a:schemeClr>
                  </a:solidFill>
                </a:endParaRPr>
              </a:p>
            </p:txBody>
          </p:sp>
        </p:grpSp>
        <p:cxnSp>
          <p:nvCxnSpPr>
            <p:cNvPr id="99" name="直接箭头连接符 98"/>
            <p:cNvCxnSpPr/>
            <p:nvPr/>
          </p:nvCxnSpPr>
          <p:spPr>
            <a:xfrm flipH="1">
              <a:off x="1657772" y="5582014"/>
              <a:ext cx="547200" cy="0"/>
            </a:xfrm>
            <a:prstGeom prst="straightConnector1">
              <a:avLst/>
            </a:prstGeom>
            <a:ln w="57150">
              <a:headEnd type="oval"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100" name="直接箭头连接符 99"/>
            <p:cNvCxnSpPr/>
            <p:nvPr/>
          </p:nvCxnSpPr>
          <p:spPr>
            <a:xfrm flipV="1">
              <a:off x="2217441" y="4898040"/>
              <a:ext cx="0" cy="691200"/>
            </a:xfrm>
            <a:prstGeom prst="straightConnector1">
              <a:avLst/>
            </a:prstGeom>
            <a:ln w="38100">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2" name="组合 101"/>
            <p:cNvGrpSpPr/>
            <p:nvPr/>
          </p:nvGrpSpPr>
          <p:grpSpPr>
            <a:xfrm>
              <a:off x="6194276" y="4365104"/>
              <a:ext cx="2698204" cy="2376264"/>
              <a:chOff x="289620" y="4365104"/>
              <a:chExt cx="2698204" cy="2376264"/>
            </a:xfrm>
          </p:grpSpPr>
          <p:sp>
            <p:nvSpPr>
              <p:cNvPr id="103" name="椭圆 102"/>
              <p:cNvSpPr/>
              <p:nvPr/>
            </p:nvSpPr>
            <p:spPr>
              <a:xfrm>
                <a:off x="724615" y="4639345"/>
                <a:ext cx="1872178" cy="1813991"/>
              </a:xfrm>
              <a:prstGeom prst="ellipse">
                <a:avLst/>
              </a:prstGeom>
              <a:no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a:spLocks noChangeAspect="1"/>
              </p:cNvSpPr>
              <p:nvPr/>
            </p:nvSpPr>
            <p:spPr>
              <a:xfrm>
                <a:off x="808286" y="4725605"/>
                <a:ext cx="1707052" cy="1653997"/>
              </a:xfrm>
              <a:prstGeom prst="ellipse">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TextBox 104"/>
              <p:cNvSpPr txBox="1"/>
              <p:nvPr/>
            </p:nvSpPr>
            <p:spPr>
              <a:xfrm>
                <a:off x="1517214" y="4678537"/>
                <a:ext cx="311304" cy="369332"/>
              </a:xfrm>
              <a:prstGeom prst="rect">
                <a:avLst/>
              </a:prstGeom>
              <a:noFill/>
            </p:spPr>
            <p:txBody>
              <a:bodyPr wrap="none" rtlCol="0">
                <a:spAutoFit/>
              </a:bodyPr>
              <a:lstStyle/>
              <a:p>
                <a:pPr>
                  <a:buNone/>
                </a:pPr>
                <a:r>
                  <a:rPr lang="en-US" altLang="zh-CN" sz="1800" dirty="0" smtClean="0">
                    <a:solidFill>
                      <a:schemeClr val="tx1">
                        <a:lumMod val="65000"/>
                        <a:lumOff val="35000"/>
                      </a:schemeClr>
                    </a:solidFill>
                  </a:rPr>
                  <a:t>0</a:t>
                </a:r>
                <a:endParaRPr lang="zh-CN" altLang="en-US" dirty="0">
                  <a:solidFill>
                    <a:schemeClr val="tx1">
                      <a:lumMod val="65000"/>
                      <a:lumOff val="35000"/>
                    </a:schemeClr>
                  </a:solidFill>
                </a:endParaRPr>
              </a:p>
            </p:txBody>
          </p:sp>
          <p:cxnSp>
            <p:nvCxnSpPr>
              <p:cNvPr id="106" name="直接连接符 105"/>
              <p:cNvCxnSpPr/>
              <p:nvPr/>
            </p:nvCxnSpPr>
            <p:spPr>
              <a:xfrm>
                <a:off x="1667498" y="4727776"/>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1655304" y="6338177"/>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rot="5400000">
                <a:off x="827152" y="5564713"/>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rot="5400000">
                <a:off x="2495241" y="5532611"/>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rot="1320000">
                <a:off x="1975166" y="4784553"/>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rot="1320000">
                <a:off x="1365107" y="6283539"/>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rot="-1320000">
                <a:off x="1354479" y="4785169"/>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rot="-1320000">
                <a:off x="1975350" y="6274630"/>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2700000">
                <a:off x="2423339" y="5216785"/>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rot="2700000">
                <a:off x="1102888" y="6134576"/>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2700000">
                <a:off x="2255016" y="6095167"/>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rot="-2700000">
                <a:off x="1071935" y="4959090"/>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a:off x="2239743" y="4967893"/>
                <a:ext cx="1800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flipV="1">
                <a:off x="863592" y="5258166"/>
                <a:ext cx="36000" cy="18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882660" y="5883592"/>
                <a:ext cx="36000" cy="12728"/>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flipV="1">
                <a:off x="2411760" y="5860316"/>
                <a:ext cx="36000" cy="18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TextBox 121"/>
              <p:cNvSpPr txBox="1"/>
              <p:nvPr/>
            </p:nvSpPr>
            <p:spPr>
              <a:xfrm>
                <a:off x="1782666" y="4746267"/>
                <a:ext cx="311304" cy="369332"/>
              </a:xfrm>
              <a:prstGeom prst="rect">
                <a:avLst/>
              </a:prstGeom>
              <a:noFill/>
            </p:spPr>
            <p:txBody>
              <a:bodyPr wrap="none" rtlCol="0">
                <a:spAutoFit/>
              </a:bodyPr>
              <a:lstStyle/>
              <a:p>
                <a:pPr>
                  <a:buNone/>
                </a:pPr>
                <a:r>
                  <a:rPr lang="en-US" altLang="zh-CN" sz="1800" dirty="0" smtClean="0">
                    <a:solidFill>
                      <a:schemeClr val="tx1">
                        <a:lumMod val="65000"/>
                        <a:lumOff val="35000"/>
                      </a:schemeClr>
                    </a:solidFill>
                  </a:rPr>
                  <a:t>1</a:t>
                </a:r>
                <a:endParaRPr lang="zh-CN" altLang="en-US" dirty="0">
                  <a:solidFill>
                    <a:schemeClr val="tx1">
                      <a:lumMod val="65000"/>
                      <a:lumOff val="35000"/>
                    </a:schemeClr>
                  </a:solidFill>
                </a:endParaRPr>
              </a:p>
            </p:txBody>
          </p:sp>
          <p:sp>
            <p:nvSpPr>
              <p:cNvPr id="123" name="TextBox 122"/>
              <p:cNvSpPr txBox="1"/>
              <p:nvPr/>
            </p:nvSpPr>
            <p:spPr>
              <a:xfrm>
                <a:off x="2028203" y="4907134"/>
                <a:ext cx="311304" cy="369332"/>
              </a:xfrm>
              <a:prstGeom prst="rect">
                <a:avLst/>
              </a:prstGeom>
              <a:noFill/>
            </p:spPr>
            <p:txBody>
              <a:bodyPr wrap="none" rtlCol="0">
                <a:spAutoFit/>
              </a:bodyPr>
              <a:lstStyle/>
              <a:p>
                <a:pPr>
                  <a:buNone/>
                </a:pPr>
                <a:r>
                  <a:rPr lang="en-US" altLang="zh-CN" sz="1800" dirty="0" smtClean="0">
                    <a:solidFill>
                      <a:schemeClr val="tx1">
                        <a:lumMod val="65000"/>
                        <a:lumOff val="35000"/>
                      </a:schemeClr>
                    </a:solidFill>
                  </a:rPr>
                  <a:t>2</a:t>
                </a:r>
                <a:endParaRPr lang="zh-CN" altLang="en-US" dirty="0">
                  <a:solidFill>
                    <a:schemeClr val="tx1">
                      <a:lumMod val="65000"/>
                      <a:lumOff val="35000"/>
                    </a:schemeClr>
                  </a:solidFill>
                </a:endParaRPr>
              </a:p>
            </p:txBody>
          </p:sp>
          <p:sp>
            <p:nvSpPr>
              <p:cNvPr id="124" name="TextBox 123"/>
              <p:cNvSpPr txBox="1"/>
              <p:nvPr/>
            </p:nvSpPr>
            <p:spPr>
              <a:xfrm>
                <a:off x="2159640" y="5117122"/>
                <a:ext cx="311304" cy="369332"/>
              </a:xfrm>
              <a:prstGeom prst="rect">
                <a:avLst/>
              </a:prstGeom>
              <a:noFill/>
            </p:spPr>
            <p:txBody>
              <a:bodyPr wrap="none" rtlCol="0">
                <a:spAutoFit/>
              </a:bodyPr>
              <a:lstStyle/>
              <a:p>
                <a:pPr>
                  <a:buNone/>
                </a:pPr>
                <a:r>
                  <a:rPr lang="en-US" altLang="zh-CN" sz="1800" dirty="0" smtClean="0">
                    <a:solidFill>
                      <a:schemeClr val="tx1">
                        <a:lumMod val="65000"/>
                        <a:lumOff val="35000"/>
                      </a:schemeClr>
                    </a:solidFill>
                  </a:rPr>
                  <a:t>3</a:t>
                </a:r>
                <a:endParaRPr lang="zh-CN" altLang="en-US" dirty="0">
                  <a:solidFill>
                    <a:schemeClr val="tx1">
                      <a:lumMod val="65000"/>
                      <a:lumOff val="35000"/>
                    </a:schemeClr>
                  </a:solidFill>
                </a:endParaRPr>
              </a:p>
            </p:txBody>
          </p:sp>
          <p:sp>
            <p:nvSpPr>
              <p:cNvPr id="125" name="TextBox 124"/>
              <p:cNvSpPr txBox="1"/>
              <p:nvPr/>
            </p:nvSpPr>
            <p:spPr>
              <a:xfrm>
                <a:off x="2218903" y="5373216"/>
                <a:ext cx="311304" cy="369332"/>
              </a:xfrm>
              <a:prstGeom prst="rect">
                <a:avLst/>
              </a:prstGeom>
              <a:noFill/>
            </p:spPr>
            <p:txBody>
              <a:bodyPr wrap="none" rtlCol="0">
                <a:spAutoFit/>
              </a:bodyPr>
              <a:lstStyle/>
              <a:p>
                <a:pPr>
                  <a:buNone/>
                </a:pPr>
                <a:r>
                  <a:rPr lang="en-US" altLang="zh-CN" sz="1800" dirty="0" smtClean="0">
                    <a:solidFill>
                      <a:schemeClr val="tx1">
                        <a:lumMod val="65000"/>
                        <a:lumOff val="35000"/>
                      </a:schemeClr>
                    </a:solidFill>
                  </a:rPr>
                  <a:t>4</a:t>
                </a:r>
                <a:endParaRPr lang="zh-CN" altLang="en-US" dirty="0">
                  <a:solidFill>
                    <a:schemeClr val="tx1">
                      <a:lumMod val="65000"/>
                      <a:lumOff val="35000"/>
                    </a:schemeClr>
                  </a:solidFill>
                </a:endParaRPr>
              </a:p>
            </p:txBody>
          </p:sp>
          <p:sp>
            <p:nvSpPr>
              <p:cNvPr id="126" name="TextBox 125"/>
              <p:cNvSpPr txBox="1"/>
              <p:nvPr/>
            </p:nvSpPr>
            <p:spPr>
              <a:xfrm>
                <a:off x="2166063" y="5635022"/>
                <a:ext cx="311304" cy="369332"/>
              </a:xfrm>
              <a:prstGeom prst="rect">
                <a:avLst/>
              </a:prstGeom>
              <a:noFill/>
            </p:spPr>
            <p:txBody>
              <a:bodyPr wrap="none" rtlCol="0">
                <a:spAutoFit/>
              </a:bodyPr>
              <a:lstStyle/>
              <a:p>
                <a:pPr>
                  <a:buNone/>
                </a:pPr>
                <a:r>
                  <a:rPr lang="en-US" altLang="zh-CN" sz="1800" dirty="0" smtClean="0">
                    <a:solidFill>
                      <a:schemeClr val="tx1">
                        <a:lumMod val="65000"/>
                        <a:lumOff val="35000"/>
                      </a:schemeClr>
                    </a:solidFill>
                  </a:rPr>
                  <a:t>5</a:t>
                </a:r>
                <a:endParaRPr lang="zh-CN" altLang="en-US" dirty="0">
                  <a:solidFill>
                    <a:schemeClr val="tx1">
                      <a:lumMod val="65000"/>
                      <a:lumOff val="35000"/>
                    </a:schemeClr>
                  </a:solidFill>
                </a:endParaRPr>
              </a:p>
            </p:txBody>
          </p:sp>
          <p:sp>
            <p:nvSpPr>
              <p:cNvPr id="127" name="TextBox 126"/>
              <p:cNvSpPr txBox="1"/>
              <p:nvPr/>
            </p:nvSpPr>
            <p:spPr>
              <a:xfrm>
                <a:off x="2000918" y="5829840"/>
                <a:ext cx="311304" cy="369332"/>
              </a:xfrm>
              <a:prstGeom prst="rect">
                <a:avLst/>
              </a:prstGeom>
              <a:noFill/>
            </p:spPr>
            <p:txBody>
              <a:bodyPr wrap="none" rtlCol="0">
                <a:spAutoFit/>
              </a:bodyPr>
              <a:lstStyle/>
              <a:p>
                <a:pPr>
                  <a:buNone/>
                </a:pPr>
                <a:r>
                  <a:rPr lang="en-US" altLang="zh-CN" sz="1800" dirty="0" smtClean="0">
                    <a:solidFill>
                      <a:schemeClr val="tx1">
                        <a:lumMod val="65000"/>
                        <a:lumOff val="35000"/>
                      </a:schemeClr>
                    </a:solidFill>
                  </a:rPr>
                  <a:t>6</a:t>
                </a:r>
                <a:endParaRPr lang="zh-CN" altLang="en-US" dirty="0">
                  <a:solidFill>
                    <a:schemeClr val="tx1">
                      <a:lumMod val="65000"/>
                      <a:lumOff val="35000"/>
                    </a:schemeClr>
                  </a:solidFill>
                </a:endParaRPr>
              </a:p>
            </p:txBody>
          </p:sp>
          <p:sp>
            <p:nvSpPr>
              <p:cNvPr id="128" name="TextBox 127"/>
              <p:cNvSpPr txBox="1"/>
              <p:nvPr/>
            </p:nvSpPr>
            <p:spPr>
              <a:xfrm>
                <a:off x="1776427" y="5983148"/>
                <a:ext cx="311304" cy="369332"/>
              </a:xfrm>
              <a:prstGeom prst="rect">
                <a:avLst/>
              </a:prstGeom>
              <a:noFill/>
            </p:spPr>
            <p:txBody>
              <a:bodyPr wrap="none" rtlCol="0">
                <a:spAutoFit/>
              </a:bodyPr>
              <a:lstStyle/>
              <a:p>
                <a:pPr>
                  <a:buNone/>
                </a:pPr>
                <a:r>
                  <a:rPr lang="en-US" altLang="zh-CN" sz="1800" dirty="0" smtClean="0">
                    <a:solidFill>
                      <a:schemeClr val="tx1">
                        <a:lumMod val="65000"/>
                        <a:lumOff val="35000"/>
                      </a:schemeClr>
                    </a:solidFill>
                  </a:rPr>
                  <a:t>7</a:t>
                </a:r>
                <a:endParaRPr lang="zh-CN" altLang="en-US" dirty="0">
                  <a:solidFill>
                    <a:schemeClr val="tx1">
                      <a:lumMod val="65000"/>
                      <a:lumOff val="35000"/>
                    </a:schemeClr>
                  </a:solidFill>
                </a:endParaRPr>
              </a:p>
            </p:txBody>
          </p:sp>
          <p:sp>
            <p:nvSpPr>
              <p:cNvPr id="129" name="TextBox 128"/>
              <p:cNvSpPr txBox="1"/>
              <p:nvPr/>
            </p:nvSpPr>
            <p:spPr>
              <a:xfrm>
                <a:off x="1509524" y="6011996"/>
                <a:ext cx="311304" cy="369332"/>
              </a:xfrm>
              <a:prstGeom prst="rect">
                <a:avLst/>
              </a:prstGeom>
              <a:noFill/>
            </p:spPr>
            <p:txBody>
              <a:bodyPr wrap="none" rtlCol="0">
                <a:spAutoFit/>
              </a:bodyPr>
              <a:lstStyle/>
              <a:p>
                <a:pPr>
                  <a:buNone/>
                </a:pPr>
                <a:r>
                  <a:rPr lang="en-US" altLang="zh-CN" sz="1800" dirty="0" smtClean="0">
                    <a:solidFill>
                      <a:schemeClr val="tx1">
                        <a:lumMod val="65000"/>
                        <a:lumOff val="35000"/>
                      </a:schemeClr>
                    </a:solidFill>
                  </a:rPr>
                  <a:t>8</a:t>
                </a:r>
                <a:endParaRPr lang="zh-CN" altLang="en-US" dirty="0">
                  <a:solidFill>
                    <a:schemeClr val="tx1">
                      <a:lumMod val="65000"/>
                      <a:lumOff val="35000"/>
                    </a:schemeClr>
                  </a:solidFill>
                </a:endParaRPr>
              </a:p>
            </p:txBody>
          </p:sp>
          <p:sp>
            <p:nvSpPr>
              <p:cNvPr id="130" name="TextBox 129"/>
              <p:cNvSpPr txBox="1"/>
              <p:nvPr/>
            </p:nvSpPr>
            <p:spPr>
              <a:xfrm>
                <a:off x="1263827" y="5974681"/>
                <a:ext cx="311304" cy="369332"/>
              </a:xfrm>
              <a:prstGeom prst="rect">
                <a:avLst/>
              </a:prstGeom>
              <a:noFill/>
            </p:spPr>
            <p:txBody>
              <a:bodyPr wrap="none" rtlCol="0">
                <a:spAutoFit/>
              </a:bodyPr>
              <a:lstStyle/>
              <a:p>
                <a:pPr>
                  <a:buNone/>
                </a:pPr>
                <a:r>
                  <a:rPr lang="en-US" altLang="zh-CN" sz="1800" dirty="0" smtClean="0">
                    <a:solidFill>
                      <a:schemeClr val="tx1">
                        <a:lumMod val="65000"/>
                        <a:lumOff val="35000"/>
                      </a:schemeClr>
                    </a:solidFill>
                  </a:rPr>
                  <a:t>9</a:t>
                </a:r>
                <a:endParaRPr lang="zh-CN" altLang="en-US" dirty="0">
                  <a:solidFill>
                    <a:schemeClr val="tx1">
                      <a:lumMod val="65000"/>
                      <a:lumOff val="35000"/>
                    </a:schemeClr>
                  </a:solidFill>
                </a:endParaRPr>
              </a:p>
            </p:txBody>
          </p:sp>
          <p:sp>
            <p:nvSpPr>
              <p:cNvPr id="131" name="TextBox 130"/>
              <p:cNvSpPr txBox="1"/>
              <p:nvPr/>
            </p:nvSpPr>
            <p:spPr>
              <a:xfrm>
                <a:off x="975872" y="5842579"/>
                <a:ext cx="437940" cy="369332"/>
              </a:xfrm>
              <a:prstGeom prst="rect">
                <a:avLst/>
              </a:prstGeom>
              <a:noFill/>
            </p:spPr>
            <p:txBody>
              <a:bodyPr wrap="none" rtlCol="0">
                <a:spAutoFit/>
              </a:bodyPr>
              <a:lstStyle/>
              <a:p>
                <a:pPr>
                  <a:buNone/>
                </a:pPr>
                <a:r>
                  <a:rPr lang="en-US" altLang="zh-CN" sz="1800" dirty="0" smtClean="0">
                    <a:solidFill>
                      <a:schemeClr val="tx1">
                        <a:lumMod val="65000"/>
                        <a:lumOff val="35000"/>
                      </a:schemeClr>
                    </a:solidFill>
                  </a:rPr>
                  <a:t>10</a:t>
                </a:r>
                <a:endParaRPr lang="zh-CN" altLang="en-US" dirty="0">
                  <a:solidFill>
                    <a:schemeClr val="tx1">
                      <a:lumMod val="65000"/>
                      <a:lumOff val="35000"/>
                    </a:schemeClr>
                  </a:solidFill>
                </a:endParaRPr>
              </a:p>
            </p:txBody>
          </p:sp>
          <p:sp>
            <p:nvSpPr>
              <p:cNvPr id="132" name="TextBox 131"/>
              <p:cNvSpPr txBox="1"/>
              <p:nvPr/>
            </p:nvSpPr>
            <p:spPr>
              <a:xfrm>
                <a:off x="827584" y="5651956"/>
                <a:ext cx="437940" cy="369332"/>
              </a:xfrm>
              <a:prstGeom prst="rect">
                <a:avLst/>
              </a:prstGeom>
              <a:noFill/>
            </p:spPr>
            <p:txBody>
              <a:bodyPr wrap="none" rtlCol="0">
                <a:spAutoFit/>
              </a:bodyPr>
              <a:lstStyle/>
              <a:p>
                <a:pPr>
                  <a:buNone/>
                </a:pPr>
                <a:r>
                  <a:rPr lang="en-US" altLang="zh-CN" sz="1800" dirty="0" smtClean="0">
                    <a:solidFill>
                      <a:schemeClr val="tx1">
                        <a:lumMod val="65000"/>
                        <a:lumOff val="35000"/>
                      </a:schemeClr>
                    </a:solidFill>
                  </a:rPr>
                  <a:t>11</a:t>
                </a:r>
                <a:endParaRPr lang="zh-CN" altLang="en-US" dirty="0">
                  <a:solidFill>
                    <a:schemeClr val="tx1">
                      <a:lumMod val="65000"/>
                      <a:lumOff val="35000"/>
                    </a:schemeClr>
                  </a:solidFill>
                </a:endParaRPr>
              </a:p>
            </p:txBody>
          </p:sp>
          <p:sp>
            <p:nvSpPr>
              <p:cNvPr id="133" name="TextBox 132"/>
              <p:cNvSpPr txBox="1"/>
              <p:nvPr/>
            </p:nvSpPr>
            <p:spPr>
              <a:xfrm>
                <a:off x="785249" y="5398617"/>
                <a:ext cx="437940" cy="369332"/>
              </a:xfrm>
              <a:prstGeom prst="rect">
                <a:avLst/>
              </a:prstGeom>
              <a:noFill/>
            </p:spPr>
            <p:txBody>
              <a:bodyPr wrap="none" rtlCol="0">
                <a:spAutoFit/>
              </a:bodyPr>
              <a:lstStyle/>
              <a:p>
                <a:pPr>
                  <a:buNone/>
                </a:pPr>
                <a:r>
                  <a:rPr lang="en-US" altLang="zh-CN" sz="1800" dirty="0" smtClean="0">
                    <a:solidFill>
                      <a:schemeClr val="tx1">
                        <a:lumMod val="65000"/>
                        <a:lumOff val="35000"/>
                      </a:schemeClr>
                    </a:solidFill>
                  </a:rPr>
                  <a:t>12</a:t>
                </a:r>
                <a:endParaRPr lang="zh-CN" altLang="en-US" dirty="0">
                  <a:solidFill>
                    <a:schemeClr val="tx1">
                      <a:lumMod val="65000"/>
                      <a:lumOff val="35000"/>
                    </a:schemeClr>
                  </a:solidFill>
                </a:endParaRPr>
              </a:p>
            </p:txBody>
          </p:sp>
          <p:sp>
            <p:nvSpPr>
              <p:cNvPr id="134" name="TextBox 133"/>
              <p:cNvSpPr txBox="1"/>
              <p:nvPr/>
            </p:nvSpPr>
            <p:spPr>
              <a:xfrm>
                <a:off x="821692" y="5140258"/>
                <a:ext cx="437940" cy="369332"/>
              </a:xfrm>
              <a:prstGeom prst="rect">
                <a:avLst/>
              </a:prstGeom>
              <a:noFill/>
            </p:spPr>
            <p:txBody>
              <a:bodyPr wrap="none" rtlCol="0">
                <a:spAutoFit/>
              </a:bodyPr>
              <a:lstStyle/>
              <a:p>
                <a:pPr>
                  <a:buNone/>
                </a:pPr>
                <a:r>
                  <a:rPr lang="en-US" altLang="zh-CN" sz="1800" dirty="0" smtClean="0">
                    <a:solidFill>
                      <a:schemeClr val="tx1">
                        <a:lumMod val="65000"/>
                        <a:lumOff val="35000"/>
                      </a:schemeClr>
                    </a:solidFill>
                  </a:rPr>
                  <a:t>13</a:t>
                </a:r>
                <a:endParaRPr lang="zh-CN" altLang="en-US" dirty="0">
                  <a:solidFill>
                    <a:schemeClr val="tx1">
                      <a:lumMod val="65000"/>
                      <a:lumOff val="35000"/>
                    </a:schemeClr>
                  </a:solidFill>
                </a:endParaRPr>
              </a:p>
            </p:txBody>
          </p:sp>
          <p:sp>
            <p:nvSpPr>
              <p:cNvPr id="135" name="TextBox 134"/>
              <p:cNvSpPr txBox="1"/>
              <p:nvPr/>
            </p:nvSpPr>
            <p:spPr>
              <a:xfrm>
                <a:off x="946199" y="4907300"/>
                <a:ext cx="437940" cy="369332"/>
              </a:xfrm>
              <a:prstGeom prst="rect">
                <a:avLst/>
              </a:prstGeom>
              <a:noFill/>
            </p:spPr>
            <p:txBody>
              <a:bodyPr wrap="none" rtlCol="0">
                <a:spAutoFit/>
              </a:bodyPr>
              <a:lstStyle/>
              <a:p>
                <a:pPr>
                  <a:buNone/>
                </a:pPr>
                <a:r>
                  <a:rPr lang="en-US" altLang="zh-CN" sz="1800" dirty="0" smtClean="0">
                    <a:solidFill>
                      <a:schemeClr val="tx1">
                        <a:lumMod val="65000"/>
                        <a:lumOff val="35000"/>
                      </a:schemeClr>
                    </a:solidFill>
                  </a:rPr>
                  <a:t>14</a:t>
                </a:r>
                <a:endParaRPr lang="zh-CN" altLang="en-US" dirty="0">
                  <a:solidFill>
                    <a:schemeClr val="tx1">
                      <a:lumMod val="65000"/>
                      <a:lumOff val="35000"/>
                    </a:schemeClr>
                  </a:solidFill>
                </a:endParaRPr>
              </a:p>
            </p:txBody>
          </p:sp>
          <p:sp>
            <p:nvSpPr>
              <p:cNvPr id="136" name="TextBox 135"/>
              <p:cNvSpPr txBox="1"/>
              <p:nvPr/>
            </p:nvSpPr>
            <p:spPr>
              <a:xfrm>
                <a:off x="1187624" y="4745525"/>
                <a:ext cx="437940" cy="369332"/>
              </a:xfrm>
              <a:prstGeom prst="rect">
                <a:avLst/>
              </a:prstGeom>
              <a:noFill/>
            </p:spPr>
            <p:txBody>
              <a:bodyPr wrap="none" rtlCol="0">
                <a:spAutoFit/>
              </a:bodyPr>
              <a:lstStyle/>
              <a:p>
                <a:pPr>
                  <a:buNone/>
                </a:pPr>
                <a:r>
                  <a:rPr lang="en-US" altLang="zh-CN" sz="1800" dirty="0" smtClean="0">
                    <a:solidFill>
                      <a:schemeClr val="tx1">
                        <a:lumMod val="65000"/>
                        <a:lumOff val="35000"/>
                      </a:schemeClr>
                    </a:solidFill>
                  </a:rPr>
                  <a:t>15</a:t>
                </a:r>
                <a:endParaRPr lang="zh-CN" altLang="en-US" dirty="0">
                  <a:solidFill>
                    <a:schemeClr val="tx1">
                      <a:lumMod val="65000"/>
                      <a:lumOff val="35000"/>
                    </a:schemeClr>
                  </a:solidFill>
                </a:endParaRPr>
              </a:p>
            </p:txBody>
          </p:sp>
          <p:sp>
            <p:nvSpPr>
              <p:cNvPr id="137" name="TextBox 136"/>
              <p:cNvSpPr txBox="1"/>
              <p:nvPr/>
            </p:nvSpPr>
            <p:spPr>
              <a:xfrm>
                <a:off x="1429049" y="4365104"/>
                <a:ext cx="441146" cy="276999"/>
              </a:xfrm>
              <a:prstGeom prst="rect">
                <a:avLst/>
              </a:prstGeom>
              <a:noFill/>
            </p:spPr>
            <p:txBody>
              <a:bodyPr wrap="none" rtlCol="0">
                <a:spAutoFit/>
              </a:bodyPr>
              <a:lstStyle/>
              <a:p>
                <a:pPr>
                  <a:buNone/>
                </a:pPr>
                <a:r>
                  <a:rPr lang="en-US" altLang="zh-CN" sz="1200" spc="-150" dirty="0" smtClean="0">
                    <a:solidFill>
                      <a:schemeClr val="tx1">
                        <a:lumMod val="65000"/>
                        <a:lumOff val="35000"/>
                      </a:schemeClr>
                    </a:solidFill>
                  </a:rPr>
                  <a:t>0000</a:t>
                </a:r>
                <a:endParaRPr lang="zh-CN" altLang="en-US" sz="1800" spc="-150" dirty="0">
                  <a:solidFill>
                    <a:schemeClr val="tx1">
                      <a:lumMod val="65000"/>
                      <a:lumOff val="35000"/>
                    </a:schemeClr>
                  </a:solidFill>
                </a:endParaRPr>
              </a:p>
            </p:txBody>
          </p:sp>
          <p:sp>
            <p:nvSpPr>
              <p:cNvPr id="138" name="TextBox 137"/>
              <p:cNvSpPr txBox="1"/>
              <p:nvPr/>
            </p:nvSpPr>
            <p:spPr>
              <a:xfrm>
                <a:off x="1840395" y="4438620"/>
                <a:ext cx="441146" cy="276999"/>
              </a:xfrm>
              <a:prstGeom prst="rect">
                <a:avLst/>
              </a:prstGeom>
              <a:noFill/>
            </p:spPr>
            <p:txBody>
              <a:bodyPr wrap="none" rtlCol="0">
                <a:spAutoFit/>
              </a:bodyPr>
              <a:lstStyle/>
              <a:p>
                <a:pPr>
                  <a:buNone/>
                </a:pPr>
                <a:r>
                  <a:rPr lang="en-US" altLang="zh-CN" sz="1200" spc="-150" dirty="0" smtClean="0">
                    <a:solidFill>
                      <a:schemeClr val="tx1">
                        <a:lumMod val="65000"/>
                        <a:lumOff val="35000"/>
                      </a:schemeClr>
                    </a:solidFill>
                  </a:rPr>
                  <a:t>0001</a:t>
                </a:r>
                <a:endParaRPr lang="zh-CN" altLang="en-US" sz="1800" spc="-150" dirty="0">
                  <a:solidFill>
                    <a:schemeClr val="tx1">
                      <a:lumMod val="65000"/>
                      <a:lumOff val="35000"/>
                    </a:schemeClr>
                  </a:solidFill>
                </a:endParaRPr>
              </a:p>
            </p:txBody>
          </p:sp>
          <p:sp>
            <p:nvSpPr>
              <p:cNvPr id="139" name="TextBox 138"/>
              <p:cNvSpPr txBox="1"/>
              <p:nvPr/>
            </p:nvSpPr>
            <p:spPr>
              <a:xfrm>
                <a:off x="2241712" y="4689570"/>
                <a:ext cx="441146" cy="276999"/>
              </a:xfrm>
              <a:prstGeom prst="rect">
                <a:avLst/>
              </a:prstGeom>
              <a:noFill/>
            </p:spPr>
            <p:txBody>
              <a:bodyPr wrap="none" rtlCol="0">
                <a:spAutoFit/>
              </a:bodyPr>
              <a:lstStyle/>
              <a:p>
                <a:pPr>
                  <a:buNone/>
                </a:pPr>
                <a:r>
                  <a:rPr lang="en-US" altLang="zh-CN" sz="1200" spc="-150" dirty="0" smtClean="0">
                    <a:solidFill>
                      <a:schemeClr val="tx1">
                        <a:lumMod val="65000"/>
                        <a:lumOff val="35000"/>
                      </a:schemeClr>
                    </a:solidFill>
                  </a:rPr>
                  <a:t>0010</a:t>
                </a:r>
                <a:endParaRPr lang="zh-CN" altLang="en-US" sz="1800" spc="-150" dirty="0">
                  <a:solidFill>
                    <a:schemeClr val="tx1">
                      <a:lumMod val="65000"/>
                      <a:lumOff val="35000"/>
                    </a:schemeClr>
                  </a:solidFill>
                </a:endParaRPr>
              </a:p>
            </p:txBody>
          </p:sp>
          <p:sp>
            <p:nvSpPr>
              <p:cNvPr id="140" name="TextBox 139"/>
              <p:cNvSpPr txBox="1"/>
              <p:nvPr/>
            </p:nvSpPr>
            <p:spPr>
              <a:xfrm>
                <a:off x="2474670" y="5003003"/>
                <a:ext cx="441146" cy="276999"/>
              </a:xfrm>
              <a:prstGeom prst="rect">
                <a:avLst/>
              </a:prstGeom>
              <a:noFill/>
            </p:spPr>
            <p:txBody>
              <a:bodyPr wrap="none" rtlCol="0">
                <a:spAutoFit/>
              </a:bodyPr>
              <a:lstStyle/>
              <a:p>
                <a:pPr>
                  <a:buNone/>
                </a:pPr>
                <a:r>
                  <a:rPr lang="en-US" altLang="zh-CN" sz="1200" spc="-150" dirty="0" smtClean="0">
                    <a:solidFill>
                      <a:schemeClr val="tx1">
                        <a:lumMod val="65000"/>
                        <a:lumOff val="35000"/>
                      </a:schemeClr>
                    </a:solidFill>
                  </a:rPr>
                  <a:t>0011</a:t>
                </a:r>
                <a:endParaRPr lang="zh-CN" altLang="en-US" sz="1800" spc="-150" dirty="0">
                  <a:solidFill>
                    <a:schemeClr val="tx1">
                      <a:lumMod val="65000"/>
                      <a:lumOff val="35000"/>
                    </a:schemeClr>
                  </a:solidFill>
                </a:endParaRPr>
              </a:p>
            </p:txBody>
          </p:sp>
          <p:sp>
            <p:nvSpPr>
              <p:cNvPr id="141" name="TextBox 140"/>
              <p:cNvSpPr txBox="1"/>
              <p:nvPr/>
            </p:nvSpPr>
            <p:spPr>
              <a:xfrm>
                <a:off x="2546678" y="5418117"/>
                <a:ext cx="441146" cy="276999"/>
              </a:xfrm>
              <a:prstGeom prst="rect">
                <a:avLst/>
              </a:prstGeom>
              <a:noFill/>
            </p:spPr>
            <p:txBody>
              <a:bodyPr wrap="none" rtlCol="0">
                <a:spAutoFit/>
              </a:bodyPr>
              <a:lstStyle/>
              <a:p>
                <a:pPr>
                  <a:buNone/>
                </a:pPr>
                <a:r>
                  <a:rPr lang="en-US" altLang="zh-CN" sz="1200" spc="-150" dirty="0" smtClean="0">
                    <a:solidFill>
                      <a:schemeClr val="tx1">
                        <a:lumMod val="65000"/>
                        <a:lumOff val="35000"/>
                      </a:schemeClr>
                    </a:solidFill>
                  </a:rPr>
                  <a:t>0100</a:t>
                </a:r>
                <a:endParaRPr lang="zh-CN" altLang="en-US" sz="1800" spc="-150" dirty="0">
                  <a:solidFill>
                    <a:schemeClr val="tx1">
                      <a:lumMod val="65000"/>
                      <a:lumOff val="35000"/>
                    </a:schemeClr>
                  </a:solidFill>
                </a:endParaRPr>
              </a:p>
            </p:txBody>
          </p:sp>
          <p:sp>
            <p:nvSpPr>
              <p:cNvPr id="142" name="TextBox 141"/>
              <p:cNvSpPr txBox="1"/>
              <p:nvPr/>
            </p:nvSpPr>
            <p:spPr>
              <a:xfrm>
                <a:off x="2495876" y="5761223"/>
                <a:ext cx="441146" cy="276999"/>
              </a:xfrm>
              <a:prstGeom prst="rect">
                <a:avLst/>
              </a:prstGeom>
              <a:noFill/>
            </p:spPr>
            <p:txBody>
              <a:bodyPr wrap="none" rtlCol="0">
                <a:spAutoFit/>
              </a:bodyPr>
              <a:lstStyle/>
              <a:p>
                <a:pPr>
                  <a:buNone/>
                </a:pPr>
                <a:r>
                  <a:rPr lang="en-US" altLang="zh-CN" sz="1200" spc="-150" dirty="0" smtClean="0">
                    <a:solidFill>
                      <a:schemeClr val="tx1">
                        <a:lumMod val="65000"/>
                        <a:lumOff val="35000"/>
                      </a:schemeClr>
                    </a:solidFill>
                  </a:rPr>
                  <a:t>0101</a:t>
                </a:r>
                <a:endParaRPr lang="zh-CN" altLang="en-US" sz="1800" spc="-150" dirty="0">
                  <a:solidFill>
                    <a:schemeClr val="tx1">
                      <a:lumMod val="65000"/>
                      <a:lumOff val="35000"/>
                    </a:schemeClr>
                  </a:solidFill>
                </a:endParaRPr>
              </a:p>
            </p:txBody>
          </p:sp>
          <p:sp>
            <p:nvSpPr>
              <p:cNvPr id="143" name="TextBox 142"/>
              <p:cNvSpPr txBox="1"/>
              <p:nvPr/>
            </p:nvSpPr>
            <p:spPr>
              <a:xfrm>
                <a:off x="2267744" y="6112796"/>
                <a:ext cx="441146" cy="276999"/>
              </a:xfrm>
              <a:prstGeom prst="rect">
                <a:avLst/>
              </a:prstGeom>
              <a:noFill/>
            </p:spPr>
            <p:txBody>
              <a:bodyPr wrap="none" rtlCol="0">
                <a:spAutoFit/>
              </a:bodyPr>
              <a:lstStyle/>
              <a:p>
                <a:pPr>
                  <a:buNone/>
                </a:pPr>
                <a:r>
                  <a:rPr lang="en-US" altLang="zh-CN" sz="1200" spc="-150" dirty="0" smtClean="0">
                    <a:solidFill>
                      <a:schemeClr val="tx1">
                        <a:lumMod val="65000"/>
                        <a:lumOff val="35000"/>
                      </a:schemeClr>
                    </a:solidFill>
                  </a:rPr>
                  <a:t>0110</a:t>
                </a:r>
                <a:endParaRPr lang="zh-CN" altLang="en-US" sz="1800" spc="-150" dirty="0">
                  <a:solidFill>
                    <a:schemeClr val="tx1">
                      <a:lumMod val="65000"/>
                      <a:lumOff val="35000"/>
                    </a:schemeClr>
                  </a:solidFill>
                </a:endParaRPr>
              </a:p>
            </p:txBody>
          </p:sp>
          <p:sp>
            <p:nvSpPr>
              <p:cNvPr id="144" name="TextBox 143"/>
              <p:cNvSpPr txBox="1"/>
              <p:nvPr/>
            </p:nvSpPr>
            <p:spPr>
              <a:xfrm>
                <a:off x="1917229" y="6363786"/>
                <a:ext cx="441146" cy="276999"/>
              </a:xfrm>
              <a:prstGeom prst="rect">
                <a:avLst/>
              </a:prstGeom>
              <a:noFill/>
            </p:spPr>
            <p:txBody>
              <a:bodyPr wrap="none" rtlCol="0">
                <a:spAutoFit/>
              </a:bodyPr>
              <a:lstStyle/>
              <a:p>
                <a:pPr>
                  <a:buNone/>
                </a:pPr>
                <a:r>
                  <a:rPr lang="en-US" altLang="zh-CN" sz="1200" spc="-150" dirty="0" smtClean="0">
                    <a:solidFill>
                      <a:schemeClr val="tx1">
                        <a:lumMod val="65000"/>
                        <a:lumOff val="35000"/>
                      </a:schemeClr>
                    </a:solidFill>
                  </a:rPr>
                  <a:t>0111</a:t>
                </a:r>
                <a:endParaRPr lang="zh-CN" altLang="en-US" sz="1800" spc="-150" dirty="0">
                  <a:solidFill>
                    <a:schemeClr val="tx1">
                      <a:lumMod val="65000"/>
                      <a:lumOff val="35000"/>
                    </a:schemeClr>
                  </a:solidFill>
                </a:endParaRPr>
              </a:p>
            </p:txBody>
          </p:sp>
          <p:sp>
            <p:nvSpPr>
              <p:cNvPr id="145" name="TextBox 144"/>
              <p:cNvSpPr txBox="1"/>
              <p:nvPr/>
            </p:nvSpPr>
            <p:spPr>
              <a:xfrm>
                <a:off x="1437983" y="6464369"/>
                <a:ext cx="441146" cy="276999"/>
              </a:xfrm>
              <a:prstGeom prst="rect">
                <a:avLst/>
              </a:prstGeom>
              <a:noFill/>
            </p:spPr>
            <p:txBody>
              <a:bodyPr wrap="none" rtlCol="0">
                <a:spAutoFit/>
              </a:bodyPr>
              <a:lstStyle/>
              <a:p>
                <a:pPr>
                  <a:buNone/>
                </a:pPr>
                <a:r>
                  <a:rPr lang="en-US" altLang="zh-CN" sz="1200" spc="-150" dirty="0">
                    <a:solidFill>
                      <a:schemeClr val="tx1">
                        <a:lumMod val="65000"/>
                        <a:lumOff val="35000"/>
                      </a:schemeClr>
                    </a:solidFill>
                  </a:rPr>
                  <a:t>1</a:t>
                </a:r>
                <a:r>
                  <a:rPr lang="en-US" altLang="zh-CN" sz="1200" spc="-150" dirty="0" smtClean="0">
                    <a:solidFill>
                      <a:schemeClr val="tx1">
                        <a:lumMod val="65000"/>
                        <a:lumOff val="35000"/>
                      </a:schemeClr>
                    </a:solidFill>
                  </a:rPr>
                  <a:t>000</a:t>
                </a:r>
                <a:endParaRPr lang="zh-CN" altLang="en-US" sz="1800" spc="-150" dirty="0">
                  <a:solidFill>
                    <a:schemeClr val="tx1">
                      <a:lumMod val="65000"/>
                      <a:lumOff val="35000"/>
                    </a:schemeClr>
                  </a:solidFill>
                </a:endParaRPr>
              </a:p>
            </p:txBody>
          </p:sp>
          <p:sp>
            <p:nvSpPr>
              <p:cNvPr id="146" name="TextBox 145"/>
              <p:cNvSpPr txBox="1"/>
              <p:nvPr/>
            </p:nvSpPr>
            <p:spPr>
              <a:xfrm>
                <a:off x="1034083" y="6390853"/>
                <a:ext cx="441146" cy="276999"/>
              </a:xfrm>
              <a:prstGeom prst="rect">
                <a:avLst/>
              </a:prstGeom>
              <a:noFill/>
            </p:spPr>
            <p:txBody>
              <a:bodyPr wrap="none" rtlCol="0">
                <a:spAutoFit/>
              </a:bodyPr>
              <a:lstStyle/>
              <a:p>
                <a:pPr>
                  <a:buNone/>
                </a:pPr>
                <a:r>
                  <a:rPr lang="en-US" altLang="zh-CN" sz="1200" spc="-150" dirty="0" smtClean="0">
                    <a:solidFill>
                      <a:schemeClr val="tx1">
                        <a:lumMod val="65000"/>
                        <a:lumOff val="35000"/>
                      </a:schemeClr>
                    </a:solidFill>
                  </a:rPr>
                  <a:t>1001</a:t>
                </a:r>
                <a:endParaRPr lang="zh-CN" altLang="en-US" sz="1800" spc="-150" dirty="0">
                  <a:solidFill>
                    <a:schemeClr val="tx1">
                      <a:lumMod val="65000"/>
                      <a:lumOff val="35000"/>
                    </a:schemeClr>
                  </a:solidFill>
                </a:endParaRPr>
              </a:p>
            </p:txBody>
          </p:sp>
          <p:sp>
            <p:nvSpPr>
              <p:cNvPr id="147" name="TextBox 146"/>
              <p:cNvSpPr txBox="1"/>
              <p:nvPr/>
            </p:nvSpPr>
            <p:spPr>
              <a:xfrm>
                <a:off x="683568" y="6219770"/>
                <a:ext cx="441146" cy="276999"/>
              </a:xfrm>
              <a:prstGeom prst="rect">
                <a:avLst/>
              </a:prstGeom>
              <a:noFill/>
            </p:spPr>
            <p:txBody>
              <a:bodyPr wrap="none" rtlCol="0">
                <a:spAutoFit/>
              </a:bodyPr>
              <a:lstStyle/>
              <a:p>
                <a:pPr>
                  <a:buNone/>
                </a:pPr>
                <a:r>
                  <a:rPr lang="en-US" altLang="zh-CN" sz="1200" spc="-150" dirty="0" smtClean="0">
                    <a:solidFill>
                      <a:schemeClr val="tx1">
                        <a:lumMod val="65000"/>
                        <a:lumOff val="35000"/>
                      </a:schemeClr>
                    </a:solidFill>
                  </a:rPr>
                  <a:t>1010</a:t>
                </a:r>
                <a:endParaRPr lang="zh-CN" altLang="en-US" sz="1800" spc="-150" dirty="0">
                  <a:solidFill>
                    <a:schemeClr val="tx1">
                      <a:lumMod val="65000"/>
                      <a:lumOff val="35000"/>
                    </a:schemeClr>
                  </a:solidFill>
                </a:endParaRPr>
              </a:p>
            </p:txBody>
          </p:sp>
          <p:sp>
            <p:nvSpPr>
              <p:cNvPr id="148" name="TextBox 147"/>
              <p:cNvSpPr txBox="1"/>
              <p:nvPr/>
            </p:nvSpPr>
            <p:spPr>
              <a:xfrm>
                <a:off x="433636" y="5897830"/>
                <a:ext cx="441146" cy="276999"/>
              </a:xfrm>
              <a:prstGeom prst="rect">
                <a:avLst/>
              </a:prstGeom>
              <a:noFill/>
            </p:spPr>
            <p:txBody>
              <a:bodyPr wrap="none" rtlCol="0">
                <a:spAutoFit/>
              </a:bodyPr>
              <a:lstStyle/>
              <a:p>
                <a:pPr>
                  <a:buNone/>
                </a:pPr>
                <a:r>
                  <a:rPr lang="en-US" altLang="zh-CN" sz="1200" spc="-150" dirty="0" smtClean="0">
                    <a:solidFill>
                      <a:schemeClr val="tx1">
                        <a:lumMod val="65000"/>
                        <a:lumOff val="35000"/>
                      </a:schemeClr>
                    </a:solidFill>
                  </a:rPr>
                  <a:t>1011</a:t>
                </a:r>
                <a:endParaRPr lang="zh-CN" altLang="en-US" sz="1800" spc="-150" dirty="0">
                  <a:solidFill>
                    <a:schemeClr val="tx1">
                      <a:lumMod val="65000"/>
                      <a:lumOff val="35000"/>
                    </a:schemeClr>
                  </a:solidFill>
                </a:endParaRPr>
              </a:p>
            </p:txBody>
          </p:sp>
          <p:sp>
            <p:nvSpPr>
              <p:cNvPr id="149" name="TextBox 148"/>
              <p:cNvSpPr txBox="1"/>
              <p:nvPr/>
            </p:nvSpPr>
            <p:spPr>
              <a:xfrm>
                <a:off x="289620" y="5456257"/>
                <a:ext cx="441146" cy="276999"/>
              </a:xfrm>
              <a:prstGeom prst="rect">
                <a:avLst/>
              </a:prstGeom>
              <a:noFill/>
            </p:spPr>
            <p:txBody>
              <a:bodyPr wrap="none" rtlCol="0">
                <a:spAutoFit/>
              </a:bodyPr>
              <a:lstStyle/>
              <a:p>
                <a:pPr>
                  <a:buNone/>
                </a:pPr>
                <a:r>
                  <a:rPr lang="en-US" altLang="zh-CN" sz="1200" spc="-150" dirty="0" smtClean="0">
                    <a:solidFill>
                      <a:schemeClr val="tx1">
                        <a:lumMod val="65000"/>
                        <a:lumOff val="35000"/>
                      </a:schemeClr>
                    </a:solidFill>
                  </a:rPr>
                  <a:t>1100</a:t>
                </a:r>
                <a:endParaRPr lang="zh-CN" altLang="en-US" sz="1800" spc="-150" dirty="0">
                  <a:solidFill>
                    <a:schemeClr val="tx1">
                      <a:lumMod val="65000"/>
                      <a:lumOff val="35000"/>
                    </a:schemeClr>
                  </a:solidFill>
                </a:endParaRPr>
              </a:p>
            </p:txBody>
          </p:sp>
          <p:sp>
            <p:nvSpPr>
              <p:cNvPr id="150" name="TextBox 149"/>
              <p:cNvSpPr txBox="1"/>
              <p:nvPr/>
            </p:nvSpPr>
            <p:spPr>
              <a:xfrm>
                <a:off x="938119" y="4456162"/>
                <a:ext cx="441146" cy="276999"/>
              </a:xfrm>
              <a:prstGeom prst="rect">
                <a:avLst/>
              </a:prstGeom>
              <a:noFill/>
            </p:spPr>
            <p:txBody>
              <a:bodyPr wrap="none" rtlCol="0">
                <a:spAutoFit/>
              </a:bodyPr>
              <a:lstStyle/>
              <a:p>
                <a:pPr>
                  <a:buNone/>
                </a:pPr>
                <a:r>
                  <a:rPr lang="en-US" altLang="zh-CN" sz="1200" spc="-150" dirty="0" smtClean="0">
                    <a:solidFill>
                      <a:schemeClr val="tx1">
                        <a:lumMod val="65000"/>
                        <a:lumOff val="35000"/>
                      </a:schemeClr>
                    </a:solidFill>
                  </a:rPr>
                  <a:t>1111</a:t>
                </a:r>
                <a:endParaRPr lang="zh-CN" altLang="en-US" sz="1800" spc="-150" dirty="0">
                  <a:solidFill>
                    <a:schemeClr val="tx1">
                      <a:lumMod val="65000"/>
                      <a:lumOff val="35000"/>
                    </a:schemeClr>
                  </a:solidFill>
                </a:endParaRPr>
              </a:p>
            </p:txBody>
          </p:sp>
          <p:sp>
            <p:nvSpPr>
              <p:cNvPr id="151" name="TextBox 150"/>
              <p:cNvSpPr txBox="1"/>
              <p:nvPr/>
            </p:nvSpPr>
            <p:spPr>
              <a:xfrm>
                <a:off x="563935" y="4721319"/>
                <a:ext cx="441146" cy="276999"/>
              </a:xfrm>
              <a:prstGeom prst="rect">
                <a:avLst/>
              </a:prstGeom>
              <a:noFill/>
            </p:spPr>
            <p:txBody>
              <a:bodyPr wrap="none" rtlCol="0">
                <a:spAutoFit/>
              </a:bodyPr>
              <a:lstStyle/>
              <a:p>
                <a:pPr>
                  <a:buNone/>
                </a:pPr>
                <a:r>
                  <a:rPr lang="en-US" altLang="zh-CN" sz="1200" spc="-150" dirty="0" smtClean="0">
                    <a:solidFill>
                      <a:schemeClr val="tx1">
                        <a:lumMod val="65000"/>
                        <a:lumOff val="35000"/>
                      </a:schemeClr>
                    </a:solidFill>
                  </a:rPr>
                  <a:t>1110</a:t>
                </a:r>
                <a:endParaRPr lang="zh-CN" altLang="en-US" sz="1800" spc="-150" dirty="0">
                  <a:solidFill>
                    <a:schemeClr val="tx1">
                      <a:lumMod val="65000"/>
                      <a:lumOff val="35000"/>
                    </a:schemeClr>
                  </a:solidFill>
                </a:endParaRPr>
              </a:p>
            </p:txBody>
          </p:sp>
          <p:sp>
            <p:nvSpPr>
              <p:cNvPr id="152" name="TextBox 151"/>
              <p:cNvSpPr txBox="1"/>
              <p:nvPr/>
            </p:nvSpPr>
            <p:spPr>
              <a:xfrm>
                <a:off x="333053" y="5066134"/>
                <a:ext cx="441146" cy="276999"/>
              </a:xfrm>
              <a:prstGeom prst="rect">
                <a:avLst/>
              </a:prstGeom>
              <a:noFill/>
            </p:spPr>
            <p:txBody>
              <a:bodyPr wrap="none" rtlCol="0">
                <a:spAutoFit/>
              </a:bodyPr>
              <a:lstStyle/>
              <a:p>
                <a:pPr>
                  <a:buNone/>
                </a:pPr>
                <a:r>
                  <a:rPr lang="en-US" altLang="zh-CN" sz="1200" spc="-150" dirty="0" smtClean="0">
                    <a:solidFill>
                      <a:schemeClr val="tx1">
                        <a:lumMod val="65000"/>
                        <a:lumOff val="35000"/>
                      </a:schemeClr>
                    </a:solidFill>
                  </a:rPr>
                  <a:t>1101</a:t>
                </a:r>
                <a:endParaRPr lang="zh-CN" altLang="en-US" sz="1800" spc="-150" dirty="0">
                  <a:solidFill>
                    <a:schemeClr val="tx1">
                      <a:lumMod val="65000"/>
                      <a:lumOff val="35000"/>
                    </a:schemeClr>
                  </a:solidFill>
                </a:endParaRPr>
              </a:p>
            </p:txBody>
          </p:sp>
        </p:grpSp>
        <p:cxnSp>
          <p:nvCxnSpPr>
            <p:cNvPr id="153" name="直接箭头连接符 152"/>
            <p:cNvCxnSpPr/>
            <p:nvPr/>
          </p:nvCxnSpPr>
          <p:spPr>
            <a:xfrm>
              <a:off x="7574342" y="5591234"/>
              <a:ext cx="540000" cy="180000"/>
            </a:xfrm>
            <a:prstGeom prst="straightConnector1">
              <a:avLst/>
            </a:prstGeom>
            <a:ln w="57150">
              <a:headEnd type="oval"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154" name="直接箭头连接符 153"/>
            <p:cNvCxnSpPr/>
            <p:nvPr/>
          </p:nvCxnSpPr>
          <p:spPr>
            <a:xfrm flipV="1">
              <a:off x="7586811" y="4907260"/>
              <a:ext cx="0" cy="691200"/>
            </a:xfrm>
            <a:prstGeom prst="straightConnector1">
              <a:avLst/>
            </a:prstGeom>
            <a:ln w="38100">
              <a:headEnd type="diamond"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8" name="TextBox 157"/>
                <p:cNvSpPr txBox="1"/>
                <p:nvPr/>
              </p:nvSpPr>
              <p:spPr>
                <a:xfrm>
                  <a:off x="4034036" y="4397042"/>
                  <a:ext cx="1516762" cy="400110"/>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r>
                          <a:rPr lang="en-US" altLang="zh-CN" sz="2000" b="1" i="1" smtClean="0">
                            <a:latin typeface="Cambria Math"/>
                          </a:rPr>
                          <m:t>𝟏𝟐</m:t>
                        </m:r>
                        <m:r>
                          <a:rPr lang="en-US" altLang="zh-CN" sz="2000" b="1" i="1" smtClean="0">
                            <a:solidFill>
                              <a:srgbClr val="00B050"/>
                            </a:solidFill>
                            <a:latin typeface="Cambria Math"/>
                          </a:rPr>
                          <m:t>−</m:t>
                        </m:r>
                        <m:r>
                          <a:rPr lang="en-US" altLang="zh-CN" sz="2000" b="1" i="1" smtClean="0">
                            <a:solidFill>
                              <a:srgbClr val="00B050"/>
                            </a:solidFill>
                            <a:latin typeface="Cambria Math"/>
                          </a:rPr>
                          <m:t>𝟕</m:t>
                        </m:r>
                        <m:r>
                          <a:rPr lang="en-US" altLang="zh-CN" sz="2000" b="1" i="1" smtClean="0">
                            <a:latin typeface="Cambria Math"/>
                          </a:rPr>
                          <m:t>=</m:t>
                        </m:r>
                        <m:r>
                          <a:rPr lang="en-US" altLang="zh-CN" sz="2000" b="1" i="1" smtClean="0">
                            <a:latin typeface="Cambria Math"/>
                          </a:rPr>
                          <m:t>𝟓</m:t>
                        </m:r>
                      </m:oMath>
                    </m:oMathPara>
                  </a14:m>
                  <a:endParaRPr lang="zh-CN" altLang="en-US" sz="2000" b="1" dirty="0"/>
                </a:p>
              </p:txBody>
            </p:sp>
          </mc:Choice>
          <mc:Fallback xmlns="">
            <p:sp>
              <p:nvSpPr>
                <p:cNvPr id="158" name="TextBox 157"/>
                <p:cNvSpPr txBox="1">
                  <a:spLocks noRot="1" noChangeAspect="1" noMove="1" noResize="1" noEditPoints="1" noAdjustHandles="1" noChangeArrowheads="1" noChangeShapeType="1" noTextEdit="1"/>
                </p:cNvSpPr>
                <p:nvPr/>
              </p:nvSpPr>
              <p:spPr>
                <a:xfrm>
                  <a:off x="4034036" y="4397042"/>
                  <a:ext cx="1516762" cy="400110"/>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9" name="TextBox 158"/>
                <p:cNvSpPr txBox="1"/>
                <p:nvPr/>
              </p:nvSpPr>
              <p:spPr>
                <a:xfrm>
                  <a:off x="4106044" y="6093296"/>
                  <a:ext cx="1670650" cy="400110"/>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r>
                          <a:rPr lang="en-US" altLang="zh-CN" sz="2000" b="1" i="1" smtClean="0">
                            <a:latin typeface="Cambria Math"/>
                          </a:rPr>
                          <m:t>𝟏𝟐</m:t>
                        </m:r>
                        <m:r>
                          <a:rPr lang="en-US" altLang="zh-CN" sz="2000" b="1" i="1" smtClean="0">
                            <a:solidFill>
                              <a:srgbClr val="00B050"/>
                            </a:solidFill>
                            <a:latin typeface="Cambria Math"/>
                          </a:rPr>
                          <m:t>+</m:t>
                        </m:r>
                        <m:r>
                          <a:rPr lang="en-US" altLang="zh-CN" sz="2000" b="1" i="1" smtClean="0">
                            <a:solidFill>
                              <a:srgbClr val="00B050"/>
                            </a:solidFill>
                            <a:latin typeface="Cambria Math"/>
                          </a:rPr>
                          <m:t>𝟗</m:t>
                        </m:r>
                        <m:r>
                          <a:rPr lang="en-US" altLang="zh-CN" sz="2000" b="1" i="1" smtClean="0">
                            <a:latin typeface="Cambria Math"/>
                          </a:rPr>
                          <m:t>=</m:t>
                        </m:r>
                        <m:r>
                          <a:rPr lang="en-US" altLang="zh-CN" sz="2000" b="1" i="1" smtClean="0">
                            <a:latin typeface="Cambria Math"/>
                          </a:rPr>
                          <m:t>𝟐𝟏</m:t>
                        </m:r>
                      </m:oMath>
                    </m:oMathPara>
                  </a14:m>
                  <a:endParaRPr lang="zh-CN" altLang="en-US" sz="2000" b="1" dirty="0"/>
                </a:p>
              </p:txBody>
            </p:sp>
          </mc:Choice>
          <mc:Fallback xmlns="">
            <p:sp>
              <p:nvSpPr>
                <p:cNvPr id="159" name="TextBox 158"/>
                <p:cNvSpPr txBox="1">
                  <a:spLocks noRot="1" noChangeAspect="1" noMove="1" noResize="1" noEditPoints="1" noAdjustHandles="1" noChangeArrowheads="1" noChangeShapeType="1" noTextEdit="1"/>
                </p:cNvSpPr>
                <p:nvPr/>
              </p:nvSpPr>
              <p:spPr>
                <a:xfrm>
                  <a:off x="4106044" y="6093296"/>
                  <a:ext cx="1670650" cy="400110"/>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1" name="TextBox 160"/>
                <p:cNvSpPr txBox="1"/>
                <p:nvPr/>
              </p:nvSpPr>
              <p:spPr>
                <a:xfrm>
                  <a:off x="3734440" y="4149080"/>
                  <a:ext cx="2406428" cy="369332"/>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r>
                          <a:rPr lang="en-US" altLang="zh-CN" sz="1800" b="0" i="1" smtClean="0">
                            <a:latin typeface="Cambria Math"/>
                          </a:rPr>
                          <m:t>1100</m:t>
                        </m:r>
                        <m:r>
                          <a:rPr lang="en-US" altLang="zh-CN" sz="1800" b="0" i="1" smtClean="0">
                            <a:solidFill>
                              <a:srgbClr val="00B050"/>
                            </a:solidFill>
                            <a:latin typeface="Cambria Math"/>
                          </a:rPr>
                          <m:t>−0111</m:t>
                        </m:r>
                        <m:r>
                          <a:rPr lang="en-US" altLang="zh-CN" sz="1800" b="0" i="1" smtClean="0">
                            <a:latin typeface="Cambria Math"/>
                          </a:rPr>
                          <m:t>=</m:t>
                        </m:r>
                        <m:r>
                          <a:rPr lang="en-US" altLang="zh-CN" sz="1800" b="1" i="1" smtClean="0">
                            <a:latin typeface="Cambria Math"/>
                          </a:rPr>
                          <m:t>𝟎𝟏𝟎𝟏</m:t>
                        </m:r>
                      </m:oMath>
                    </m:oMathPara>
                  </a14:m>
                  <a:endParaRPr lang="zh-CN" altLang="en-US" sz="1800" b="1" dirty="0"/>
                </a:p>
              </p:txBody>
            </p:sp>
          </mc:Choice>
          <mc:Fallback xmlns="">
            <p:sp>
              <p:nvSpPr>
                <p:cNvPr id="161" name="TextBox 160"/>
                <p:cNvSpPr txBox="1">
                  <a:spLocks noRot="1" noChangeAspect="1" noMove="1" noResize="1" noEditPoints="1" noAdjustHandles="1" noChangeArrowheads="1" noChangeShapeType="1" noTextEdit="1"/>
                </p:cNvSpPr>
                <p:nvPr/>
              </p:nvSpPr>
              <p:spPr>
                <a:xfrm>
                  <a:off x="3734440" y="4149080"/>
                  <a:ext cx="2406428" cy="369332"/>
                </a:xfrm>
                <a:prstGeom prst="rect">
                  <a:avLst/>
                </a:prstGeom>
                <a:blipFill rotWithShape="1">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2" name="TextBox 161"/>
                <p:cNvSpPr txBox="1"/>
                <p:nvPr/>
              </p:nvSpPr>
              <p:spPr>
                <a:xfrm>
                  <a:off x="3746004" y="6406042"/>
                  <a:ext cx="2595582" cy="369332"/>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r>
                          <a:rPr lang="en-US" altLang="zh-CN" sz="1800" b="0" i="1" smtClean="0">
                            <a:latin typeface="Cambria Math"/>
                          </a:rPr>
                          <m:t>1100</m:t>
                        </m:r>
                        <m:r>
                          <a:rPr lang="en-US" altLang="zh-CN" sz="1800" b="0" i="1" smtClean="0">
                            <a:solidFill>
                              <a:srgbClr val="00B050"/>
                            </a:solidFill>
                            <a:latin typeface="Cambria Math"/>
                          </a:rPr>
                          <m:t>+1001</m:t>
                        </m:r>
                        <m:r>
                          <a:rPr lang="en-US" altLang="zh-CN" sz="1800" b="0" i="1" smtClean="0">
                            <a:latin typeface="Cambria Math"/>
                          </a:rPr>
                          <m:t>=</m:t>
                        </m:r>
                        <m:r>
                          <a:rPr lang="en-US" altLang="zh-CN" sz="1800" b="1" i="1" smtClean="0">
                            <a:solidFill>
                              <a:srgbClr val="FF0000"/>
                            </a:solidFill>
                            <a:latin typeface="Cambria Math"/>
                          </a:rPr>
                          <m:t>𝟏</m:t>
                        </m:r>
                        <m:r>
                          <a:rPr lang="en-US" altLang="zh-CN" sz="1800" b="1" i="1" smtClean="0">
                            <a:solidFill>
                              <a:srgbClr val="FF0000"/>
                            </a:solidFill>
                            <a:latin typeface="Cambria Math"/>
                          </a:rPr>
                          <m:t> </m:t>
                        </m:r>
                        <m:r>
                          <a:rPr lang="en-US" altLang="zh-CN" sz="1800" b="1" i="1" smtClean="0">
                            <a:latin typeface="Cambria Math"/>
                          </a:rPr>
                          <m:t>𝟎𝟏𝟎𝟏</m:t>
                        </m:r>
                      </m:oMath>
                    </m:oMathPara>
                  </a14:m>
                  <a:endParaRPr lang="zh-CN" altLang="en-US" sz="1800" b="1" dirty="0"/>
                </a:p>
              </p:txBody>
            </p:sp>
          </mc:Choice>
          <mc:Fallback xmlns="">
            <p:sp>
              <p:nvSpPr>
                <p:cNvPr id="162" name="TextBox 161"/>
                <p:cNvSpPr txBox="1">
                  <a:spLocks noRot="1" noChangeAspect="1" noMove="1" noResize="1" noEditPoints="1" noAdjustHandles="1" noChangeArrowheads="1" noChangeShapeType="1" noTextEdit="1"/>
                </p:cNvSpPr>
                <p:nvPr/>
              </p:nvSpPr>
              <p:spPr>
                <a:xfrm>
                  <a:off x="3746004" y="6406042"/>
                  <a:ext cx="2595582" cy="369332"/>
                </a:xfrm>
                <a:prstGeom prst="rect">
                  <a:avLst/>
                </a:prstGeom>
                <a:blipFill rotWithShape="1">
                  <a:blip r:embed="rId9"/>
                  <a:stretch>
                    <a:fillRect/>
                  </a:stretch>
                </a:blipFill>
              </p:spPr>
              <p:txBody>
                <a:bodyPr/>
                <a:lstStyle/>
                <a:p>
                  <a:r>
                    <a:rPr lang="zh-CN" altLang="en-US">
                      <a:noFill/>
                    </a:rPr>
                    <a:t> </a:t>
                  </a:r>
                </a:p>
              </p:txBody>
            </p:sp>
          </mc:Fallback>
        </mc:AlternateContent>
        <p:cxnSp>
          <p:nvCxnSpPr>
            <p:cNvPr id="163" name="曲线连接符 162"/>
            <p:cNvCxnSpPr>
              <a:stCxn id="159" idx="3"/>
              <a:endCxn id="158" idx="3"/>
            </p:cNvCxnSpPr>
            <p:nvPr/>
          </p:nvCxnSpPr>
          <p:spPr>
            <a:xfrm flipH="1" flipV="1">
              <a:off x="5550798" y="4597097"/>
              <a:ext cx="225896" cy="1696254"/>
            </a:xfrm>
            <a:prstGeom prst="curvedConnector3">
              <a:avLst>
                <a:gd name="adj1" fmla="val -101197"/>
              </a:avLst>
            </a:prstGeom>
            <a:ln>
              <a:tailEnd type="arrow"/>
            </a:ln>
          </p:spPr>
          <p:style>
            <a:lnRef idx="1">
              <a:schemeClr val="accent1"/>
            </a:lnRef>
            <a:fillRef idx="0">
              <a:schemeClr val="accent1"/>
            </a:fillRef>
            <a:effectRef idx="0">
              <a:schemeClr val="accent1"/>
            </a:effectRef>
            <a:fontRef idx="minor">
              <a:schemeClr val="tx1"/>
            </a:fontRef>
          </p:style>
        </p:cxnSp>
        <p:sp>
          <p:nvSpPr>
            <p:cNvPr id="166" name="TextBox 165"/>
            <p:cNvSpPr txBox="1"/>
            <p:nvPr/>
          </p:nvSpPr>
          <p:spPr>
            <a:xfrm>
              <a:off x="4328359" y="4797152"/>
              <a:ext cx="497765" cy="1296143"/>
            </a:xfrm>
            <a:prstGeom prst="rect">
              <a:avLst/>
            </a:prstGeom>
          </p:spPr>
          <p:style>
            <a:lnRef idx="1">
              <a:schemeClr val="accent3"/>
            </a:lnRef>
            <a:fillRef idx="2">
              <a:schemeClr val="accent3"/>
            </a:fillRef>
            <a:effectRef idx="1">
              <a:schemeClr val="accent3"/>
            </a:effectRef>
            <a:fontRef idx="minor">
              <a:schemeClr val="dk1"/>
            </a:fontRef>
          </p:style>
          <p:txBody>
            <a:bodyPr vert="eaVert" wrap="square" rtlCol="0">
              <a:spAutoFit/>
            </a:bodyPr>
            <a:lstStyle/>
            <a:p>
              <a:pPr algn="ctr">
                <a:buNone/>
              </a:pPr>
              <a:r>
                <a:rPr lang="en-US" altLang="zh-CN" sz="2000" dirty="0" smtClean="0">
                  <a:solidFill>
                    <a:srgbClr val="00B050"/>
                  </a:solidFill>
                </a:rPr>
                <a:t>7</a:t>
              </a:r>
              <a:r>
                <a:rPr lang="en-US" altLang="zh-CN" sz="2000" dirty="0" smtClean="0"/>
                <a:t>+</a:t>
              </a:r>
              <a:r>
                <a:rPr lang="en-US" altLang="zh-CN" sz="2000" dirty="0" smtClean="0">
                  <a:solidFill>
                    <a:srgbClr val="00B050"/>
                  </a:solidFill>
                </a:rPr>
                <a:t>9</a:t>
              </a:r>
              <a:r>
                <a:rPr lang="en-US" altLang="zh-CN" sz="2000" dirty="0" smtClean="0"/>
                <a:t>=</a:t>
              </a:r>
              <a:r>
                <a:rPr lang="en-US" altLang="zh-CN" sz="2000" dirty="0" smtClean="0">
                  <a:solidFill>
                    <a:srgbClr val="FF0000"/>
                  </a:solidFill>
                </a:rPr>
                <a:t>16</a:t>
              </a:r>
              <a:endParaRPr lang="zh-CN" altLang="en-US" sz="2000" dirty="0">
                <a:solidFill>
                  <a:srgbClr val="FF0000"/>
                </a:solidFill>
              </a:endParaRPr>
            </a:p>
          </p:txBody>
        </p:sp>
        <p:sp>
          <p:nvSpPr>
            <p:cNvPr id="141331" name="TextBox 141330"/>
            <p:cNvSpPr txBox="1"/>
            <p:nvPr/>
          </p:nvSpPr>
          <p:spPr>
            <a:xfrm>
              <a:off x="4881837" y="4834951"/>
              <a:ext cx="691215" cy="369332"/>
            </a:xfrm>
            <a:prstGeom prst="rect">
              <a:avLst/>
            </a:prstGeom>
            <a:noFill/>
          </p:spPr>
          <p:txBody>
            <a:bodyPr wrap="none" rtlCol="0">
              <a:spAutoFit/>
            </a:bodyPr>
            <a:lstStyle/>
            <a:p>
              <a:pPr>
                <a:buNone/>
              </a:pPr>
              <a:r>
                <a:rPr lang="en-US" altLang="zh-CN" sz="1800" dirty="0" smtClean="0">
                  <a:solidFill>
                    <a:srgbClr val="00B050"/>
                  </a:solidFill>
                </a:rPr>
                <a:t>0111</a:t>
              </a:r>
            </a:p>
          </p:txBody>
        </p:sp>
        <p:sp>
          <p:nvSpPr>
            <p:cNvPr id="168" name="TextBox 167"/>
            <p:cNvSpPr txBox="1"/>
            <p:nvPr/>
          </p:nvSpPr>
          <p:spPr>
            <a:xfrm>
              <a:off x="4887909" y="5256979"/>
              <a:ext cx="691215" cy="369332"/>
            </a:xfrm>
            <a:prstGeom prst="rect">
              <a:avLst/>
            </a:prstGeom>
            <a:noFill/>
          </p:spPr>
          <p:txBody>
            <a:bodyPr wrap="none" rtlCol="0">
              <a:spAutoFit/>
            </a:bodyPr>
            <a:lstStyle/>
            <a:p>
              <a:pPr>
                <a:buNone/>
              </a:pPr>
              <a:r>
                <a:rPr lang="en-US" altLang="zh-CN" sz="1800" dirty="0" smtClean="0">
                  <a:solidFill>
                    <a:srgbClr val="00B050"/>
                  </a:solidFill>
                </a:rPr>
                <a:t>1001</a:t>
              </a:r>
            </a:p>
          </p:txBody>
        </p:sp>
        <p:sp>
          <p:nvSpPr>
            <p:cNvPr id="169" name="TextBox 168"/>
            <p:cNvSpPr txBox="1"/>
            <p:nvPr/>
          </p:nvSpPr>
          <p:spPr>
            <a:xfrm>
              <a:off x="4815901" y="5716414"/>
              <a:ext cx="817853" cy="369332"/>
            </a:xfrm>
            <a:prstGeom prst="rect">
              <a:avLst/>
            </a:prstGeom>
            <a:noFill/>
          </p:spPr>
          <p:txBody>
            <a:bodyPr wrap="none" rtlCol="0">
              <a:spAutoFit/>
            </a:bodyPr>
            <a:lstStyle/>
            <a:p>
              <a:pPr>
                <a:buNone/>
              </a:pPr>
              <a:r>
                <a:rPr lang="en-US" altLang="zh-CN" sz="1800" dirty="0" smtClean="0">
                  <a:solidFill>
                    <a:srgbClr val="00B050"/>
                  </a:solidFill>
                </a:rPr>
                <a:t>10000</a:t>
              </a:r>
            </a:p>
          </p:txBody>
        </p:sp>
        <p:sp>
          <p:nvSpPr>
            <p:cNvPr id="173" name="TextBox 172"/>
            <p:cNvSpPr txBox="1"/>
            <p:nvPr/>
          </p:nvSpPr>
          <p:spPr>
            <a:xfrm>
              <a:off x="107504" y="4196374"/>
              <a:ext cx="1338828" cy="400110"/>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pPr>
                <a:buNone/>
              </a:pPr>
              <a:r>
                <a:rPr lang="en-US" altLang="zh-CN" sz="2000" dirty="0" smtClean="0">
                  <a:latin typeface="楷体" pitchFamily="49" charset="-122"/>
                  <a:ea typeface="楷体" pitchFamily="49" charset="-122"/>
                </a:rPr>
                <a:t>4</a:t>
              </a:r>
              <a:r>
                <a:rPr lang="zh-CN" altLang="en-US" sz="2000" dirty="0" smtClean="0">
                  <a:latin typeface="楷体" pitchFamily="49" charset="-122"/>
                  <a:ea typeface="楷体" pitchFamily="49" charset="-122"/>
                </a:rPr>
                <a:t>位二进制</a:t>
              </a:r>
              <a:endParaRPr lang="zh-CN" altLang="en-US" sz="2000" dirty="0">
                <a:latin typeface="楷体" pitchFamily="49" charset="-122"/>
                <a:ea typeface="楷体" pitchFamily="49" charset="-122"/>
              </a:endParaRPr>
            </a:p>
          </p:txBody>
        </p:sp>
      </p:grpSp>
      <p:sp>
        <p:nvSpPr>
          <p:cNvPr id="8" name="灯片编号占位符 7"/>
          <p:cNvSpPr>
            <a:spLocks noGrp="1"/>
          </p:cNvSpPr>
          <p:nvPr>
            <p:ph type="sldNum" sz="quarter" idx="12"/>
          </p:nvPr>
        </p:nvSpPr>
        <p:spPr/>
        <p:txBody>
          <a:bodyPr/>
          <a:lstStyle/>
          <a:p>
            <a:pPr>
              <a:defRPr/>
            </a:pPr>
            <a:fld id="{AB5F70D7-AEFC-45B0-A8AE-B3775A81AC94}" type="slidenum">
              <a:rPr lang="en-US" altLang="zh-CN" smtClean="0"/>
              <a:pPr>
                <a:defRPr/>
              </a:pPr>
              <a:t>47</a:t>
            </a:fld>
            <a:endParaRPr lang="en-US" altLang="zh-CN" dirty="0"/>
          </a:p>
        </p:txBody>
      </p:sp>
    </p:spTree>
    <p:extLst>
      <p:ext uri="{BB962C8B-B14F-4D97-AF65-F5344CB8AC3E}">
        <p14:creationId xmlns:p14="http://schemas.microsoft.com/office/powerpoint/2010/main" val="176398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barn(inVertical)">
                                      <p:cBhvr>
                                        <p:cTn id="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6656" y="156587"/>
            <a:ext cx="8229600" cy="504056"/>
          </a:xfrm>
        </p:spPr>
        <p:txBody>
          <a:bodyPr>
            <a:noAutofit/>
          </a:bodyPr>
          <a:lstStyle/>
          <a:p>
            <a:r>
              <a:rPr lang="zh-CN" altLang="en-US" sz="3600" dirty="0" smtClean="0"/>
              <a:t>如何求补码？      </a:t>
            </a:r>
            <a:r>
              <a:rPr lang="zh-CN" altLang="en-US" sz="3600" dirty="0" smtClean="0">
                <a:solidFill>
                  <a:srgbClr val="0070C0"/>
                </a:solidFill>
                <a:latin typeface="楷体" panose="02010609060101010101" pitchFamily="49" charset="-122"/>
                <a:ea typeface="楷体" panose="02010609060101010101" pitchFamily="49" charset="-122"/>
              </a:rPr>
              <a:t>补码 互补</a:t>
            </a:r>
            <a:endParaRPr lang="zh-CN" altLang="en-US" sz="3600" dirty="0">
              <a:solidFill>
                <a:srgbClr val="0070C0"/>
              </a:solidFill>
              <a:latin typeface="楷体" panose="02010609060101010101" pitchFamily="49" charset="-122"/>
              <a:ea typeface="楷体" panose="02010609060101010101" pitchFamily="49" charset="-122"/>
            </a:endParaRPr>
          </a:p>
        </p:txBody>
      </p:sp>
      <p:grpSp>
        <p:nvGrpSpPr>
          <p:cNvPr id="141324" name="组合 141323"/>
          <p:cNvGrpSpPr/>
          <p:nvPr/>
        </p:nvGrpSpPr>
        <p:grpSpPr>
          <a:xfrm>
            <a:off x="831776" y="1196752"/>
            <a:ext cx="2698204" cy="2376264"/>
            <a:chOff x="289620" y="4365104"/>
            <a:chExt cx="2698204" cy="2376264"/>
          </a:xfrm>
        </p:grpSpPr>
        <p:sp>
          <p:nvSpPr>
            <p:cNvPr id="27" name="椭圆 26"/>
            <p:cNvSpPr/>
            <p:nvPr/>
          </p:nvSpPr>
          <p:spPr>
            <a:xfrm>
              <a:off x="724615" y="4639345"/>
              <a:ext cx="1872178" cy="1813991"/>
            </a:xfrm>
            <a:prstGeom prst="ellipse">
              <a:avLst/>
            </a:prstGeom>
            <a:no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a:spLocks noChangeAspect="1"/>
            </p:cNvSpPr>
            <p:nvPr/>
          </p:nvSpPr>
          <p:spPr>
            <a:xfrm>
              <a:off x="808286" y="4725605"/>
              <a:ext cx="1707052" cy="1653997"/>
            </a:xfrm>
            <a:prstGeom prst="ellipse">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27"/>
            <p:cNvSpPr txBox="1"/>
            <p:nvPr/>
          </p:nvSpPr>
          <p:spPr>
            <a:xfrm>
              <a:off x="1517214" y="4678537"/>
              <a:ext cx="311304" cy="369332"/>
            </a:xfrm>
            <a:prstGeom prst="rect">
              <a:avLst/>
            </a:prstGeom>
            <a:noFill/>
          </p:spPr>
          <p:txBody>
            <a:bodyPr wrap="none" rtlCol="0">
              <a:spAutoFit/>
            </a:bodyPr>
            <a:lstStyle/>
            <a:p>
              <a:pPr>
                <a:buNone/>
              </a:pPr>
              <a:r>
                <a:rPr lang="en-US" altLang="zh-CN" sz="1800" dirty="0" smtClean="0">
                  <a:solidFill>
                    <a:schemeClr val="tx1">
                      <a:lumMod val="65000"/>
                      <a:lumOff val="35000"/>
                    </a:schemeClr>
                  </a:solidFill>
                </a:rPr>
                <a:t>0</a:t>
              </a:r>
              <a:endParaRPr lang="zh-CN" altLang="en-US" dirty="0">
                <a:solidFill>
                  <a:schemeClr val="tx1">
                    <a:lumMod val="65000"/>
                    <a:lumOff val="35000"/>
                  </a:schemeClr>
                </a:solidFill>
              </a:endParaRPr>
            </a:p>
          </p:txBody>
        </p:sp>
        <p:cxnSp>
          <p:nvCxnSpPr>
            <p:cNvPr id="141312" name="直接连接符 141311"/>
            <p:cNvCxnSpPr/>
            <p:nvPr/>
          </p:nvCxnSpPr>
          <p:spPr>
            <a:xfrm>
              <a:off x="1667498" y="4727776"/>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1655304" y="6338177"/>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rot="5400000">
              <a:off x="827152" y="5564713"/>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rot="5400000">
              <a:off x="2495241" y="5532611"/>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rot="1320000">
              <a:off x="1975166" y="4784553"/>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rot="1320000">
              <a:off x="1365107" y="6283539"/>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rot="-1320000">
              <a:off x="1354479" y="4785169"/>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rot="-1320000">
              <a:off x="1975350" y="6274630"/>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rot="2700000">
              <a:off x="2423339" y="5216785"/>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rot="2700000">
              <a:off x="1102888" y="6134576"/>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rot="-2700000">
              <a:off x="2255016" y="6095167"/>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rot="-2700000">
              <a:off x="1071935" y="4959090"/>
              <a:ext cx="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2239743" y="4967893"/>
              <a:ext cx="18000" cy="36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flipV="1">
              <a:off x="863592" y="5258166"/>
              <a:ext cx="36000" cy="18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882660" y="5883592"/>
              <a:ext cx="36000" cy="12728"/>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flipV="1">
              <a:off x="2411760" y="5860316"/>
              <a:ext cx="36000" cy="1800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782666" y="4746267"/>
              <a:ext cx="311304" cy="369332"/>
            </a:xfrm>
            <a:prstGeom prst="rect">
              <a:avLst/>
            </a:prstGeom>
            <a:noFill/>
          </p:spPr>
          <p:txBody>
            <a:bodyPr wrap="none" rtlCol="0">
              <a:spAutoFit/>
            </a:bodyPr>
            <a:lstStyle/>
            <a:p>
              <a:pPr>
                <a:buNone/>
              </a:pPr>
              <a:r>
                <a:rPr lang="en-US" altLang="zh-CN" sz="1800" dirty="0" smtClean="0">
                  <a:solidFill>
                    <a:schemeClr val="tx1">
                      <a:lumMod val="65000"/>
                      <a:lumOff val="35000"/>
                    </a:schemeClr>
                  </a:solidFill>
                </a:rPr>
                <a:t>1</a:t>
              </a:r>
              <a:endParaRPr lang="zh-CN" altLang="en-US" dirty="0">
                <a:solidFill>
                  <a:schemeClr val="tx1">
                    <a:lumMod val="65000"/>
                    <a:lumOff val="35000"/>
                  </a:schemeClr>
                </a:solidFill>
              </a:endParaRPr>
            </a:p>
          </p:txBody>
        </p:sp>
        <p:sp>
          <p:nvSpPr>
            <p:cNvPr id="68" name="TextBox 67"/>
            <p:cNvSpPr txBox="1"/>
            <p:nvPr/>
          </p:nvSpPr>
          <p:spPr>
            <a:xfrm>
              <a:off x="2028203" y="4907134"/>
              <a:ext cx="311304" cy="369332"/>
            </a:xfrm>
            <a:prstGeom prst="rect">
              <a:avLst/>
            </a:prstGeom>
            <a:noFill/>
          </p:spPr>
          <p:txBody>
            <a:bodyPr wrap="none" rtlCol="0">
              <a:spAutoFit/>
            </a:bodyPr>
            <a:lstStyle/>
            <a:p>
              <a:pPr>
                <a:buNone/>
              </a:pPr>
              <a:r>
                <a:rPr lang="en-US" altLang="zh-CN" sz="1800" dirty="0" smtClean="0">
                  <a:solidFill>
                    <a:schemeClr val="tx1">
                      <a:lumMod val="65000"/>
                      <a:lumOff val="35000"/>
                    </a:schemeClr>
                  </a:solidFill>
                </a:rPr>
                <a:t>2</a:t>
              </a:r>
              <a:endParaRPr lang="zh-CN" altLang="en-US" dirty="0">
                <a:solidFill>
                  <a:schemeClr val="tx1">
                    <a:lumMod val="65000"/>
                    <a:lumOff val="35000"/>
                  </a:schemeClr>
                </a:solidFill>
              </a:endParaRPr>
            </a:p>
          </p:txBody>
        </p:sp>
        <p:sp>
          <p:nvSpPr>
            <p:cNvPr id="69" name="TextBox 68"/>
            <p:cNvSpPr txBox="1"/>
            <p:nvPr/>
          </p:nvSpPr>
          <p:spPr>
            <a:xfrm>
              <a:off x="2159640" y="5117122"/>
              <a:ext cx="311304" cy="369332"/>
            </a:xfrm>
            <a:prstGeom prst="rect">
              <a:avLst/>
            </a:prstGeom>
            <a:noFill/>
          </p:spPr>
          <p:txBody>
            <a:bodyPr wrap="none" rtlCol="0">
              <a:spAutoFit/>
            </a:bodyPr>
            <a:lstStyle/>
            <a:p>
              <a:pPr>
                <a:buNone/>
              </a:pPr>
              <a:r>
                <a:rPr lang="en-US" altLang="zh-CN" sz="1800" dirty="0" smtClean="0">
                  <a:solidFill>
                    <a:schemeClr val="tx1">
                      <a:lumMod val="65000"/>
                      <a:lumOff val="35000"/>
                    </a:schemeClr>
                  </a:solidFill>
                </a:rPr>
                <a:t>3</a:t>
              </a:r>
              <a:endParaRPr lang="zh-CN" altLang="en-US" dirty="0">
                <a:solidFill>
                  <a:schemeClr val="tx1">
                    <a:lumMod val="65000"/>
                    <a:lumOff val="35000"/>
                  </a:schemeClr>
                </a:solidFill>
              </a:endParaRPr>
            </a:p>
          </p:txBody>
        </p:sp>
        <p:sp>
          <p:nvSpPr>
            <p:cNvPr id="70" name="TextBox 69"/>
            <p:cNvSpPr txBox="1"/>
            <p:nvPr/>
          </p:nvSpPr>
          <p:spPr>
            <a:xfrm>
              <a:off x="2218903" y="5373216"/>
              <a:ext cx="311304" cy="369332"/>
            </a:xfrm>
            <a:prstGeom prst="rect">
              <a:avLst/>
            </a:prstGeom>
            <a:noFill/>
          </p:spPr>
          <p:txBody>
            <a:bodyPr wrap="none" rtlCol="0">
              <a:spAutoFit/>
            </a:bodyPr>
            <a:lstStyle/>
            <a:p>
              <a:pPr>
                <a:buNone/>
              </a:pPr>
              <a:r>
                <a:rPr lang="en-US" altLang="zh-CN" sz="1800" dirty="0" smtClean="0">
                  <a:solidFill>
                    <a:schemeClr val="tx1">
                      <a:lumMod val="65000"/>
                      <a:lumOff val="35000"/>
                    </a:schemeClr>
                  </a:solidFill>
                </a:rPr>
                <a:t>4</a:t>
              </a:r>
              <a:endParaRPr lang="zh-CN" altLang="en-US" dirty="0">
                <a:solidFill>
                  <a:schemeClr val="tx1">
                    <a:lumMod val="65000"/>
                    <a:lumOff val="35000"/>
                  </a:schemeClr>
                </a:solidFill>
              </a:endParaRPr>
            </a:p>
          </p:txBody>
        </p:sp>
        <p:sp>
          <p:nvSpPr>
            <p:cNvPr id="71" name="TextBox 70"/>
            <p:cNvSpPr txBox="1"/>
            <p:nvPr/>
          </p:nvSpPr>
          <p:spPr>
            <a:xfrm>
              <a:off x="2166063" y="5635022"/>
              <a:ext cx="311304" cy="369332"/>
            </a:xfrm>
            <a:prstGeom prst="rect">
              <a:avLst/>
            </a:prstGeom>
            <a:noFill/>
          </p:spPr>
          <p:txBody>
            <a:bodyPr wrap="none" rtlCol="0">
              <a:spAutoFit/>
            </a:bodyPr>
            <a:lstStyle/>
            <a:p>
              <a:pPr>
                <a:buNone/>
              </a:pPr>
              <a:r>
                <a:rPr lang="en-US" altLang="zh-CN" sz="1800" dirty="0" smtClean="0">
                  <a:solidFill>
                    <a:schemeClr val="tx1">
                      <a:lumMod val="65000"/>
                      <a:lumOff val="35000"/>
                    </a:schemeClr>
                  </a:solidFill>
                </a:rPr>
                <a:t>5</a:t>
              </a:r>
              <a:endParaRPr lang="zh-CN" altLang="en-US" dirty="0">
                <a:solidFill>
                  <a:schemeClr val="tx1">
                    <a:lumMod val="65000"/>
                    <a:lumOff val="35000"/>
                  </a:schemeClr>
                </a:solidFill>
              </a:endParaRPr>
            </a:p>
          </p:txBody>
        </p:sp>
        <p:sp>
          <p:nvSpPr>
            <p:cNvPr id="72" name="TextBox 71"/>
            <p:cNvSpPr txBox="1"/>
            <p:nvPr/>
          </p:nvSpPr>
          <p:spPr>
            <a:xfrm>
              <a:off x="2000918" y="5829840"/>
              <a:ext cx="311304" cy="369332"/>
            </a:xfrm>
            <a:prstGeom prst="rect">
              <a:avLst/>
            </a:prstGeom>
            <a:noFill/>
          </p:spPr>
          <p:txBody>
            <a:bodyPr wrap="none" rtlCol="0">
              <a:spAutoFit/>
            </a:bodyPr>
            <a:lstStyle/>
            <a:p>
              <a:pPr>
                <a:buNone/>
              </a:pPr>
              <a:r>
                <a:rPr lang="en-US" altLang="zh-CN" sz="1800" dirty="0" smtClean="0">
                  <a:solidFill>
                    <a:schemeClr val="tx1">
                      <a:lumMod val="65000"/>
                      <a:lumOff val="35000"/>
                    </a:schemeClr>
                  </a:solidFill>
                </a:rPr>
                <a:t>6</a:t>
              </a:r>
              <a:endParaRPr lang="zh-CN" altLang="en-US" dirty="0">
                <a:solidFill>
                  <a:schemeClr val="tx1">
                    <a:lumMod val="65000"/>
                    <a:lumOff val="35000"/>
                  </a:schemeClr>
                </a:solidFill>
              </a:endParaRPr>
            </a:p>
          </p:txBody>
        </p:sp>
        <p:sp>
          <p:nvSpPr>
            <p:cNvPr id="73" name="TextBox 72"/>
            <p:cNvSpPr txBox="1"/>
            <p:nvPr/>
          </p:nvSpPr>
          <p:spPr>
            <a:xfrm>
              <a:off x="1776427" y="5983148"/>
              <a:ext cx="311304" cy="369332"/>
            </a:xfrm>
            <a:prstGeom prst="rect">
              <a:avLst/>
            </a:prstGeom>
            <a:noFill/>
          </p:spPr>
          <p:txBody>
            <a:bodyPr wrap="none" rtlCol="0">
              <a:spAutoFit/>
            </a:bodyPr>
            <a:lstStyle/>
            <a:p>
              <a:pPr>
                <a:buNone/>
              </a:pPr>
              <a:r>
                <a:rPr lang="en-US" altLang="zh-CN" sz="1800" dirty="0" smtClean="0">
                  <a:solidFill>
                    <a:schemeClr val="tx1">
                      <a:lumMod val="65000"/>
                      <a:lumOff val="35000"/>
                    </a:schemeClr>
                  </a:solidFill>
                </a:rPr>
                <a:t>7</a:t>
              </a:r>
              <a:endParaRPr lang="zh-CN" altLang="en-US" dirty="0">
                <a:solidFill>
                  <a:schemeClr val="tx1">
                    <a:lumMod val="65000"/>
                    <a:lumOff val="35000"/>
                  </a:schemeClr>
                </a:solidFill>
              </a:endParaRPr>
            </a:p>
          </p:txBody>
        </p:sp>
        <p:sp>
          <p:nvSpPr>
            <p:cNvPr id="74" name="TextBox 73"/>
            <p:cNvSpPr txBox="1"/>
            <p:nvPr/>
          </p:nvSpPr>
          <p:spPr>
            <a:xfrm>
              <a:off x="1509524" y="6011996"/>
              <a:ext cx="311304" cy="369332"/>
            </a:xfrm>
            <a:prstGeom prst="rect">
              <a:avLst/>
            </a:prstGeom>
            <a:noFill/>
          </p:spPr>
          <p:txBody>
            <a:bodyPr wrap="none" rtlCol="0">
              <a:spAutoFit/>
            </a:bodyPr>
            <a:lstStyle/>
            <a:p>
              <a:pPr>
                <a:buNone/>
              </a:pPr>
              <a:r>
                <a:rPr lang="en-US" altLang="zh-CN" sz="1800" dirty="0" smtClean="0">
                  <a:solidFill>
                    <a:schemeClr val="tx1">
                      <a:lumMod val="65000"/>
                      <a:lumOff val="35000"/>
                    </a:schemeClr>
                  </a:solidFill>
                </a:rPr>
                <a:t>8</a:t>
              </a:r>
              <a:endParaRPr lang="zh-CN" altLang="en-US" dirty="0">
                <a:solidFill>
                  <a:schemeClr val="tx1">
                    <a:lumMod val="65000"/>
                    <a:lumOff val="35000"/>
                  </a:schemeClr>
                </a:solidFill>
              </a:endParaRPr>
            </a:p>
          </p:txBody>
        </p:sp>
        <p:sp>
          <p:nvSpPr>
            <p:cNvPr id="75" name="TextBox 74"/>
            <p:cNvSpPr txBox="1"/>
            <p:nvPr/>
          </p:nvSpPr>
          <p:spPr>
            <a:xfrm>
              <a:off x="1263827" y="5974681"/>
              <a:ext cx="311304" cy="369332"/>
            </a:xfrm>
            <a:prstGeom prst="rect">
              <a:avLst/>
            </a:prstGeom>
            <a:noFill/>
          </p:spPr>
          <p:txBody>
            <a:bodyPr wrap="none" rtlCol="0">
              <a:spAutoFit/>
            </a:bodyPr>
            <a:lstStyle/>
            <a:p>
              <a:pPr>
                <a:buNone/>
              </a:pPr>
              <a:r>
                <a:rPr lang="en-US" altLang="zh-CN" sz="1800" dirty="0" smtClean="0">
                  <a:solidFill>
                    <a:schemeClr val="tx1">
                      <a:lumMod val="65000"/>
                      <a:lumOff val="35000"/>
                    </a:schemeClr>
                  </a:solidFill>
                </a:rPr>
                <a:t>9</a:t>
              </a:r>
              <a:endParaRPr lang="zh-CN" altLang="en-US" dirty="0">
                <a:solidFill>
                  <a:schemeClr val="tx1">
                    <a:lumMod val="65000"/>
                    <a:lumOff val="35000"/>
                  </a:schemeClr>
                </a:solidFill>
              </a:endParaRPr>
            </a:p>
          </p:txBody>
        </p:sp>
        <p:sp>
          <p:nvSpPr>
            <p:cNvPr id="76" name="TextBox 75"/>
            <p:cNvSpPr txBox="1"/>
            <p:nvPr/>
          </p:nvSpPr>
          <p:spPr>
            <a:xfrm>
              <a:off x="975872" y="5842579"/>
              <a:ext cx="437940" cy="369332"/>
            </a:xfrm>
            <a:prstGeom prst="rect">
              <a:avLst/>
            </a:prstGeom>
            <a:noFill/>
          </p:spPr>
          <p:txBody>
            <a:bodyPr wrap="none" rtlCol="0">
              <a:spAutoFit/>
            </a:bodyPr>
            <a:lstStyle/>
            <a:p>
              <a:pPr>
                <a:buNone/>
              </a:pPr>
              <a:r>
                <a:rPr lang="en-US" altLang="zh-CN" sz="1800" dirty="0" smtClean="0">
                  <a:solidFill>
                    <a:schemeClr val="tx1">
                      <a:lumMod val="65000"/>
                      <a:lumOff val="35000"/>
                    </a:schemeClr>
                  </a:solidFill>
                </a:rPr>
                <a:t>10</a:t>
              </a:r>
              <a:endParaRPr lang="zh-CN" altLang="en-US" dirty="0">
                <a:solidFill>
                  <a:schemeClr val="tx1">
                    <a:lumMod val="65000"/>
                    <a:lumOff val="35000"/>
                  </a:schemeClr>
                </a:solidFill>
              </a:endParaRPr>
            </a:p>
          </p:txBody>
        </p:sp>
        <p:sp>
          <p:nvSpPr>
            <p:cNvPr id="77" name="TextBox 76"/>
            <p:cNvSpPr txBox="1"/>
            <p:nvPr/>
          </p:nvSpPr>
          <p:spPr>
            <a:xfrm>
              <a:off x="827584" y="5651956"/>
              <a:ext cx="437940" cy="369332"/>
            </a:xfrm>
            <a:prstGeom prst="rect">
              <a:avLst/>
            </a:prstGeom>
            <a:noFill/>
          </p:spPr>
          <p:txBody>
            <a:bodyPr wrap="none" rtlCol="0">
              <a:spAutoFit/>
            </a:bodyPr>
            <a:lstStyle/>
            <a:p>
              <a:pPr>
                <a:buNone/>
              </a:pPr>
              <a:r>
                <a:rPr lang="en-US" altLang="zh-CN" sz="1800" dirty="0" smtClean="0">
                  <a:solidFill>
                    <a:schemeClr val="tx1">
                      <a:lumMod val="65000"/>
                      <a:lumOff val="35000"/>
                    </a:schemeClr>
                  </a:solidFill>
                </a:rPr>
                <a:t>11</a:t>
              </a:r>
              <a:endParaRPr lang="zh-CN" altLang="en-US" dirty="0">
                <a:solidFill>
                  <a:schemeClr val="tx1">
                    <a:lumMod val="65000"/>
                    <a:lumOff val="35000"/>
                  </a:schemeClr>
                </a:solidFill>
              </a:endParaRPr>
            </a:p>
          </p:txBody>
        </p:sp>
        <p:sp>
          <p:nvSpPr>
            <p:cNvPr id="78" name="TextBox 77"/>
            <p:cNvSpPr txBox="1"/>
            <p:nvPr/>
          </p:nvSpPr>
          <p:spPr>
            <a:xfrm>
              <a:off x="785249" y="5398617"/>
              <a:ext cx="437940" cy="369332"/>
            </a:xfrm>
            <a:prstGeom prst="rect">
              <a:avLst/>
            </a:prstGeom>
            <a:noFill/>
          </p:spPr>
          <p:txBody>
            <a:bodyPr wrap="none" rtlCol="0">
              <a:spAutoFit/>
            </a:bodyPr>
            <a:lstStyle/>
            <a:p>
              <a:pPr>
                <a:buNone/>
              </a:pPr>
              <a:r>
                <a:rPr lang="en-US" altLang="zh-CN" sz="1800" dirty="0" smtClean="0">
                  <a:solidFill>
                    <a:schemeClr val="tx1">
                      <a:lumMod val="65000"/>
                      <a:lumOff val="35000"/>
                    </a:schemeClr>
                  </a:solidFill>
                </a:rPr>
                <a:t>12</a:t>
              </a:r>
              <a:endParaRPr lang="zh-CN" altLang="en-US" dirty="0">
                <a:solidFill>
                  <a:schemeClr val="tx1">
                    <a:lumMod val="65000"/>
                    <a:lumOff val="35000"/>
                  </a:schemeClr>
                </a:solidFill>
              </a:endParaRPr>
            </a:p>
          </p:txBody>
        </p:sp>
        <p:sp>
          <p:nvSpPr>
            <p:cNvPr id="79" name="TextBox 78"/>
            <p:cNvSpPr txBox="1"/>
            <p:nvPr/>
          </p:nvSpPr>
          <p:spPr>
            <a:xfrm>
              <a:off x="821692" y="5140258"/>
              <a:ext cx="437940" cy="369332"/>
            </a:xfrm>
            <a:prstGeom prst="rect">
              <a:avLst/>
            </a:prstGeom>
            <a:noFill/>
          </p:spPr>
          <p:txBody>
            <a:bodyPr wrap="none" rtlCol="0">
              <a:spAutoFit/>
            </a:bodyPr>
            <a:lstStyle/>
            <a:p>
              <a:pPr>
                <a:buNone/>
              </a:pPr>
              <a:r>
                <a:rPr lang="en-US" altLang="zh-CN" sz="1800" dirty="0" smtClean="0">
                  <a:solidFill>
                    <a:schemeClr val="tx1">
                      <a:lumMod val="65000"/>
                      <a:lumOff val="35000"/>
                    </a:schemeClr>
                  </a:solidFill>
                </a:rPr>
                <a:t>13</a:t>
              </a:r>
              <a:endParaRPr lang="zh-CN" altLang="en-US" dirty="0">
                <a:solidFill>
                  <a:schemeClr val="tx1">
                    <a:lumMod val="65000"/>
                    <a:lumOff val="35000"/>
                  </a:schemeClr>
                </a:solidFill>
              </a:endParaRPr>
            </a:p>
          </p:txBody>
        </p:sp>
        <p:sp>
          <p:nvSpPr>
            <p:cNvPr id="80" name="TextBox 79"/>
            <p:cNvSpPr txBox="1"/>
            <p:nvPr/>
          </p:nvSpPr>
          <p:spPr>
            <a:xfrm>
              <a:off x="946199" y="4907300"/>
              <a:ext cx="437940" cy="369332"/>
            </a:xfrm>
            <a:prstGeom prst="rect">
              <a:avLst/>
            </a:prstGeom>
            <a:noFill/>
          </p:spPr>
          <p:txBody>
            <a:bodyPr wrap="none" rtlCol="0">
              <a:spAutoFit/>
            </a:bodyPr>
            <a:lstStyle/>
            <a:p>
              <a:pPr>
                <a:buNone/>
              </a:pPr>
              <a:r>
                <a:rPr lang="en-US" altLang="zh-CN" sz="1800" dirty="0" smtClean="0">
                  <a:solidFill>
                    <a:schemeClr val="tx1">
                      <a:lumMod val="65000"/>
                      <a:lumOff val="35000"/>
                    </a:schemeClr>
                  </a:solidFill>
                </a:rPr>
                <a:t>14</a:t>
              </a:r>
              <a:endParaRPr lang="zh-CN" altLang="en-US" dirty="0">
                <a:solidFill>
                  <a:schemeClr val="tx1">
                    <a:lumMod val="65000"/>
                    <a:lumOff val="35000"/>
                  </a:schemeClr>
                </a:solidFill>
              </a:endParaRPr>
            </a:p>
          </p:txBody>
        </p:sp>
        <p:sp>
          <p:nvSpPr>
            <p:cNvPr id="81" name="TextBox 80"/>
            <p:cNvSpPr txBox="1"/>
            <p:nvPr/>
          </p:nvSpPr>
          <p:spPr>
            <a:xfrm>
              <a:off x="1187624" y="4745525"/>
              <a:ext cx="437940" cy="369332"/>
            </a:xfrm>
            <a:prstGeom prst="rect">
              <a:avLst/>
            </a:prstGeom>
            <a:noFill/>
          </p:spPr>
          <p:txBody>
            <a:bodyPr wrap="none" rtlCol="0">
              <a:spAutoFit/>
            </a:bodyPr>
            <a:lstStyle/>
            <a:p>
              <a:pPr>
                <a:buNone/>
              </a:pPr>
              <a:r>
                <a:rPr lang="en-US" altLang="zh-CN" sz="1800" dirty="0" smtClean="0">
                  <a:solidFill>
                    <a:schemeClr val="tx1">
                      <a:lumMod val="65000"/>
                      <a:lumOff val="35000"/>
                    </a:schemeClr>
                  </a:solidFill>
                </a:rPr>
                <a:t>15</a:t>
              </a:r>
              <a:endParaRPr lang="zh-CN" altLang="en-US" dirty="0">
                <a:solidFill>
                  <a:schemeClr val="tx1">
                    <a:lumMod val="65000"/>
                    <a:lumOff val="35000"/>
                  </a:schemeClr>
                </a:solidFill>
              </a:endParaRPr>
            </a:p>
          </p:txBody>
        </p:sp>
        <p:sp>
          <p:nvSpPr>
            <p:cNvPr id="82" name="TextBox 81"/>
            <p:cNvSpPr txBox="1"/>
            <p:nvPr/>
          </p:nvSpPr>
          <p:spPr>
            <a:xfrm>
              <a:off x="1429049" y="4365104"/>
              <a:ext cx="441146" cy="276999"/>
            </a:xfrm>
            <a:prstGeom prst="rect">
              <a:avLst/>
            </a:prstGeom>
            <a:noFill/>
          </p:spPr>
          <p:txBody>
            <a:bodyPr wrap="none" rtlCol="0">
              <a:spAutoFit/>
            </a:bodyPr>
            <a:lstStyle/>
            <a:p>
              <a:pPr>
                <a:buNone/>
              </a:pPr>
              <a:r>
                <a:rPr lang="en-US" altLang="zh-CN" sz="1200" spc="-150" dirty="0" smtClean="0">
                  <a:solidFill>
                    <a:schemeClr val="tx1">
                      <a:lumMod val="65000"/>
                      <a:lumOff val="35000"/>
                    </a:schemeClr>
                  </a:solidFill>
                </a:rPr>
                <a:t>0000</a:t>
              </a:r>
              <a:endParaRPr lang="zh-CN" altLang="en-US" sz="1800" spc="-150" dirty="0">
                <a:solidFill>
                  <a:schemeClr val="tx1">
                    <a:lumMod val="65000"/>
                    <a:lumOff val="35000"/>
                  </a:schemeClr>
                </a:solidFill>
              </a:endParaRPr>
            </a:p>
          </p:txBody>
        </p:sp>
        <p:sp>
          <p:nvSpPr>
            <p:cNvPr id="83" name="TextBox 82"/>
            <p:cNvSpPr txBox="1"/>
            <p:nvPr/>
          </p:nvSpPr>
          <p:spPr>
            <a:xfrm>
              <a:off x="1840395" y="4438620"/>
              <a:ext cx="441146" cy="276999"/>
            </a:xfrm>
            <a:prstGeom prst="rect">
              <a:avLst/>
            </a:prstGeom>
            <a:noFill/>
          </p:spPr>
          <p:txBody>
            <a:bodyPr wrap="none" rtlCol="0">
              <a:spAutoFit/>
            </a:bodyPr>
            <a:lstStyle/>
            <a:p>
              <a:pPr>
                <a:buNone/>
              </a:pPr>
              <a:r>
                <a:rPr lang="en-US" altLang="zh-CN" sz="1200" spc="-150" dirty="0" smtClean="0">
                  <a:solidFill>
                    <a:schemeClr val="tx1">
                      <a:lumMod val="65000"/>
                      <a:lumOff val="35000"/>
                    </a:schemeClr>
                  </a:solidFill>
                </a:rPr>
                <a:t>0001</a:t>
              </a:r>
              <a:endParaRPr lang="zh-CN" altLang="en-US" sz="1800" spc="-150" dirty="0">
                <a:solidFill>
                  <a:schemeClr val="tx1">
                    <a:lumMod val="65000"/>
                    <a:lumOff val="35000"/>
                  </a:schemeClr>
                </a:solidFill>
              </a:endParaRPr>
            </a:p>
          </p:txBody>
        </p:sp>
        <p:sp>
          <p:nvSpPr>
            <p:cNvPr id="84" name="TextBox 83"/>
            <p:cNvSpPr txBox="1"/>
            <p:nvPr/>
          </p:nvSpPr>
          <p:spPr>
            <a:xfrm>
              <a:off x="2241712" y="4689570"/>
              <a:ext cx="441146" cy="276999"/>
            </a:xfrm>
            <a:prstGeom prst="rect">
              <a:avLst/>
            </a:prstGeom>
            <a:noFill/>
          </p:spPr>
          <p:txBody>
            <a:bodyPr wrap="none" rtlCol="0">
              <a:spAutoFit/>
            </a:bodyPr>
            <a:lstStyle/>
            <a:p>
              <a:pPr>
                <a:buNone/>
              </a:pPr>
              <a:r>
                <a:rPr lang="en-US" altLang="zh-CN" sz="1200" spc="-150" dirty="0" smtClean="0">
                  <a:solidFill>
                    <a:schemeClr val="tx1">
                      <a:lumMod val="65000"/>
                      <a:lumOff val="35000"/>
                    </a:schemeClr>
                  </a:solidFill>
                </a:rPr>
                <a:t>0010</a:t>
              </a:r>
              <a:endParaRPr lang="zh-CN" altLang="en-US" sz="1800" spc="-150" dirty="0">
                <a:solidFill>
                  <a:schemeClr val="tx1">
                    <a:lumMod val="65000"/>
                    <a:lumOff val="35000"/>
                  </a:schemeClr>
                </a:solidFill>
              </a:endParaRPr>
            </a:p>
          </p:txBody>
        </p:sp>
        <p:sp>
          <p:nvSpPr>
            <p:cNvPr id="85" name="TextBox 84"/>
            <p:cNvSpPr txBox="1"/>
            <p:nvPr/>
          </p:nvSpPr>
          <p:spPr>
            <a:xfrm>
              <a:off x="2474670" y="5003003"/>
              <a:ext cx="441146" cy="276999"/>
            </a:xfrm>
            <a:prstGeom prst="rect">
              <a:avLst/>
            </a:prstGeom>
            <a:noFill/>
          </p:spPr>
          <p:txBody>
            <a:bodyPr wrap="none" rtlCol="0">
              <a:spAutoFit/>
            </a:bodyPr>
            <a:lstStyle/>
            <a:p>
              <a:pPr>
                <a:buNone/>
              </a:pPr>
              <a:r>
                <a:rPr lang="en-US" altLang="zh-CN" sz="1200" spc="-150" dirty="0" smtClean="0">
                  <a:solidFill>
                    <a:schemeClr val="tx1">
                      <a:lumMod val="65000"/>
                      <a:lumOff val="35000"/>
                    </a:schemeClr>
                  </a:solidFill>
                </a:rPr>
                <a:t>0011</a:t>
              </a:r>
              <a:endParaRPr lang="zh-CN" altLang="en-US" sz="1800" spc="-150" dirty="0">
                <a:solidFill>
                  <a:schemeClr val="tx1">
                    <a:lumMod val="65000"/>
                    <a:lumOff val="35000"/>
                  </a:schemeClr>
                </a:solidFill>
              </a:endParaRPr>
            </a:p>
          </p:txBody>
        </p:sp>
        <p:sp>
          <p:nvSpPr>
            <p:cNvPr id="86" name="TextBox 85"/>
            <p:cNvSpPr txBox="1"/>
            <p:nvPr/>
          </p:nvSpPr>
          <p:spPr>
            <a:xfrm>
              <a:off x="2546678" y="5418117"/>
              <a:ext cx="441146" cy="276999"/>
            </a:xfrm>
            <a:prstGeom prst="rect">
              <a:avLst/>
            </a:prstGeom>
            <a:noFill/>
          </p:spPr>
          <p:txBody>
            <a:bodyPr wrap="none" rtlCol="0">
              <a:spAutoFit/>
            </a:bodyPr>
            <a:lstStyle/>
            <a:p>
              <a:pPr>
                <a:buNone/>
              </a:pPr>
              <a:r>
                <a:rPr lang="en-US" altLang="zh-CN" sz="1200" spc="-150" dirty="0" smtClean="0">
                  <a:solidFill>
                    <a:schemeClr val="tx1">
                      <a:lumMod val="65000"/>
                      <a:lumOff val="35000"/>
                    </a:schemeClr>
                  </a:solidFill>
                </a:rPr>
                <a:t>0100</a:t>
              </a:r>
              <a:endParaRPr lang="zh-CN" altLang="en-US" sz="1800" spc="-150" dirty="0">
                <a:solidFill>
                  <a:schemeClr val="tx1">
                    <a:lumMod val="65000"/>
                    <a:lumOff val="35000"/>
                  </a:schemeClr>
                </a:solidFill>
              </a:endParaRPr>
            </a:p>
          </p:txBody>
        </p:sp>
        <p:sp>
          <p:nvSpPr>
            <p:cNvPr id="87" name="TextBox 86"/>
            <p:cNvSpPr txBox="1"/>
            <p:nvPr/>
          </p:nvSpPr>
          <p:spPr>
            <a:xfrm>
              <a:off x="2495876" y="5761223"/>
              <a:ext cx="441146" cy="276999"/>
            </a:xfrm>
            <a:prstGeom prst="rect">
              <a:avLst/>
            </a:prstGeom>
            <a:noFill/>
          </p:spPr>
          <p:txBody>
            <a:bodyPr wrap="none" rtlCol="0">
              <a:spAutoFit/>
            </a:bodyPr>
            <a:lstStyle/>
            <a:p>
              <a:pPr>
                <a:buNone/>
              </a:pPr>
              <a:r>
                <a:rPr lang="en-US" altLang="zh-CN" sz="1200" spc="-150" dirty="0" smtClean="0">
                  <a:solidFill>
                    <a:schemeClr val="tx1">
                      <a:lumMod val="65000"/>
                      <a:lumOff val="35000"/>
                    </a:schemeClr>
                  </a:solidFill>
                </a:rPr>
                <a:t>0101</a:t>
              </a:r>
              <a:endParaRPr lang="zh-CN" altLang="en-US" sz="1800" spc="-150" dirty="0">
                <a:solidFill>
                  <a:schemeClr val="tx1">
                    <a:lumMod val="65000"/>
                    <a:lumOff val="35000"/>
                  </a:schemeClr>
                </a:solidFill>
              </a:endParaRPr>
            </a:p>
          </p:txBody>
        </p:sp>
        <p:sp>
          <p:nvSpPr>
            <p:cNvPr id="88" name="TextBox 87"/>
            <p:cNvSpPr txBox="1"/>
            <p:nvPr/>
          </p:nvSpPr>
          <p:spPr>
            <a:xfrm>
              <a:off x="2267744" y="6112796"/>
              <a:ext cx="441146" cy="276999"/>
            </a:xfrm>
            <a:prstGeom prst="rect">
              <a:avLst/>
            </a:prstGeom>
            <a:noFill/>
          </p:spPr>
          <p:txBody>
            <a:bodyPr wrap="none" rtlCol="0">
              <a:spAutoFit/>
            </a:bodyPr>
            <a:lstStyle/>
            <a:p>
              <a:pPr>
                <a:buNone/>
              </a:pPr>
              <a:r>
                <a:rPr lang="en-US" altLang="zh-CN" sz="1200" spc="-150" dirty="0" smtClean="0">
                  <a:solidFill>
                    <a:schemeClr val="tx1">
                      <a:lumMod val="65000"/>
                      <a:lumOff val="35000"/>
                    </a:schemeClr>
                  </a:solidFill>
                </a:rPr>
                <a:t>0110</a:t>
              </a:r>
              <a:endParaRPr lang="zh-CN" altLang="en-US" sz="1800" spc="-150" dirty="0">
                <a:solidFill>
                  <a:schemeClr val="tx1">
                    <a:lumMod val="65000"/>
                    <a:lumOff val="35000"/>
                  </a:schemeClr>
                </a:solidFill>
              </a:endParaRPr>
            </a:p>
          </p:txBody>
        </p:sp>
        <p:sp>
          <p:nvSpPr>
            <p:cNvPr id="89" name="TextBox 88"/>
            <p:cNvSpPr txBox="1"/>
            <p:nvPr/>
          </p:nvSpPr>
          <p:spPr>
            <a:xfrm>
              <a:off x="1917229" y="6363786"/>
              <a:ext cx="441146" cy="276999"/>
            </a:xfrm>
            <a:prstGeom prst="rect">
              <a:avLst/>
            </a:prstGeom>
            <a:noFill/>
          </p:spPr>
          <p:txBody>
            <a:bodyPr wrap="none" rtlCol="0">
              <a:spAutoFit/>
            </a:bodyPr>
            <a:lstStyle/>
            <a:p>
              <a:pPr>
                <a:buNone/>
              </a:pPr>
              <a:r>
                <a:rPr lang="en-US" altLang="zh-CN" sz="1200" spc="-150" dirty="0" smtClean="0">
                  <a:solidFill>
                    <a:schemeClr val="tx1">
                      <a:lumMod val="65000"/>
                      <a:lumOff val="35000"/>
                    </a:schemeClr>
                  </a:solidFill>
                </a:rPr>
                <a:t>0111</a:t>
              </a:r>
              <a:endParaRPr lang="zh-CN" altLang="en-US" sz="1800" spc="-150" dirty="0">
                <a:solidFill>
                  <a:schemeClr val="tx1">
                    <a:lumMod val="65000"/>
                    <a:lumOff val="35000"/>
                  </a:schemeClr>
                </a:solidFill>
              </a:endParaRPr>
            </a:p>
          </p:txBody>
        </p:sp>
        <p:sp>
          <p:nvSpPr>
            <p:cNvPr id="90" name="TextBox 89"/>
            <p:cNvSpPr txBox="1"/>
            <p:nvPr/>
          </p:nvSpPr>
          <p:spPr>
            <a:xfrm>
              <a:off x="1437983" y="6464369"/>
              <a:ext cx="441146" cy="276999"/>
            </a:xfrm>
            <a:prstGeom prst="rect">
              <a:avLst/>
            </a:prstGeom>
            <a:noFill/>
          </p:spPr>
          <p:txBody>
            <a:bodyPr wrap="none" rtlCol="0">
              <a:spAutoFit/>
            </a:bodyPr>
            <a:lstStyle/>
            <a:p>
              <a:pPr>
                <a:buNone/>
              </a:pPr>
              <a:r>
                <a:rPr lang="en-US" altLang="zh-CN" sz="1200" spc="-150" dirty="0">
                  <a:solidFill>
                    <a:schemeClr val="tx1">
                      <a:lumMod val="65000"/>
                      <a:lumOff val="35000"/>
                    </a:schemeClr>
                  </a:solidFill>
                </a:rPr>
                <a:t>1</a:t>
              </a:r>
              <a:r>
                <a:rPr lang="en-US" altLang="zh-CN" sz="1200" spc="-150" dirty="0" smtClean="0">
                  <a:solidFill>
                    <a:schemeClr val="tx1">
                      <a:lumMod val="65000"/>
                      <a:lumOff val="35000"/>
                    </a:schemeClr>
                  </a:solidFill>
                </a:rPr>
                <a:t>000</a:t>
              </a:r>
              <a:endParaRPr lang="zh-CN" altLang="en-US" sz="1800" spc="-150" dirty="0">
                <a:solidFill>
                  <a:schemeClr val="tx1">
                    <a:lumMod val="65000"/>
                    <a:lumOff val="35000"/>
                  </a:schemeClr>
                </a:solidFill>
              </a:endParaRPr>
            </a:p>
          </p:txBody>
        </p:sp>
        <p:sp>
          <p:nvSpPr>
            <p:cNvPr id="91" name="TextBox 90"/>
            <p:cNvSpPr txBox="1"/>
            <p:nvPr/>
          </p:nvSpPr>
          <p:spPr>
            <a:xfrm>
              <a:off x="1034083" y="6390853"/>
              <a:ext cx="441146" cy="276999"/>
            </a:xfrm>
            <a:prstGeom prst="rect">
              <a:avLst/>
            </a:prstGeom>
            <a:noFill/>
          </p:spPr>
          <p:txBody>
            <a:bodyPr wrap="none" rtlCol="0">
              <a:spAutoFit/>
            </a:bodyPr>
            <a:lstStyle/>
            <a:p>
              <a:pPr>
                <a:buNone/>
              </a:pPr>
              <a:r>
                <a:rPr lang="en-US" altLang="zh-CN" sz="1200" spc="-150" dirty="0" smtClean="0">
                  <a:solidFill>
                    <a:schemeClr val="tx1">
                      <a:lumMod val="65000"/>
                      <a:lumOff val="35000"/>
                    </a:schemeClr>
                  </a:solidFill>
                </a:rPr>
                <a:t>1001</a:t>
              </a:r>
              <a:endParaRPr lang="zh-CN" altLang="en-US" sz="1800" spc="-150" dirty="0">
                <a:solidFill>
                  <a:schemeClr val="tx1">
                    <a:lumMod val="65000"/>
                    <a:lumOff val="35000"/>
                  </a:schemeClr>
                </a:solidFill>
              </a:endParaRPr>
            </a:p>
          </p:txBody>
        </p:sp>
        <p:sp>
          <p:nvSpPr>
            <p:cNvPr id="92" name="TextBox 91"/>
            <p:cNvSpPr txBox="1"/>
            <p:nvPr/>
          </p:nvSpPr>
          <p:spPr>
            <a:xfrm>
              <a:off x="683568" y="6219770"/>
              <a:ext cx="441146" cy="276999"/>
            </a:xfrm>
            <a:prstGeom prst="rect">
              <a:avLst/>
            </a:prstGeom>
            <a:noFill/>
          </p:spPr>
          <p:txBody>
            <a:bodyPr wrap="none" rtlCol="0">
              <a:spAutoFit/>
            </a:bodyPr>
            <a:lstStyle/>
            <a:p>
              <a:pPr>
                <a:buNone/>
              </a:pPr>
              <a:r>
                <a:rPr lang="en-US" altLang="zh-CN" sz="1200" spc="-150" dirty="0" smtClean="0">
                  <a:solidFill>
                    <a:schemeClr val="tx1">
                      <a:lumMod val="65000"/>
                      <a:lumOff val="35000"/>
                    </a:schemeClr>
                  </a:solidFill>
                </a:rPr>
                <a:t>1010</a:t>
              </a:r>
              <a:endParaRPr lang="zh-CN" altLang="en-US" sz="1800" spc="-150" dirty="0">
                <a:solidFill>
                  <a:schemeClr val="tx1">
                    <a:lumMod val="65000"/>
                    <a:lumOff val="35000"/>
                  </a:schemeClr>
                </a:solidFill>
              </a:endParaRPr>
            </a:p>
          </p:txBody>
        </p:sp>
        <p:sp>
          <p:nvSpPr>
            <p:cNvPr id="93" name="TextBox 92"/>
            <p:cNvSpPr txBox="1"/>
            <p:nvPr/>
          </p:nvSpPr>
          <p:spPr>
            <a:xfrm>
              <a:off x="433636" y="5897830"/>
              <a:ext cx="441146" cy="276999"/>
            </a:xfrm>
            <a:prstGeom prst="rect">
              <a:avLst/>
            </a:prstGeom>
            <a:noFill/>
          </p:spPr>
          <p:txBody>
            <a:bodyPr wrap="none" rtlCol="0">
              <a:spAutoFit/>
            </a:bodyPr>
            <a:lstStyle/>
            <a:p>
              <a:pPr>
                <a:buNone/>
              </a:pPr>
              <a:r>
                <a:rPr lang="en-US" altLang="zh-CN" sz="1200" spc="-150" dirty="0" smtClean="0">
                  <a:solidFill>
                    <a:schemeClr val="tx1">
                      <a:lumMod val="65000"/>
                      <a:lumOff val="35000"/>
                    </a:schemeClr>
                  </a:solidFill>
                </a:rPr>
                <a:t>1011</a:t>
              </a:r>
              <a:endParaRPr lang="zh-CN" altLang="en-US" sz="1800" spc="-150" dirty="0">
                <a:solidFill>
                  <a:schemeClr val="tx1">
                    <a:lumMod val="65000"/>
                    <a:lumOff val="35000"/>
                  </a:schemeClr>
                </a:solidFill>
              </a:endParaRPr>
            </a:p>
          </p:txBody>
        </p:sp>
        <p:sp>
          <p:nvSpPr>
            <p:cNvPr id="94" name="TextBox 93"/>
            <p:cNvSpPr txBox="1"/>
            <p:nvPr/>
          </p:nvSpPr>
          <p:spPr>
            <a:xfrm>
              <a:off x="289620" y="5456257"/>
              <a:ext cx="441146" cy="276999"/>
            </a:xfrm>
            <a:prstGeom prst="rect">
              <a:avLst/>
            </a:prstGeom>
            <a:noFill/>
          </p:spPr>
          <p:txBody>
            <a:bodyPr wrap="none" rtlCol="0">
              <a:spAutoFit/>
            </a:bodyPr>
            <a:lstStyle/>
            <a:p>
              <a:pPr>
                <a:buNone/>
              </a:pPr>
              <a:r>
                <a:rPr lang="en-US" altLang="zh-CN" sz="1200" spc="-150" dirty="0" smtClean="0">
                  <a:solidFill>
                    <a:schemeClr val="tx1">
                      <a:lumMod val="65000"/>
                      <a:lumOff val="35000"/>
                    </a:schemeClr>
                  </a:solidFill>
                </a:rPr>
                <a:t>1100</a:t>
              </a:r>
              <a:endParaRPr lang="zh-CN" altLang="en-US" sz="1800" spc="-150" dirty="0">
                <a:solidFill>
                  <a:schemeClr val="tx1">
                    <a:lumMod val="65000"/>
                    <a:lumOff val="35000"/>
                  </a:schemeClr>
                </a:solidFill>
              </a:endParaRPr>
            </a:p>
          </p:txBody>
        </p:sp>
        <p:sp>
          <p:nvSpPr>
            <p:cNvPr id="95" name="TextBox 94"/>
            <p:cNvSpPr txBox="1"/>
            <p:nvPr/>
          </p:nvSpPr>
          <p:spPr>
            <a:xfrm>
              <a:off x="938119" y="4456162"/>
              <a:ext cx="441146" cy="276999"/>
            </a:xfrm>
            <a:prstGeom prst="rect">
              <a:avLst/>
            </a:prstGeom>
            <a:noFill/>
          </p:spPr>
          <p:txBody>
            <a:bodyPr wrap="none" rtlCol="0">
              <a:spAutoFit/>
            </a:bodyPr>
            <a:lstStyle/>
            <a:p>
              <a:pPr>
                <a:buNone/>
              </a:pPr>
              <a:r>
                <a:rPr lang="en-US" altLang="zh-CN" sz="1200" spc="-150" dirty="0" smtClean="0">
                  <a:solidFill>
                    <a:schemeClr val="tx1">
                      <a:lumMod val="65000"/>
                      <a:lumOff val="35000"/>
                    </a:schemeClr>
                  </a:solidFill>
                </a:rPr>
                <a:t>1111</a:t>
              </a:r>
              <a:endParaRPr lang="zh-CN" altLang="en-US" sz="1800" spc="-150" dirty="0">
                <a:solidFill>
                  <a:schemeClr val="tx1">
                    <a:lumMod val="65000"/>
                    <a:lumOff val="35000"/>
                  </a:schemeClr>
                </a:solidFill>
              </a:endParaRPr>
            </a:p>
          </p:txBody>
        </p:sp>
        <p:sp>
          <p:nvSpPr>
            <p:cNvPr id="96" name="TextBox 95"/>
            <p:cNvSpPr txBox="1"/>
            <p:nvPr/>
          </p:nvSpPr>
          <p:spPr>
            <a:xfrm>
              <a:off x="563935" y="4721319"/>
              <a:ext cx="441146" cy="276999"/>
            </a:xfrm>
            <a:prstGeom prst="rect">
              <a:avLst/>
            </a:prstGeom>
            <a:noFill/>
          </p:spPr>
          <p:txBody>
            <a:bodyPr wrap="none" rtlCol="0">
              <a:spAutoFit/>
            </a:bodyPr>
            <a:lstStyle/>
            <a:p>
              <a:pPr>
                <a:buNone/>
              </a:pPr>
              <a:r>
                <a:rPr lang="en-US" altLang="zh-CN" sz="1200" spc="-150" dirty="0" smtClean="0">
                  <a:solidFill>
                    <a:schemeClr val="tx1">
                      <a:lumMod val="65000"/>
                      <a:lumOff val="35000"/>
                    </a:schemeClr>
                  </a:solidFill>
                </a:rPr>
                <a:t>1110</a:t>
              </a:r>
              <a:endParaRPr lang="zh-CN" altLang="en-US" sz="1800" spc="-150" dirty="0">
                <a:solidFill>
                  <a:schemeClr val="tx1">
                    <a:lumMod val="65000"/>
                    <a:lumOff val="35000"/>
                  </a:schemeClr>
                </a:solidFill>
              </a:endParaRPr>
            </a:p>
          </p:txBody>
        </p:sp>
        <p:sp>
          <p:nvSpPr>
            <p:cNvPr id="97" name="TextBox 96"/>
            <p:cNvSpPr txBox="1"/>
            <p:nvPr/>
          </p:nvSpPr>
          <p:spPr>
            <a:xfrm>
              <a:off x="333053" y="5066134"/>
              <a:ext cx="441146" cy="276999"/>
            </a:xfrm>
            <a:prstGeom prst="rect">
              <a:avLst/>
            </a:prstGeom>
            <a:noFill/>
          </p:spPr>
          <p:txBody>
            <a:bodyPr wrap="none" rtlCol="0">
              <a:spAutoFit/>
            </a:bodyPr>
            <a:lstStyle/>
            <a:p>
              <a:pPr>
                <a:buNone/>
              </a:pPr>
              <a:r>
                <a:rPr lang="en-US" altLang="zh-CN" sz="1200" spc="-150" dirty="0" smtClean="0">
                  <a:solidFill>
                    <a:schemeClr val="tx1">
                      <a:lumMod val="65000"/>
                      <a:lumOff val="35000"/>
                    </a:schemeClr>
                  </a:solidFill>
                </a:rPr>
                <a:t>1101</a:t>
              </a:r>
              <a:endParaRPr lang="zh-CN" altLang="en-US" sz="1800" spc="-150" dirty="0">
                <a:solidFill>
                  <a:schemeClr val="tx1">
                    <a:lumMod val="65000"/>
                    <a:lumOff val="35000"/>
                  </a:schemeClr>
                </a:solidFill>
              </a:endParaRPr>
            </a:p>
          </p:txBody>
        </p:sp>
      </p:grpSp>
      <p:cxnSp>
        <p:nvCxnSpPr>
          <p:cNvPr id="99" name="直接箭头连接符 98"/>
          <p:cNvCxnSpPr/>
          <p:nvPr/>
        </p:nvCxnSpPr>
        <p:spPr>
          <a:xfrm flipH="1">
            <a:off x="1657772" y="2413662"/>
            <a:ext cx="547200" cy="0"/>
          </a:xfrm>
          <a:prstGeom prst="straightConnector1">
            <a:avLst/>
          </a:prstGeom>
          <a:ln w="57150">
            <a:headEnd type="oval"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100" name="直接箭头连接符 99"/>
          <p:cNvCxnSpPr/>
          <p:nvPr/>
        </p:nvCxnSpPr>
        <p:spPr>
          <a:xfrm flipV="1">
            <a:off x="2217441" y="1729688"/>
            <a:ext cx="0" cy="691200"/>
          </a:xfrm>
          <a:prstGeom prst="straightConnector1">
            <a:avLst/>
          </a:prstGeom>
          <a:ln w="38100">
            <a:headEnd type="diamond"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8" name="TextBox 157"/>
              <p:cNvSpPr txBox="1"/>
              <p:nvPr/>
            </p:nvSpPr>
            <p:spPr>
              <a:xfrm>
                <a:off x="3791476" y="1228690"/>
                <a:ext cx="1516762" cy="400110"/>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r>
                        <a:rPr lang="en-US" altLang="zh-CN" sz="2000" b="1" i="1" smtClean="0">
                          <a:latin typeface="Cambria Math"/>
                        </a:rPr>
                        <m:t>𝟏𝟐</m:t>
                      </m:r>
                      <m:r>
                        <a:rPr lang="en-US" altLang="zh-CN" sz="2000" b="1" i="1" smtClean="0">
                          <a:solidFill>
                            <a:srgbClr val="00B050"/>
                          </a:solidFill>
                          <a:latin typeface="Cambria Math"/>
                        </a:rPr>
                        <m:t>−</m:t>
                      </m:r>
                      <m:r>
                        <a:rPr lang="en-US" altLang="zh-CN" sz="2000" b="1" i="1" smtClean="0">
                          <a:solidFill>
                            <a:srgbClr val="00B050"/>
                          </a:solidFill>
                          <a:latin typeface="Cambria Math"/>
                        </a:rPr>
                        <m:t>𝟕</m:t>
                      </m:r>
                      <m:r>
                        <a:rPr lang="en-US" altLang="zh-CN" sz="2000" b="1" i="1" smtClean="0">
                          <a:latin typeface="Cambria Math"/>
                        </a:rPr>
                        <m:t>=</m:t>
                      </m:r>
                      <m:r>
                        <a:rPr lang="en-US" altLang="zh-CN" sz="2000" b="1" i="1" smtClean="0">
                          <a:latin typeface="Cambria Math"/>
                        </a:rPr>
                        <m:t>𝟓</m:t>
                      </m:r>
                    </m:oMath>
                  </m:oMathPara>
                </a14:m>
                <a:endParaRPr lang="zh-CN" altLang="en-US" sz="2000" b="1" dirty="0"/>
              </a:p>
            </p:txBody>
          </p:sp>
        </mc:Choice>
        <mc:Fallback xmlns="">
          <p:sp>
            <p:nvSpPr>
              <p:cNvPr id="158" name="TextBox 157"/>
              <p:cNvSpPr txBox="1">
                <a:spLocks noRot="1" noChangeAspect="1" noMove="1" noResize="1" noEditPoints="1" noAdjustHandles="1" noChangeArrowheads="1" noChangeShapeType="1" noTextEdit="1"/>
              </p:cNvSpPr>
              <p:nvPr/>
            </p:nvSpPr>
            <p:spPr>
              <a:xfrm>
                <a:off x="3791476" y="1228690"/>
                <a:ext cx="1516762" cy="40011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9" name="TextBox 158"/>
              <p:cNvSpPr txBox="1"/>
              <p:nvPr/>
            </p:nvSpPr>
            <p:spPr>
              <a:xfrm>
                <a:off x="3863484" y="2924944"/>
                <a:ext cx="1670650" cy="400110"/>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r>
                        <a:rPr lang="en-US" altLang="zh-CN" sz="2000" b="1" i="1" smtClean="0">
                          <a:latin typeface="Cambria Math"/>
                        </a:rPr>
                        <m:t>𝟏𝟐</m:t>
                      </m:r>
                      <m:r>
                        <a:rPr lang="en-US" altLang="zh-CN" sz="2000" b="1" i="1" smtClean="0">
                          <a:solidFill>
                            <a:srgbClr val="00B050"/>
                          </a:solidFill>
                          <a:latin typeface="Cambria Math"/>
                        </a:rPr>
                        <m:t>+</m:t>
                      </m:r>
                      <m:r>
                        <a:rPr lang="en-US" altLang="zh-CN" sz="2000" b="1" i="1" smtClean="0">
                          <a:solidFill>
                            <a:srgbClr val="00B050"/>
                          </a:solidFill>
                          <a:latin typeface="Cambria Math"/>
                        </a:rPr>
                        <m:t>𝟗</m:t>
                      </m:r>
                      <m:r>
                        <a:rPr lang="en-US" altLang="zh-CN" sz="2000" b="1" i="1" smtClean="0">
                          <a:latin typeface="Cambria Math"/>
                        </a:rPr>
                        <m:t>=</m:t>
                      </m:r>
                      <m:r>
                        <a:rPr lang="en-US" altLang="zh-CN" sz="2000" b="1" i="1" smtClean="0">
                          <a:latin typeface="Cambria Math"/>
                        </a:rPr>
                        <m:t>𝟐𝟏</m:t>
                      </m:r>
                    </m:oMath>
                  </m:oMathPara>
                </a14:m>
                <a:endParaRPr lang="zh-CN" altLang="en-US" sz="2000" b="1" dirty="0"/>
              </a:p>
            </p:txBody>
          </p:sp>
        </mc:Choice>
        <mc:Fallback xmlns="">
          <p:sp>
            <p:nvSpPr>
              <p:cNvPr id="159" name="TextBox 158"/>
              <p:cNvSpPr txBox="1">
                <a:spLocks noRot="1" noChangeAspect="1" noMove="1" noResize="1" noEditPoints="1" noAdjustHandles="1" noChangeArrowheads="1" noChangeShapeType="1" noTextEdit="1"/>
              </p:cNvSpPr>
              <p:nvPr/>
            </p:nvSpPr>
            <p:spPr>
              <a:xfrm>
                <a:off x="3863484" y="2924944"/>
                <a:ext cx="1670650" cy="400110"/>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1" name="TextBox 160"/>
              <p:cNvSpPr txBox="1"/>
              <p:nvPr/>
            </p:nvSpPr>
            <p:spPr>
              <a:xfrm>
                <a:off x="3491880" y="980728"/>
                <a:ext cx="2406428" cy="369332"/>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r>
                        <a:rPr lang="en-US" altLang="zh-CN" sz="1800" b="0" i="1" smtClean="0">
                          <a:latin typeface="Cambria Math"/>
                        </a:rPr>
                        <m:t>1100</m:t>
                      </m:r>
                      <m:r>
                        <a:rPr lang="en-US" altLang="zh-CN" sz="1800" b="0" i="1" smtClean="0">
                          <a:solidFill>
                            <a:srgbClr val="00B050"/>
                          </a:solidFill>
                          <a:latin typeface="Cambria Math"/>
                        </a:rPr>
                        <m:t>−0111</m:t>
                      </m:r>
                      <m:r>
                        <a:rPr lang="en-US" altLang="zh-CN" sz="1800" b="0" i="1" smtClean="0">
                          <a:latin typeface="Cambria Math"/>
                        </a:rPr>
                        <m:t>=</m:t>
                      </m:r>
                      <m:r>
                        <a:rPr lang="en-US" altLang="zh-CN" sz="1800" b="1" i="1" smtClean="0">
                          <a:latin typeface="Cambria Math"/>
                        </a:rPr>
                        <m:t>𝟎𝟏𝟎𝟏</m:t>
                      </m:r>
                    </m:oMath>
                  </m:oMathPara>
                </a14:m>
                <a:endParaRPr lang="zh-CN" altLang="en-US" sz="1800" b="1" dirty="0"/>
              </a:p>
            </p:txBody>
          </p:sp>
        </mc:Choice>
        <mc:Fallback xmlns="">
          <p:sp>
            <p:nvSpPr>
              <p:cNvPr id="161" name="TextBox 160"/>
              <p:cNvSpPr txBox="1">
                <a:spLocks noRot="1" noChangeAspect="1" noMove="1" noResize="1" noEditPoints="1" noAdjustHandles="1" noChangeArrowheads="1" noChangeShapeType="1" noTextEdit="1"/>
              </p:cNvSpPr>
              <p:nvPr/>
            </p:nvSpPr>
            <p:spPr>
              <a:xfrm>
                <a:off x="3491880" y="980728"/>
                <a:ext cx="2406428" cy="369332"/>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2" name="TextBox 161"/>
              <p:cNvSpPr txBox="1"/>
              <p:nvPr/>
            </p:nvSpPr>
            <p:spPr>
              <a:xfrm>
                <a:off x="3503444" y="3237690"/>
                <a:ext cx="2595582" cy="369332"/>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r>
                        <a:rPr lang="en-US" altLang="zh-CN" sz="1800" b="0" i="1" smtClean="0">
                          <a:latin typeface="Cambria Math"/>
                        </a:rPr>
                        <m:t>1100</m:t>
                      </m:r>
                      <m:r>
                        <a:rPr lang="en-US" altLang="zh-CN" sz="1800" b="0" i="1" smtClean="0">
                          <a:solidFill>
                            <a:srgbClr val="00B050"/>
                          </a:solidFill>
                          <a:latin typeface="Cambria Math"/>
                        </a:rPr>
                        <m:t>+1001</m:t>
                      </m:r>
                      <m:r>
                        <a:rPr lang="en-US" altLang="zh-CN" sz="1800" b="0" i="1" smtClean="0">
                          <a:latin typeface="Cambria Math"/>
                        </a:rPr>
                        <m:t>=</m:t>
                      </m:r>
                      <m:r>
                        <a:rPr lang="en-US" altLang="zh-CN" sz="1800" b="1" i="1" smtClean="0">
                          <a:solidFill>
                            <a:srgbClr val="0070C0"/>
                          </a:solidFill>
                          <a:latin typeface="Cambria Math"/>
                        </a:rPr>
                        <m:t>𝟏</m:t>
                      </m:r>
                      <m:r>
                        <a:rPr lang="en-US" altLang="zh-CN" sz="1800" b="1" i="1" smtClean="0">
                          <a:solidFill>
                            <a:srgbClr val="FF0000"/>
                          </a:solidFill>
                          <a:latin typeface="Cambria Math"/>
                        </a:rPr>
                        <m:t> </m:t>
                      </m:r>
                      <m:r>
                        <a:rPr lang="en-US" altLang="zh-CN" sz="1800" b="1" i="1" smtClean="0">
                          <a:latin typeface="Cambria Math"/>
                        </a:rPr>
                        <m:t>𝟎𝟏𝟎𝟏</m:t>
                      </m:r>
                    </m:oMath>
                  </m:oMathPara>
                </a14:m>
                <a:endParaRPr lang="zh-CN" altLang="en-US" sz="1800" b="1" dirty="0"/>
              </a:p>
            </p:txBody>
          </p:sp>
        </mc:Choice>
        <mc:Fallback xmlns="">
          <p:sp>
            <p:nvSpPr>
              <p:cNvPr id="162" name="TextBox 161"/>
              <p:cNvSpPr txBox="1">
                <a:spLocks noRot="1" noChangeAspect="1" noMove="1" noResize="1" noEditPoints="1" noAdjustHandles="1" noChangeArrowheads="1" noChangeShapeType="1" noTextEdit="1"/>
              </p:cNvSpPr>
              <p:nvPr/>
            </p:nvSpPr>
            <p:spPr>
              <a:xfrm>
                <a:off x="3503444" y="3237690"/>
                <a:ext cx="2595582" cy="369332"/>
              </a:xfrm>
              <a:prstGeom prst="rect">
                <a:avLst/>
              </a:prstGeom>
              <a:blipFill rotWithShape="1">
                <a:blip r:embed="rId6"/>
                <a:stretch>
                  <a:fillRect/>
                </a:stretch>
              </a:blipFill>
            </p:spPr>
            <p:txBody>
              <a:bodyPr/>
              <a:lstStyle/>
              <a:p>
                <a:r>
                  <a:rPr lang="zh-CN" altLang="en-US">
                    <a:noFill/>
                  </a:rPr>
                  <a:t> </a:t>
                </a:r>
              </a:p>
            </p:txBody>
          </p:sp>
        </mc:Fallback>
      </mc:AlternateContent>
      <p:cxnSp>
        <p:nvCxnSpPr>
          <p:cNvPr id="163" name="曲线连接符 162"/>
          <p:cNvCxnSpPr>
            <a:stCxn id="159" idx="3"/>
            <a:endCxn id="158" idx="3"/>
          </p:cNvCxnSpPr>
          <p:nvPr/>
        </p:nvCxnSpPr>
        <p:spPr>
          <a:xfrm flipH="1" flipV="1">
            <a:off x="5308238" y="1428745"/>
            <a:ext cx="225896" cy="1696254"/>
          </a:xfrm>
          <a:prstGeom prst="curvedConnector3">
            <a:avLst>
              <a:gd name="adj1" fmla="val -101197"/>
            </a:avLst>
          </a:prstGeom>
          <a:ln>
            <a:tailEnd type="arrow"/>
          </a:ln>
        </p:spPr>
        <p:style>
          <a:lnRef idx="1">
            <a:schemeClr val="accent1"/>
          </a:lnRef>
          <a:fillRef idx="0">
            <a:schemeClr val="accent1"/>
          </a:fillRef>
          <a:effectRef idx="0">
            <a:schemeClr val="accent1"/>
          </a:effectRef>
          <a:fontRef idx="minor">
            <a:schemeClr val="tx1"/>
          </a:fontRef>
        </p:style>
      </p:cxnSp>
      <p:sp>
        <p:nvSpPr>
          <p:cNvPr id="166" name="TextBox 165"/>
          <p:cNvSpPr txBox="1"/>
          <p:nvPr/>
        </p:nvSpPr>
        <p:spPr>
          <a:xfrm>
            <a:off x="4085799" y="1628800"/>
            <a:ext cx="497765" cy="1296143"/>
          </a:xfrm>
          <a:prstGeom prst="rect">
            <a:avLst/>
          </a:prstGeom>
        </p:spPr>
        <p:style>
          <a:lnRef idx="1">
            <a:schemeClr val="accent3"/>
          </a:lnRef>
          <a:fillRef idx="2">
            <a:schemeClr val="accent3"/>
          </a:fillRef>
          <a:effectRef idx="1">
            <a:schemeClr val="accent3"/>
          </a:effectRef>
          <a:fontRef idx="minor">
            <a:schemeClr val="dk1"/>
          </a:fontRef>
        </p:style>
        <p:txBody>
          <a:bodyPr vert="eaVert" wrap="square" rtlCol="0">
            <a:spAutoFit/>
          </a:bodyPr>
          <a:lstStyle/>
          <a:p>
            <a:pPr algn="ctr">
              <a:buNone/>
            </a:pPr>
            <a:r>
              <a:rPr lang="en-US" altLang="zh-CN" sz="2000" dirty="0" smtClean="0">
                <a:solidFill>
                  <a:srgbClr val="00B050"/>
                </a:solidFill>
              </a:rPr>
              <a:t>7</a:t>
            </a:r>
            <a:r>
              <a:rPr lang="en-US" altLang="zh-CN" sz="2000" dirty="0" smtClean="0">
                <a:solidFill>
                  <a:schemeClr val="tx1"/>
                </a:solidFill>
              </a:rPr>
              <a:t>+</a:t>
            </a:r>
            <a:r>
              <a:rPr lang="en-US" altLang="zh-CN" sz="2000" dirty="0" smtClean="0">
                <a:solidFill>
                  <a:srgbClr val="00B050"/>
                </a:solidFill>
              </a:rPr>
              <a:t>9</a:t>
            </a:r>
            <a:r>
              <a:rPr lang="en-US" altLang="zh-CN" sz="2000" dirty="0" smtClean="0">
                <a:solidFill>
                  <a:schemeClr val="tx1"/>
                </a:solidFill>
              </a:rPr>
              <a:t>=16</a:t>
            </a:r>
            <a:endParaRPr lang="zh-CN" altLang="en-US" sz="2000" dirty="0">
              <a:solidFill>
                <a:schemeClr val="tx1"/>
              </a:solidFill>
            </a:endParaRPr>
          </a:p>
        </p:txBody>
      </p:sp>
      <p:sp>
        <p:nvSpPr>
          <p:cNvPr id="141331" name="TextBox 141330"/>
          <p:cNvSpPr txBox="1"/>
          <p:nvPr/>
        </p:nvSpPr>
        <p:spPr>
          <a:xfrm>
            <a:off x="4639277" y="1666599"/>
            <a:ext cx="691215" cy="369332"/>
          </a:xfrm>
          <a:prstGeom prst="rect">
            <a:avLst/>
          </a:prstGeom>
          <a:noFill/>
        </p:spPr>
        <p:txBody>
          <a:bodyPr wrap="none" rtlCol="0">
            <a:spAutoFit/>
          </a:bodyPr>
          <a:lstStyle/>
          <a:p>
            <a:pPr>
              <a:buNone/>
            </a:pPr>
            <a:r>
              <a:rPr lang="en-US" altLang="zh-CN" sz="1800" dirty="0" smtClean="0">
                <a:solidFill>
                  <a:srgbClr val="00B050"/>
                </a:solidFill>
              </a:rPr>
              <a:t>0111</a:t>
            </a:r>
          </a:p>
        </p:txBody>
      </p:sp>
      <p:sp>
        <p:nvSpPr>
          <p:cNvPr id="168" name="TextBox 167"/>
          <p:cNvSpPr txBox="1"/>
          <p:nvPr/>
        </p:nvSpPr>
        <p:spPr>
          <a:xfrm>
            <a:off x="4645349" y="2088627"/>
            <a:ext cx="691215" cy="369332"/>
          </a:xfrm>
          <a:prstGeom prst="rect">
            <a:avLst/>
          </a:prstGeom>
          <a:noFill/>
        </p:spPr>
        <p:txBody>
          <a:bodyPr wrap="none" rtlCol="0">
            <a:spAutoFit/>
          </a:bodyPr>
          <a:lstStyle/>
          <a:p>
            <a:pPr>
              <a:buNone/>
            </a:pPr>
            <a:r>
              <a:rPr lang="en-US" altLang="zh-CN" sz="1800" dirty="0" smtClean="0">
                <a:solidFill>
                  <a:srgbClr val="00B050"/>
                </a:solidFill>
              </a:rPr>
              <a:t>1001</a:t>
            </a:r>
          </a:p>
        </p:txBody>
      </p:sp>
      <p:sp>
        <p:nvSpPr>
          <p:cNvPr id="169" name="TextBox 168"/>
          <p:cNvSpPr txBox="1"/>
          <p:nvPr/>
        </p:nvSpPr>
        <p:spPr>
          <a:xfrm>
            <a:off x="4573341" y="2548062"/>
            <a:ext cx="817853" cy="369332"/>
          </a:xfrm>
          <a:prstGeom prst="rect">
            <a:avLst/>
          </a:prstGeom>
          <a:noFill/>
        </p:spPr>
        <p:txBody>
          <a:bodyPr wrap="none" rtlCol="0">
            <a:spAutoFit/>
          </a:bodyPr>
          <a:lstStyle/>
          <a:p>
            <a:pPr>
              <a:buNone/>
            </a:pPr>
            <a:r>
              <a:rPr lang="en-US" altLang="zh-CN" sz="1800" dirty="0" smtClean="0">
                <a:solidFill>
                  <a:srgbClr val="00B050"/>
                </a:solidFill>
              </a:rPr>
              <a:t>10000</a:t>
            </a:r>
          </a:p>
        </p:txBody>
      </p:sp>
      <p:sp>
        <p:nvSpPr>
          <p:cNvPr id="173" name="TextBox 172"/>
          <p:cNvSpPr txBox="1"/>
          <p:nvPr/>
        </p:nvSpPr>
        <p:spPr>
          <a:xfrm>
            <a:off x="208836" y="836712"/>
            <a:ext cx="1338828" cy="400110"/>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pPr>
              <a:buNone/>
            </a:pPr>
            <a:r>
              <a:rPr lang="en-US" altLang="zh-CN" sz="2000" dirty="0" smtClean="0">
                <a:latin typeface="楷体" pitchFamily="49" charset="-122"/>
                <a:ea typeface="楷体" pitchFamily="49" charset="-122"/>
              </a:rPr>
              <a:t>4</a:t>
            </a:r>
            <a:r>
              <a:rPr lang="zh-CN" altLang="en-US" sz="2000" dirty="0" smtClean="0">
                <a:latin typeface="楷体" pitchFamily="49" charset="-122"/>
                <a:ea typeface="楷体" pitchFamily="49" charset="-122"/>
              </a:rPr>
              <a:t>位二进制</a:t>
            </a:r>
            <a:endParaRPr lang="zh-CN" altLang="en-US" sz="2000" dirty="0">
              <a:latin typeface="楷体" pitchFamily="49" charset="-122"/>
              <a:ea typeface="楷体" pitchFamily="49" charset="-122"/>
            </a:endParaRPr>
          </a:p>
        </p:txBody>
      </p:sp>
      <p:sp>
        <p:nvSpPr>
          <p:cNvPr id="155" name="TextBox 154"/>
          <p:cNvSpPr txBox="1"/>
          <p:nvPr/>
        </p:nvSpPr>
        <p:spPr>
          <a:xfrm>
            <a:off x="6872353" y="2823319"/>
            <a:ext cx="1114408" cy="461665"/>
          </a:xfrm>
          <a:prstGeom prst="rect">
            <a:avLst/>
          </a:prstGeom>
          <a:noFill/>
        </p:spPr>
        <p:txBody>
          <a:bodyPr wrap="none" rtlCol="0">
            <a:spAutoFit/>
          </a:bodyPr>
          <a:lstStyle/>
          <a:p>
            <a:pPr>
              <a:buNone/>
            </a:pPr>
            <a:r>
              <a:rPr lang="en-US" altLang="zh-CN" sz="2400" spc="500" dirty="0" smtClean="0">
                <a:solidFill>
                  <a:srgbClr val="00B050"/>
                </a:solidFill>
              </a:rPr>
              <a:t>1001</a:t>
            </a:r>
          </a:p>
        </p:txBody>
      </p:sp>
      <p:sp>
        <p:nvSpPr>
          <p:cNvPr id="156" name="TextBox 155"/>
          <p:cNvSpPr txBox="1"/>
          <p:nvPr/>
        </p:nvSpPr>
        <p:spPr>
          <a:xfrm>
            <a:off x="6668701" y="1758555"/>
            <a:ext cx="1346844" cy="461665"/>
          </a:xfrm>
          <a:prstGeom prst="rect">
            <a:avLst/>
          </a:prstGeom>
          <a:noFill/>
        </p:spPr>
        <p:txBody>
          <a:bodyPr wrap="none" rtlCol="0">
            <a:spAutoFit/>
          </a:bodyPr>
          <a:lstStyle>
            <a:defPPr>
              <a:defRPr lang="zh-CN"/>
            </a:defPPr>
            <a:lvl1pPr>
              <a:buNone/>
              <a:defRPr sz="2400" spc="500">
                <a:solidFill>
                  <a:srgbClr val="00B050"/>
                </a:solidFill>
              </a:defRPr>
            </a:lvl1pPr>
          </a:lstStyle>
          <a:p>
            <a:r>
              <a:rPr lang="en-US" altLang="zh-CN" dirty="0"/>
              <a:t>10000</a:t>
            </a:r>
          </a:p>
        </p:txBody>
      </p:sp>
      <p:sp>
        <p:nvSpPr>
          <p:cNvPr id="157" name="TextBox 156"/>
          <p:cNvSpPr txBox="1"/>
          <p:nvPr/>
        </p:nvSpPr>
        <p:spPr>
          <a:xfrm>
            <a:off x="6872353" y="2248996"/>
            <a:ext cx="1114408" cy="461665"/>
          </a:xfrm>
          <a:prstGeom prst="rect">
            <a:avLst/>
          </a:prstGeom>
          <a:noFill/>
        </p:spPr>
        <p:txBody>
          <a:bodyPr wrap="none" rtlCol="0">
            <a:spAutoFit/>
          </a:bodyPr>
          <a:lstStyle>
            <a:defPPr>
              <a:defRPr lang="zh-CN"/>
            </a:defPPr>
            <a:lvl1pPr>
              <a:buNone/>
              <a:defRPr sz="2400" spc="500">
                <a:solidFill>
                  <a:srgbClr val="00B050"/>
                </a:solidFill>
              </a:defRPr>
            </a:lvl1pPr>
          </a:lstStyle>
          <a:p>
            <a:r>
              <a:rPr lang="en-US" altLang="zh-CN" dirty="0"/>
              <a:t>0111</a:t>
            </a:r>
          </a:p>
        </p:txBody>
      </p:sp>
      <p:cxnSp>
        <p:nvCxnSpPr>
          <p:cNvPr id="8" name="直接连接符 7"/>
          <p:cNvCxnSpPr/>
          <p:nvPr/>
        </p:nvCxnSpPr>
        <p:spPr>
          <a:xfrm>
            <a:off x="6084168" y="2788382"/>
            <a:ext cx="1800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a:off x="6155976" y="2535287"/>
            <a:ext cx="2520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矩形 12"/>
              <p:cNvSpPr/>
              <p:nvPr/>
            </p:nvSpPr>
            <p:spPr>
              <a:xfrm>
                <a:off x="8211064" y="2217638"/>
                <a:ext cx="465192" cy="461665"/>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r>
                        <a:rPr lang="en-US" altLang="zh-CN" sz="2400" b="1" i="1" smtClean="0">
                          <a:solidFill>
                            <a:schemeClr val="tx1"/>
                          </a:solidFill>
                          <a:latin typeface="Cambria Math"/>
                        </a:rPr>
                        <m:t>𝟕</m:t>
                      </m:r>
                    </m:oMath>
                  </m:oMathPara>
                </a14:m>
                <a:endParaRPr lang="zh-CN" altLang="en-US" sz="2400" dirty="0">
                  <a:solidFill>
                    <a:schemeClr val="tx1"/>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8211064" y="2217638"/>
                <a:ext cx="465192" cy="461665"/>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4" name="矩形 163"/>
              <p:cNvSpPr/>
              <p:nvPr/>
            </p:nvSpPr>
            <p:spPr>
              <a:xfrm>
                <a:off x="8211064" y="2823319"/>
                <a:ext cx="465192" cy="461665"/>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r>
                        <a:rPr lang="en-US" altLang="zh-CN" sz="2400" b="1" i="1" smtClean="0">
                          <a:solidFill>
                            <a:schemeClr val="tx1"/>
                          </a:solidFill>
                          <a:latin typeface="Cambria Math"/>
                        </a:rPr>
                        <m:t>𝟗</m:t>
                      </m:r>
                    </m:oMath>
                  </m:oMathPara>
                </a14:m>
                <a:endParaRPr lang="zh-CN" altLang="en-US" sz="2400" dirty="0">
                  <a:solidFill>
                    <a:schemeClr val="tx1"/>
                  </a:solidFill>
                </a:endParaRPr>
              </a:p>
            </p:txBody>
          </p:sp>
        </mc:Choice>
        <mc:Fallback xmlns="">
          <p:sp>
            <p:nvSpPr>
              <p:cNvPr id="164" name="矩形 163"/>
              <p:cNvSpPr>
                <a:spLocks noRot="1" noChangeAspect="1" noMove="1" noResize="1" noEditPoints="1" noAdjustHandles="1" noChangeArrowheads="1" noChangeShapeType="1" noTextEdit="1"/>
              </p:cNvSpPr>
              <p:nvPr/>
            </p:nvSpPr>
            <p:spPr>
              <a:xfrm>
                <a:off x="8211064" y="2823319"/>
                <a:ext cx="465192" cy="461665"/>
              </a:xfrm>
              <a:prstGeom prst="rect">
                <a:avLst/>
              </a:prstGeom>
              <a:blipFill rotWithShape="1">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5" name="矩形 164"/>
              <p:cNvSpPr/>
              <p:nvPr/>
            </p:nvSpPr>
            <p:spPr>
              <a:xfrm>
                <a:off x="8028184" y="1743199"/>
                <a:ext cx="649537" cy="461665"/>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r>
                        <a:rPr lang="en-US" altLang="zh-CN" sz="2400" b="1" i="1" smtClean="0">
                          <a:solidFill>
                            <a:schemeClr val="tx1"/>
                          </a:solidFill>
                          <a:latin typeface="Cambria Math"/>
                        </a:rPr>
                        <m:t>𝟏𝟔</m:t>
                      </m:r>
                    </m:oMath>
                  </m:oMathPara>
                </a14:m>
                <a:endParaRPr lang="zh-CN" altLang="en-US" sz="2400" dirty="0">
                  <a:solidFill>
                    <a:schemeClr val="tx1"/>
                  </a:solidFill>
                </a:endParaRPr>
              </a:p>
            </p:txBody>
          </p:sp>
        </mc:Choice>
        <mc:Fallback xmlns="">
          <p:sp>
            <p:nvSpPr>
              <p:cNvPr id="165" name="矩形 164"/>
              <p:cNvSpPr>
                <a:spLocks noRot="1" noChangeAspect="1" noMove="1" noResize="1" noEditPoints="1" noAdjustHandles="1" noChangeArrowheads="1" noChangeShapeType="1" noTextEdit="1"/>
              </p:cNvSpPr>
              <p:nvPr/>
            </p:nvSpPr>
            <p:spPr>
              <a:xfrm>
                <a:off x="8028184" y="1743199"/>
                <a:ext cx="649537" cy="461665"/>
              </a:xfrm>
              <a:prstGeom prst="rect">
                <a:avLst/>
              </a:prstGeom>
              <a:blipFill rotWithShape="1">
                <a:blip r:embed="rId9"/>
                <a:stretch>
                  <a:fillRect/>
                </a:stretch>
              </a:blipFill>
            </p:spPr>
            <p:txBody>
              <a:bodyPr/>
              <a:lstStyle/>
              <a:p>
                <a:r>
                  <a:rPr lang="zh-CN" altLang="en-US">
                    <a:noFill/>
                  </a:rPr>
                  <a:t> </a:t>
                </a:r>
              </a:p>
            </p:txBody>
          </p:sp>
        </mc:Fallback>
      </mc:AlternateContent>
      <p:sp>
        <p:nvSpPr>
          <p:cNvPr id="14" name="线形标注 1(带强调线) 13"/>
          <p:cNvSpPr/>
          <p:nvPr/>
        </p:nvSpPr>
        <p:spPr>
          <a:xfrm>
            <a:off x="7067937" y="1002630"/>
            <a:ext cx="1837648" cy="564615"/>
          </a:xfrm>
          <a:prstGeom prst="accentCallout1">
            <a:avLst>
              <a:gd name="adj1" fmla="val 18750"/>
              <a:gd name="adj2" fmla="val -8333"/>
              <a:gd name="adj3" fmla="val 256943"/>
              <a:gd name="adj4" fmla="val -42945"/>
            </a:avLst>
          </a:prstGeom>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zh-CN" altLang="en-US" sz="2000" dirty="0" smtClean="0"/>
              <a:t>求补码时还有减法？！</a:t>
            </a:r>
            <a:endParaRPr lang="zh-CN" altLang="en-US" sz="2000" dirty="0"/>
          </a:p>
        </p:txBody>
      </p:sp>
      <p:sp>
        <p:nvSpPr>
          <p:cNvPr id="7" name="灯片编号占位符 6"/>
          <p:cNvSpPr>
            <a:spLocks noGrp="1"/>
          </p:cNvSpPr>
          <p:nvPr>
            <p:ph type="sldNum" sz="quarter" idx="12"/>
          </p:nvPr>
        </p:nvSpPr>
        <p:spPr/>
        <p:txBody>
          <a:bodyPr/>
          <a:lstStyle/>
          <a:p>
            <a:pPr>
              <a:defRPr/>
            </a:pPr>
            <a:fld id="{AB5F70D7-AEFC-45B0-A8AE-B3775A81AC94}" type="slidenum">
              <a:rPr lang="en-US" altLang="zh-CN" smtClean="0"/>
              <a:pPr>
                <a:defRPr/>
              </a:pPr>
              <a:t>48</a:t>
            </a:fld>
            <a:endParaRPr lang="en-US" altLang="zh-CN" dirty="0"/>
          </a:p>
        </p:txBody>
      </p:sp>
      <p:grpSp>
        <p:nvGrpSpPr>
          <p:cNvPr id="15" name="组合 14"/>
          <p:cNvGrpSpPr/>
          <p:nvPr/>
        </p:nvGrpSpPr>
        <p:grpSpPr>
          <a:xfrm>
            <a:off x="179512" y="3604257"/>
            <a:ext cx="8892481" cy="3209119"/>
            <a:chOff x="179512" y="3604257"/>
            <a:chExt cx="8892481" cy="3209119"/>
          </a:xfrm>
        </p:grpSpPr>
        <p:grpSp>
          <p:nvGrpSpPr>
            <p:cNvPr id="10" name="组合 9"/>
            <p:cNvGrpSpPr/>
            <p:nvPr/>
          </p:nvGrpSpPr>
          <p:grpSpPr>
            <a:xfrm>
              <a:off x="179512" y="3604257"/>
              <a:ext cx="8892481" cy="3209119"/>
              <a:chOff x="251520" y="3604257"/>
              <a:chExt cx="8892481" cy="3209119"/>
            </a:xfrm>
          </p:grpSpPr>
          <mc:AlternateContent xmlns:mc="http://schemas.openxmlformats.org/markup-compatibility/2006" xmlns:a14="http://schemas.microsoft.com/office/drawing/2010/main">
            <mc:Choice Requires="a14">
              <p:sp>
                <p:nvSpPr>
                  <p:cNvPr id="3" name="TextBox 2"/>
                  <p:cNvSpPr txBox="1"/>
                  <p:nvPr/>
                </p:nvSpPr>
                <p:spPr>
                  <a:xfrm>
                    <a:off x="251520" y="4468353"/>
                    <a:ext cx="2395271" cy="550728"/>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buNone/>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d>
                                <m:dPr>
                                  <m:ctrlPr>
                                    <a:rPr lang="en-US" altLang="zh-CN" sz="2400" i="1" smtClean="0">
                                      <a:latin typeface="Cambria Math" panose="02040503050406030204" pitchFamily="18" charset="0"/>
                                    </a:rPr>
                                  </m:ctrlPr>
                                </m:dPr>
                                <m:e>
                                  <m:r>
                                    <a:rPr lang="en-US" altLang="zh-CN" sz="2400" b="0" i="1" smtClean="0">
                                      <a:latin typeface="Cambria Math"/>
                                    </a:rPr>
                                    <m:t>𝑁</m:t>
                                  </m:r>
                                </m:e>
                              </m:d>
                            </m:e>
                            <m:sub>
                              <m:r>
                                <a:rPr lang="zh-CN" altLang="en-US" sz="2400" b="0" i="1" smtClean="0">
                                  <a:latin typeface="Cambria Math"/>
                                </a:rPr>
                                <m:t>补</m:t>
                              </m:r>
                            </m:sub>
                          </m:sSub>
                          <m:r>
                            <a:rPr lang="en-US" altLang="zh-CN" sz="2400" b="0" i="1" smtClean="0">
                              <a:latin typeface="Cambria Math"/>
                            </a:rPr>
                            <m:t>=</m:t>
                          </m:r>
                          <m:sSup>
                            <m:sSupPr>
                              <m:ctrlPr>
                                <a:rPr lang="en-US" altLang="zh-CN" sz="2400" i="1">
                                  <a:latin typeface="Cambria Math" panose="02040503050406030204" pitchFamily="18" charset="0"/>
                                </a:rPr>
                              </m:ctrlPr>
                            </m:sSupPr>
                            <m:e>
                              <m:r>
                                <a:rPr lang="en-US" altLang="zh-CN" sz="2400" i="1">
                                  <a:latin typeface="Cambria Math"/>
                                </a:rPr>
                                <m:t>2</m:t>
                              </m:r>
                            </m:e>
                            <m:sup>
                              <m:r>
                                <a:rPr lang="en-US" altLang="zh-CN" sz="2400" i="1">
                                  <a:latin typeface="Cambria Math"/>
                                </a:rPr>
                                <m:t>𝑛</m:t>
                              </m:r>
                            </m:sup>
                          </m:sSup>
                          <m:r>
                            <a:rPr lang="en-US" altLang="zh-CN" sz="2400" i="1">
                              <a:latin typeface="Cambria Math"/>
                            </a:rPr>
                            <m:t>−</m:t>
                          </m:r>
                          <m:r>
                            <a:rPr lang="en-US" altLang="zh-CN" sz="2400" i="1">
                              <a:latin typeface="Cambria Math"/>
                            </a:rPr>
                            <m:t>𝑁</m:t>
                          </m:r>
                        </m:oMath>
                      </m:oMathPara>
                    </a14:m>
                    <a:endParaRPr lang="zh-CN" altLang="en-US" sz="2400" dirty="0"/>
                  </a:p>
                </p:txBody>
              </p:sp>
            </mc:Choice>
            <mc:Fallback xmlns="">
              <p:sp>
                <p:nvSpPr>
                  <p:cNvPr id="3" name="TextBox 2"/>
                  <p:cNvSpPr txBox="1">
                    <a:spLocks noRot="1" noChangeAspect="1" noMove="1" noResize="1" noEditPoints="1" noAdjustHandles="1" noChangeArrowheads="1" noChangeShapeType="1" noTextEdit="1"/>
                  </p:cNvSpPr>
                  <p:nvPr/>
                </p:nvSpPr>
                <p:spPr>
                  <a:xfrm>
                    <a:off x="251520" y="4468353"/>
                    <a:ext cx="2395271" cy="550728"/>
                  </a:xfrm>
                  <a:prstGeom prst="rect">
                    <a:avLst/>
                  </a:prstGeom>
                  <a:blipFill rotWithShape="1">
                    <a:blip r:embed="rId10"/>
                    <a:stretch>
                      <a:fillRect b="-148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395536" y="3862672"/>
                    <a:ext cx="2446439" cy="461665"/>
                  </a:xfrm>
                  <a:prstGeom prst="rect">
                    <a:avLst/>
                  </a:prstGeom>
                  <a:noFill/>
                </p:spPr>
                <p:txBody>
                  <a:bodyPr wrap="none" rtlCol="0">
                    <a:spAutoFit/>
                  </a:bodyPr>
                  <a:lstStyle/>
                  <a:p>
                    <a:pPr>
                      <a:buNone/>
                    </a:pPr>
                    <a14:m>
                      <m:oMath xmlns:m="http://schemas.openxmlformats.org/officeDocument/2006/math">
                        <m:r>
                          <a:rPr lang="en-US" altLang="zh-CN" sz="2400" b="0" i="1" smtClean="0">
                            <a:latin typeface="Cambria Math"/>
                          </a:rPr>
                          <m:t>𝑛</m:t>
                        </m:r>
                      </m:oMath>
                    </a14:m>
                    <a:r>
                      <a:rPr lang="zh-CN" altLang="en-US" sz="2400" dirty="0" smtClean="0"/>
                      <a:t>位</a:t>
                    </a:r>
                    <a:r>
                      <a:rPr lang="zh-CN" altLang="en-US" sz="2400" b="1" dirty="0" smtClean="0">
                        <a:solidFill>
                          <a:srgbClr val="FF0000"/>
                        </a:solidFill>
                      </a:rPr>
                      <a:t>二进制</a:t>
                    </a:r>
                    <a:r>
                      <a:rPr lang="zh-CN" altLang="en-US" sz="2400" dirty="0" smtClean="0"/>
                      <a:t>数</a:t>
                    </a:r>
                    <a14:m>
                      <m:oMath xmlns:m="http://schemas.openxmlformats.org/officeDocument/2006/math">
                        <m:r>
                          <a:rPr lang="en-US" altLang="zh-CN" sz="2400" b="0" i="1" dirty="0" smtClean="0">
                            <a:latin typeface="Cambria Math"/>
                          </a:rPr>
                          <m:t>𝑁</m:t>
                        </m:r>
                      </m:oMath>
                    </a14:m>
                    <a:r>
                      <a:rPr lang="zh-CN" altLang="en-US" sz="2400" dirty="0" smtClean="0"/>
                      <a:t>，</a:t>
                    </a:r>
                    <a:endParaRPr lang="zh-CN" alt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395536" y="3862672"/>
                    <a:ext cx="2446439" cy="461665"/>
                  </a:xfrm>
                  <a:prstGeom prst="rect">
                    <a:avLst/>
                  </a:prstGeom>
                  <a:blipFill rotWithShape="0">
                    <a:blip r:embed="rId11"/>
                    <a:stretch>
                      <a:fillRect t="-16000" r="-3990" b="-25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7" name="TextBox 166"/>
                  <p:cNvSpPr txBox="1"/>
                  <p:nvPr/>
                </p:nvSpPr>
                <p:spPr>
                  <a:xfrm>
                    <a:off x="251520" y="5260441"/>
                    <a:ext cx="3186706" cy="545919"/>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buNone/>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d>
                                <m:dPr>
                                  <m:ctrlPr>
                                    <a:rPr lang="en-US" altLang="zh-CN" sz="2400" i="1" smtClean="0">
                                      <a:latin typeface="Cambria Math" panose="02040503050406030204" pitchFamily="18" charset="0"/>
                                    </a:rPr>
                                  </m:ctrlPr>
                                </m:dPr>
                                <m:e>
                                  <m:r>
                                    <a:rPr lang="en-US" altLang="zh-CN" sz="2400" b="0" i="1" smtClean="0">
                                      <a:latin typeface="Cambria Math"/>
                                    </a:rPr>
                                    <m:t>𝑁</m:t>
                                  </m:r>
                                </m:e>
                              </m:d>
                            </m:e>
                            <m:sub>
                              <m:r>
                                <a:rPr lang="zh-CN" altLang="en-US" sz="2400" b="0" i="1" smtClean="0">
                                  <a:latin typeface="Cambria Math"/>
                                </a:rPr>
                                <m:t>反</m:t>
                              </m:r>
                            </m:sub>
                          </m:sSub>
                          <m:r>
                            <a:rPr lang="en-US" altLang="zh-CN" sz="2400" b="0" i="1" smtClean="0">
                              <a:latin typeface="Cambria Math"/>
                            </a:rPr>
                            <m:t>=</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a:rPr>
                                    <m:t>2</m:t>
                                  </m:r>
                                </m:e>
                                <m:sup>
                                  <m:r>
                                    <a:rPr lang="en-US" altLang="zh-CN" sz="2400" i="1">
                                      <a:latin typeface="Cambria Math"/>
                                    </a:rPr>
                                    <m:t>𝑛</m:t>
                                  </m:r>
                                </m:sup>
                              </m:sSup>
                              <m:r>
                                <a:rPr lang="en-US" altLang="zh-CN" sz="2400" i="1" smtClean="0">
                                  <a:solidFill>
                                    <a:srgbClr val="FF0000"/>
                                  </a:solidFill>
                                  <a:latin typeface="Cambria Math"/>
                                </a:rPr>
                                <m:t>−1</m:t>
                              </m:r>
                            </m:e>
                          </m:d>
                          <m:r>
                            <a:rPr lang="en-US" altLang="zh-CN" sz="2400" i="1">
                              <a:latin typeface="Cambria Math"/>
                            </a:rPr>
                            <m:t>−</m:t>
                          </m:r>
                          <m:r>
                            <a:rPr lang="en-US" altLang="zh-CN" sz="2400" i="1">
                              <a:latin typeface="Cambria Math"/>
                            </a:rPr>
                            <m:t>𝑁</m:t>
                          </m:r>
                        </m:oMath>
                      </m:oMathPara>
                    </a14:m>
                    <a:endParaRPr lang="zh-CN" altLang="en-US" sz="2400" dirty="0"/>
                  </a:p>
                </p:txBody>
              </p:sp>
            </mc:Choice>
            <mc:Fallback xmlns="">
              <p:sp>
                <p:nvSpPr>
                  <p:cNvPr id="167" name="TextBox 166"/>
                  <p:cNvSpPr txBox="1">
                    <a:spLocks noRot="1" noChangeAspect="1" noMove="1" noResize="1" noEditPoints="1" noAdjustHandles="1" noChangeArrowheads="1" noChangeShapeType="1" noTextEdit="1"/>
                  </p:cNvSpPr>
                  <p:nvPr/>
                </p:nvSpPr>
                <p:spPr>
                  <a:xfrm>
                    <a:off x="251520" y="5260441"/>
                    <a:ext cx="3186706" cy="545919"/>
                  </a:xfrm>
                  <a:prstGeom prst="rect">
                    <a:avLst/>
                  </a:prstGeom>
                  <a:blipFill rotWithShape="0">
                    <a:blip r:embed="rId12"/>
                    <a:stretch>
                      <a:fillRect b="-139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0" name="TextBox 169"/>
                  <p:cNvSpPr txBox="1"/>
                  <p:nvPr/>
                </p:nvSpPr>
                <p:spPr>
                  <a:xfrm>
                    <a:off x="251520" y="6082288"/>
                    <a:ext cx="2373919" cy="474297"/>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buNone/>
                    </a:pPr>
                    <a14:m>
                      <m:oMathPara xmlns:m="http://schemas.openxmlformats.org/officeDocument/2006/math">
                        <m:oMathParaPr>
                          <m:jc m:val="centerGroup"/>
                        </m:oMathParaPr>
                        <m:oMath xmlns:m="http://schemas.openxmlformats.org/officeDocument/2006/math">
                          <m:sSub>
                            <m:sSubPr>
                              <m:ctrlPr>
                                <a:rPr lang="en-US" altLang="zh-CN" sz="2000" b="1" i="1" smtClean="0">
                                  <a:solidFill>
                                    <a:srgbClr val="FF0000"/>
                                  </a:solidFill>
                                  <a:latin typeface="Cambria Math" panose="02040503050406030204" pitchFamily="18" charset="0"/>
                                </a:rPr>
                              </m:ctrlPr>
                            </m:sSubPr>
                            <m:e>
                              <m:d>
                                <m:dPr>
                                  <m:ctrlPr>
                                    <a:rPr lang="en-US" altLang="zh-CN" sz="2000" b="1" i="1" smtClean="0">
                                      <a:solidFill>
                                        <a:srgbClr val="FF0000"/>
                                      </a:solidFill>
                                      <a:latin typeface="Cambria Math" panose="02040503050406030204" pitchFamily="18" charset="0"/>
                                    </a:rPr>
                                  </m:ctrlPr>
                                </m:dPr>
                                <m:e>
                                  <m:r>
                                    <a:rPr lang="en-US" altLang="zh-CN" sz="2000" b="1" i="1" smtClean="0">
                                      <a:solidFill>
                                        <a:srgbClr val="FF0000"/>
                                      </a:solidFill>
                                      <a:latin typeface="Cambria Math"/>
                                    </a:rPr>
                                    <m:t>𝑵</m:t>
                                  </m:r>
                                </m:e>
                              </m:d>
                            </m:e>
                            <m:sub>
                              <m:r>
                                <a:rPr lang="zh-CN" altLang="en-US" sz="2000" b="1" i="1" smtClean="0">
                                  <a:solidFill>
                                    <a:srgbClr val="FF0000"/>
                                  </a:solidFill>
                                  <a:latin typeface="Cambria Math"/>
                                </a:rPr>
                                <m:t>补</m:t>
                              </m:r>
                            </m:sub>
                          </m:sSub>
                          <m:r>
                            <a:rPr lang="en-US" altLang="zh-CN" sz="2000" b="1" i="1" smtClean="0">
                              <a:solidFill>
                                <a:srgbClr val="FF0000"/>
                              </a:solidFill>
                              <a:latin typeface="Cambria Math"/>
                            </a:rPr>
                            <m:t>=</m:t>
                          </m:r>
                          <m:sSub>
                            <m:sSubPr>
                              <m:ctrlPr>
                                <a:rPr lang="en-US" altLang="zh-CN" sz="2000" b="1" i="1">
                                  <a:solidFill>
                                    <a:srgbClr val="FF0000"/>
                                  </a:solidFill>
                                  <a:latin typeface="Cambria Math" panose="02040503050406030204" pitchFamily="18" charset="0"/>
                                </a:rPr>
                              </m:ctrlPr>
                            </m:sSubPr>
                            <m:e>
                              <m:d>
                                <m:dPr>
                                  <m:ctrlPr>
                                    <a:rPr lang="en-US" altLang="zh-CN" sz="2000" b="1" i="1">
                                      <a:solidFill>
                                        <a:srgbClr val="FF0000"/>
                                      </a:solidFill>
                                      <a:latin typeface="Cambria Math" panose="02040503050406030204" pitchFamily="18" charset="0"/>
                                    </a:rPr>
                                  </m:ctrlPr>
                                </m:dPr>
                                <m:e>
                                  <m:r>
                                    <a:rPr lang="en-US" altLang="zh-CN" sz="2000" b="1" i="1">
                                      <a:solidFill>
                                        <a:srgbClr val="FF0000"/>
                                      </a:solidFill>
                                      <a:latin typeface="Cambria Math"/>
                                    </a:rPr>
                                    <m:t>𝑵</m:t>
                                  </m:r>
                                </m:e>
                              </m:d>
                            </m:e>
                            <m:sub>
                              <m:r>
                                <a:rPr lang="zh-CN" altLang="en-US" sz="2000" b="1" i="1">
                                  <a:solidFill>
                                    <a:srgbClr val="FF0000"/>
                                  </a:solidFill>
                                  <a:latin typeface="Cambria Math"/>
                                </a:rPr>
                                <m:t>反</m:t>
                              </m:r>
                            </m:sub>
                          </m:sSub>
                          <m:r>
                            <a:rPr lang="en-US" altLang="zh-CN" sz="2000" b="1" i="1" smtClean="0">
                              <a:solidFill>
                                <a:srgbClr val="FF0000"/>
                              </a:solidFill>
                              <a:latin typeface="Cambria Math"/>
                            </a:rPr>
                            <m:t>+</m:t>
                          </m:r>
                          <m:r>
                            <a:rPr lang="en-US" altLang="zh-CN" sz="2000" b="1" i="1" smtClean="0">
                              <a:solidFill>
                                <a:srgbClr val="FF0000"/>
                              </a:solidFill>
                              <a:latin typeface="Cambria Math"/>
                            </a:rPr>
                            <m:t>𝟏</m:t>
                          </m:r>
                        </m:oMath>
                      </m:oMathPara>
                    </a14:m>
                    <a:endParaRPr lang="zh-CN" altLang="en-US" sz="2000" b="1" dirty="0">
                      <a:solidFill>
                        <a:srgbClr val="FF0000"/>
                      </a:solidFill>
                    </a:endParaRPr>
                  </a:p>
                </p:txBody>
              </p:sp>
            </mc:Choice>
            <mc:Fallback xmlns="">
              <p:sp>
                <p:nvSpPr>
                  <p:cNvPr id="170" name="TextBox 169"/>
                  <p:cNvSpPr txBox="1">
                    <a:spLocks noRot="1" noChangeAspect="1" noMove="1" noResize="1" noEditPoints="1" noAdjustHandles="1" noChangeArrowheads="1" noChangeShapeType="1" noTextEdit="1"/>
                  </p:cNvSpPr>
                  <p:nvPr/>
                </p:nvSpPr>
                <p:spPr>
                  <a:xfrm>
                    <a:off x="251520" y="6082288"/>
                    <a:ext cx="2373919" cy="474297"/>
                  </a:xfrm>
                  <a:prstGeom prst="rect">
                    <a:avLst/>
                  </a:prstGeom>
                  <a:blipFill rotWithShape="1">
                    <a:blip r:embed="rId13"/>
                    <a:stretch>
                      <a:fillRect b="-109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732240" y="6093296"/>
                    <a:ext cx="1712648" cy="689676"/>
                  </a:xfrm>
                  <a:prstGeom prst="rect">
                    <a:avLst/>
                  </a:prstGeom>
                  <a:ln/>
                </p:spPr>
                <p:style>
                  <a:lnRef idx="2">
                    <a:schemeClr val="accent2"/>
                  </a:lnRef>
                  <a:fillRef idx="1">
                    <a:schemeClr val="lt1"/>
                  </a:fillRef>
                  <a:effectRef idx="0">
                    <a:schemeClr val="accent2"/>
                  </a:effectRef>
                  <a:fontRef idx="minor">
                    <a:schemeClr val="dk1"/>
                  </a:fontRef>
                </p:style>
                <p:txBody>
                  <a:bodyPr wrap="none" rtlCol="0">
                    <a:spAutoFit/>
                  </a:bodyPr>
                  <a:lstStyle/>
                  <a:p>
                    <a:pPr marL="182563" indent="-182563">
                      <a:lnSpc>
                        <a:spcPct val="80000"/>
                      </a:lnSpc>
                      <a:buSzPct val="80000"/>
                      <a:buFont typeface="Wingdings" pitchFamily="2" charset="2"/>
                      <a:buChar char="l"/>
                    </a:pPr>
                    <a14:m>
                      <m:oMath xmlns:m="http://schemas.openxmlformats.org/officeDocument/2006/math">
                        <m:r>
                          <a:rPr lang="en-US" altLang="zh-CN" sz="2400" b="0" i="1" smtClean="0">
                            <a:latin typeface="Cambria Math"/>
                          </a:rPr>
                          <m:t> 1−</m:t>
                        </m:r>
                        <m:r>
                          <a:rPr lang="en-US" altLang="zh-CN" sz="2400" b="0" i="1" smtClean="0">
                            <a:solidFill>
                              <a:srgbClr val="0070C0"/>
                            </a:solidFill>
                            <a:latin typeface="Cambria Math"/>
                          </a:rPr>
                          <m:t>0</m:t>
                        </m:r>
                        <m:r>
                          <a:rPr lang="en-US" altLang="zh-CN" sz="2400" b="0" i="1" smtClean="0">
                            <a:latin typeface="Cambria Math"/>
                          </a:rPr>
                          <m:t>=</m:t>
                        </m:r>
                        <m:r>
                          <a:rPr lang="en-US" altLang="zh-CN" sz="2400" b="0" i="1" smtClean="0">
                            <a:solidFill>
                              <a:srgbClr val="0070C0"/>
                            </a:solidFill>
                            <a:latin typeface="Cambria Math"/>
                          </a:rPr>
                          <m:t>1</m:t>
                        </m:r>
                      </m:oMath>
                    </a14:m>
                    <a:endParaRPr lang="en-US" altLang="zh-CN" sz="2400" b="0" dirty="0" smtClean="0"/>
                  </a:p>
                  <a:p>
                    <a:pPr marL="182563" indent="-182563">
                      <a:lnSpc>
                        <a:spcPct val="80000"/>
                      </a:lnSpc>
                      <a:buSzPct val="80000"/>
                      <a:buFont typeface="Wingdings" pitchFamily="2" charset="2"/>
                      <a:buChar char="l"/>
                    </a:pPr>
                    <a:r>
                      <a:rPr lang="en-US" altLang="zh-CN" sz="2400" b="0" dirty="0" smtClean="0"/>
                      <a:t> </a:t>
                    </a:r>
                    <a14:m>
                      <m:oMath xmlns:m="http://schemas.openxmlformats.org/officeDocument/2006/math">
                        <m:r>
                          <a:rPr lang="en-US" altLang="zh-CN" sz="2400" b="0" i="1" smtClean="0">
                            <a:latin typeface="Cambria Math"/>
                          </a:rPr>
                          <m:t>1−</m:t>
                        </m:r>
                        <m:r>
                          <a:rPr lang="en-US" altLang="zh-CN" sz="2400" b="0" i="1" smtClean="0">
                            <a:solidFill>
                              <a:srgbClr val="00B050"/>
                            </a:solidFill>
                            <a:latin typeface="Cambria Math"/>
                          </a:rPr>
                          <m:t>1</m:t>
                        </m:r>
                        <m:r>
                          <a:rPr lang="en-US" altLang="zh-CN" sz="2400" b="0" i="1" smtClean="0">
                            <a:latin typeface="Cambria Math"/>
                          </a:rPr>
                          <m:t>=</m:t>
                        </m:r>
                        <m:r>
                          <a:rPr lang="en-US" altLang="zh-CN" sz="2400" b="0" i="1" smtClean="0">
                            <a:solidFill>
                              <a:srgbClr val="00B050"/>
                            </a:solidFill>
                            <a:latin typeface="Cambria Math"/>
                          </a:rPr>
                          <m:t>0</m:t>
                        </m:r>
                      </m:oMath>
                    </a14:m>
                    <a:endParaRPr lang="zh-CN" altLang="en-US" sz="2400" dirty="0"/>
                  </a:p>
                </p:txBody>
              </p:sp>
            </mc:Choice>
            <mc:Fallback xmlns="">
              <p:sp>
                <p:nvSpPr>
                  <p:cNvPr id="16" name="TextBox 15"/>
                  <p:cNvSpPr txBox="1">
                    <a:spLocks noRot="1" noChangeAspect="1" noMove="1" noResize="1" noEditPoints="1" noAdjustHandles="1" noChangeArrowheads="1" noChangeShapeType="1" noTextEdit="1"/>
                  </p:cNvSpPr>
                  <p:nvPr/>
                </p:nvSpPr>
                <p:spPr>
                  <a:xfrm>
                    <a:off x="6732240" y="6093296"/>
                    <a:ext cx="1712648" cy="689676"/>
                  </a:xfrm>
                  <a:prstGeom prst="rect">
                    <a:avLst/>
                  </a:prstGeom>
                  <a:blipFill rotWithShape="1">
                    <a:blip r:embed="rId14"/>
                    <a:stretch>
                      <a:fillRect l="-2105" t="-1709" b="-5983"/>
                    </a:stretch>
                  </a:blipFill>
                  <a:ln/>
                </p:spPr>
                <p:txBody>
                  <a:bodyPr/>
                  <a:lstStyle/>
                  <a:p>
                    <a:r>
                      <a:rPr lang="zh-CN" altLang="en-US">
                        <a:noFill/>
                      </a:rPr>
                      <a:t> </a:t>
                    </a:r>
                  </a:p>
                </p:txBody>
              </p:sp>
            </mc:Fallback>
          </mc:AlternateContent>
          <p:sp>
            <p:nvSpPr>
              <p:cNvPr id="171" name="TextBox 170"/>
              <p:cNvSpPr txBox="1"/>
              <p:nvPr/>
            </p:nvSpPr>
            <p:spPr>
              <a:xfrm>
                <a:off x="6872353" y="4669021"/>
                <a:ext cx="1063112" cy="461665"/>
              </a:xfrm>
              <a:prstGeom prst="rect">
                <a:avLst/>
              </a:prstGeom>
              <a:noFill/>
            </p:spPr>
            <p:txBody>
              <a:bodyPr wrap="none" rtlCol="0">
                <a:spAutoFit/>
              </a:bodyPr>
              <a:lstStyle/>
              <a:p>
                <a:r>
                  <a:rPr lang="en-US" altLang="zh-CN" sz="2400" b="1" spc="500" dirty="0">
                    <a:solidFill>
                      <a:srgbClr val="0070C0"/>
                    </a:solidFill>
                  </a:rPr>
                  <a:t>1000</a:t>
                </a:r>
              </a:p>
            </p:txBody>
          </p:sp>
          <p:sp>
            <p:nvSpPr>
              <p:cNvPr id="172" name="TextBox 171"/>
              <p:cNvSpPr txBox="1"/>
              <p:nvPr/>
            </p:nvSpPr>
            <p:spPr>
              <a:xfrm>
                <a:off x="6880304" y="3604257"/>
                <a:ext cx="1114408" cy="461665"/>
              </a:xfrm>
              <a:prstGeom prst="rect">
                <a:avLst/>
              </a:prstGeom>
              <a:noFill/>
            </p:spPr>
            <p:txBody>
              <a:bodyPr wrap="none" rtlCol="0">
                <a:spAutoFit/>
              </a:bodyPr>
              <a:lstStyle>
                <a:defPPr>
                  <a:defRPr lang="zh-CN"/>
                </a:defPPr>
                <a:lvl1pPr>
                  <a:buNone/>
                  <a:defRPr sz="2400" spc="500">
                    <a:solidFill>
                      <a:srgbClr val="00B050"/>
                    </a:solidFill>
                  </a:defRPr>
                </a:lvl1pPr>
              </a:lstStyle>
              <a:p>
                <a:r>
                  <a:rPr lang="en-US" altLang="zh-CN" dirty="0" smtClean="0"/>
                  <a:t>1111</a:t>
                </a:r>
                <a:endParaRPr lang="en-US" altLang="zh-CN" dirty="0"/>
              </a:p>
            </p:txBody>
          </p:sp>
          <p:sp>
            <p:nvSpPr>
              <p:cNvPr id="174" name="TextBox 173"/>
              <p:cNvSpPr txBox="1"/>
              <p:nvPr/>
            </p:nvSpPr>
            <p:spPr>
              <a:xfrm>
                <a:off x="6872353" y="4094698"/>
                <a:ext cx="1063112" cy="461665"/>
              </a:xfrm>
              <a:prstGeom prst="rect">
                <a:avLst/>
              </a:prstGeom>
              <a:noFill/>
            </p:spPr>
            <p:txBody>
              <a:bodyPr wrap="none" rtlCol="0">
                <a:spAutoFit/>
              </a:bodyPr>
              <a:lstStyle>
                <a:defPPr>
                  <a:defRPr lang="zh-CN"/>
                </a:defPPr>
                <a:lvl1pPr>
                  <a:buNone/>
                  <a:defRPr sz="2400" spc="500">
                    <a:solidFill>
                      <a:srgbClr val="00B050"/>
                    </a:solidFill>
                  </a:defRPr>
                </a:lvl1pPr>
              </a:lstStyle>
              <a:p>
                <a:r>
                  <a:rPr lang="en-US" altLang="zh-CN" b="1" dirty="0">
                    <a:solidFill>
                      <a:srgbClr val="0070C0"/>
                    </a:solidFill>
                  </a:rPr>
                  <a:t>0111</a:t>
                </a:r>
              </a:p>
            </p:txBody>
          </p:sp>
          <p:cxnSp>
            <p:nvCxnSpPr>
              <p:cNvPr id="175" name="直接连接符 174"/>
              <p:cNvCxnSpPr/>
              <p:nvPr/>
            </p:nvCxnSpPr>
            <p:spPr>
              <a:xfrm>
                <a:off x="6084168" y="4634084"/>
                <a:ext cx="1800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a:off x="6155976" y="4380989"/>
                <a:ext cx="2520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7" name="矩形 176"/>
                  <p:cNvSpPr/>
                  <p:nvPr/>
                </p:nvSpPr>
                <p:spPr>
                  <a:xfrm>
                    <a:off x="8211064" y="4063340"/>
                    <a:ext cx="465192" cy="461665"/>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r>
                            <a:rPr lang="en-US" altLang="zh-CN" sz="2400" b="1" i="1" smtClean="0">
                              <a:solidFill>
                                <a:schemeClr val="tx1"/>
                              </a:solidFill>
                              <a:latin typeface="Cambria Math"/>
                            </a:rPr>
                            <m:t>𝟕</m:t>
                          </m:r>
                        </m:oMath>
                      </m:oMathPara>
                    </a14:m>
                    <a:endParaRPr lang="zh-CN" altLang="en-US" sz="2400" dirty="0">
                      <a:solidFill>
                        <a:schemeClr val="tx1"/>
                      </a:solidFill>
                    </a:endParaRPr>
                  </a:p>
                </p:txBody>
              </p:sp>
            </mc:Choice>
            <mc:Fallback xmlns="">
              <p:sp>
                <p:nvSpPr>
                  <p:cNvPr id="177" name="矩形 176"/>
                  <p:cNvSpPr>
                    <a:spLocks noRot="1" noChangeAspect="1" noMove="1" noResize="1" noEditPoints="1" noAdjustHandles="1" noChangeArrowheads="1" noChangeShapeType="1" noTextEdit="1"/>
                  </p:cNvSpPr>
                  <p:nvPr/>
                </p:nvSpPr>
                <p:spPr>
                  <a:xfrm>
                    <a:off x="8211064" y="4063340"/>
                    <a:ext cx="465192" cy="461665"/>
                  </a:xfrm>
                  <a:prstGeom prst="rect">
                    <a:avLst/>
                  </a:prstGeom>
                  <a:blipFill rotWithShape="1">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8" name="矩形 177"/>
                  <p:cNvSpPr/>
                  <p:nvPr/>
                </p:nvSpPr>
                <p:spPr>
                  <a:xfrm>
                    <a:off x="8028184" y="4669021"/>
                    <a:ext cx="1115817" cy="400110"/>
                  </a:xfrm>
                  <a:prstGeom prst="rect">
                    <a:avLst/>
                  </a:prstGeom>
                </p:spPr>
                <p:txBody>
                  <a:bodyPr wrap="square">
                    <a:spAutoFit/>
                  </a:bodyPr>
                  <a:lstStyle/>
                  <a:p>
                    <a:pPr>
                      <a:buNone/>
                    </a:pPr>
                    <a14:m>
                      <m:oMathPara xmlns:m="http://schemas.openxmlformats.org/officeDocument/2006/math">
                        <m:oMathParaPr>
                          <m:jc m:val="centerGroup"/>
                        </m:oMathParaPr>
                        <m:oMath xmlns:m="http://schemas.openxmlformats.org/officeDocument/2006/math">
                          <m:r>
                            <a:rPr lang="en-US" altLang="zh-CN" sz="2000" b="1" i="1" smtClean="0">
                              <a:solidFill>
                                <a:schemeClr val="tx1"/>
                              </a:solidFill>
                              <a:latin typeface="Cambria Math"/>
                            </a:rPr>
                            <m:t>(</m:t>
                          </m:r>
                          <m:r>
                            <a:rPr lang="en-US" altLang="zh-CN" sz="2000" b="1" i="1" smtClean="0">
                              <a:solidFill>
                                <a:schemeClr val="tx1"/>
                              </a:solidFill>
                              <a:latin typeface="Cambria Math"/>
                            </a:rPr>
                            <m:t>𝟗</m:t>
                          </m:r>
                          <m:r>
                            <a:rPr lang="en-US" altLang="zh-CN" sz="2000" b="1" i="1" smtClean="0">
                              <a:solidFill>
                                <a:schemeClr val="tx1"/>
                              </a:solidFill>
                              <a:latin typeface="Cambria Math"/>
                            </a:rPr>
                            <m:t>−</m:t>
                          </m:r>
                          <m:r>
                            <a:rPr lang="en-US" altLang="zh-CN" sz="2000" b="1" i="1" smtClean="0">
                              <a:solidFill>
                                <a:schemeClr val="tx1"/>
                              </a:solidFill>
                              <a:latin typeface="Cambria Math"/>
                            </a:rPr>
                            <m:t>𝟏</m:t>
                          </m:r>
                          <m:r>
                            <a:rPr lang="en-US" altLang="zh-CN" sz="2000" b="1" i="1" smtClean="0">
                              <a:solidFill>
                                <a:schemeClr val="tx1"/>
                              </a:solidFill>
                              <a:latin typeface="Cambria Math"/>
                            </a:rPr>
                            <m:t>)</m:t>
                          </m:r>
                        </m:oMath>
                      </m:oMathPara>
                    </a14:m>
                    <a:endParaRPr lang="zh-CN" altLang="en-US" sz="2400" dirty="0">
                      <a:solidFill>
                        <a:schemeClr val="tx1"/>
                      </a:solidFill>
                    </a:endParaRPr>
                  </a:p>
                </p:txBody>
              </p:sp>
            </mc:Choice>
            <mc:Fallback xmlns="">
              <p:sp>
                <p:nvSpPr>
                  <p:cNvPr id="178" name="矩形 177"/>
                  <p:cNvSpPr>
                    <a:spLocks noRot="1" noChangeAspect="1" noMove="1" noResize="1" noEditPoints="1" noAdjustHandles="1" noChangeArrowheads="1" noChangeShapeType="1" noTextEdit="1"/>
                  </p:cNvSpPr>
                  <p:nvPr/>
                </p:nvSpPr>
                <p:spPr>
                  <a:xfrm>
                    <a:off x="8028184" y="4669021"/>
                    <a:ext cx="1115817" cy="400110"/>
                  </a:xfrm>
                  <a:prstGeom prst="rect">
                    <a:avLst/>
                  </a:prstGeom>
                  <a:blipFill rotWithShape="1">
                    <a:blip r:embed="rId16"/>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9" name="矩形 178"/>
                  <p:cNvSpPr/>
                  <p:nvPr/>
                </p:nvSpPr>
                <p:spPr>
                  <a:xfrm>
                    <a:off x="7986761" y="3620839"/>
                    <a:ext cx="1157240" cy="400110"/>
                  </a:xfrm>
                  <a:prstGeom prst="rect">
                    <a:avLst/>
                  </a:prstGeom>
                </p:spPr>
                <p:txBody>
                  <a:bodyPr wrap="square">
                    <a:spAutoFit/>
                  </a:bodyPr>
                  <a:lstStyle/>
                  <a:p>
                    <a:pPr>
                      <a:buNone/>
                    </a:pPr>
                    <a14:m>
                      <m:oMathPara xmlns:m="http://schemas.openxmlformats.org/officeDocument/2006/math">
                        <m:oMathParaPr>
                          <m:jc m:val="centerGroup"/>
                        </m:oMathParaPr>
                        <m:oMath xmlns:m="http://schemas.openxmlformats.org/officeDocument/2006/math">
                          <m:r>
                            <a:rPr lang="en-US" altLang="zh-CN" sz="2000" b="1" i="1" smtClean="0">
                              <a:solidFill>
                                <a:schemeClr val="tx1"/>
                              </a:solidFill>
                              <a:latin typeface="Cambria Math"/>
                            </a:rPr>
                            <m:t>(</m:t>
                          </m:r>
                          <m:r>
                            <a:rPr lang="en-US" altLang="zh-CN" sz="2000" b="1" i="1" smtClean="0">
                              <a:solidFill>
                                <a:schemeClr val="tx1"/>
                              </a:solidFill>
                              <a:latin typeface="Cambria Math"/>
                            </a:rPr>
                            <m:t>𝟏𝟔</m:t>
                          </m:r>
                          <m:r>
                            <a:rPr lang="en-US" altLang="zh-CN" sz="2000" b="1" i="1" smtClean="0">
                              <a:solidFill>
                                <a:schemeClr val="tx1"/>
                              </a:solidFill>
                              <a:latin typeface="Cambria Math"/>
                            </a:rPr>
                            <m:t>−</m:t>
                          </m:r>
                          <m:r>
                            <a:rPr lang="en-US" altLang="zh-CN" sz="2000" b="1" i="1" smtClean="0">
                              <a:solidFill>
                                <a:schemeClr val="tx1"/>
                              </a:solidFill>
                              <a:latin typeface="Cambria Math"/>
                            </a:rPr>
                            <m:t>𝟏</m:t>
                          </m:r>
                          <m:r>
                            <a:rPr lang="en-US" altLang="zh-CN" sz="2000" b="1" i="1" smtClean="0">
                              <a:solidFill>
                                <a:schemeClr val="tx1"/>
                              </a:solidFill>
                              <a:latin typeface="Cambria Math"/>
                            </a:rPr>
                            <m:t>)</m:t>
                          </m:r>
                        </m:oMath>
                      </m:oMathPara>
                    </a14:m>
                    <a:endParaRPr lang="zh-CN" altLang="en-US" sz="2400" dirty="0">
                      <a:solidFill>
                        <a:schemeClr val="tx1"/>
                      </a:solidFill>
                    </a:endParaRPr>
                  </a:p>
                </p:txBody>
              </p:sp>
            </mc:Choice>
            <mc:Fallback xmlns="">
              <p:sp>
                <p:nvSpPr>
                  <p:cNvPr id="179" name="矩形 178"/>
                  <p:cNvSpPr>
                    <a:spLocks noRot="1" noChangeAspect="1" noMove="1" noResize="1" noEditPoints="1" noAdjustHandles="1" noChangeArrowheads="1" noChangeShapeType="1" noTextEdit="1"/>
                  </p:cNvSpPr>
                  <p:nvPr/>
                </p:nvSpPr>
                <p:spPr>
                  <a:xfrm>
                    <a:off x="7986761" y="3620839"/>
                    <a:ext cx="1157240" cy="400110"/>
                  </a:xfrm>
                  <a:prstGeom prst="rect">
                    <a:avLst/>
                  </a:prstGeom>
                  <a:blipFill rotWithShape="1">
                    <a:blip r:embed="rId17"/>
                    <a:stretch>
                      <a:fillRect l="-2105" r="-2632" b="-16667"/>
                    </a:stretch>
                  </a:blipFill>
                </p:spPr>
                <p:txBody>
                  <a:bodyPr/>
                  <a:lstStyle/>
                  <a:p>
                    <a:r>
                      <a:rPr lang="zh-CN" altLang="en-US">
                        <a:noFill/>
                      </a:rPr>
                      <a:t> </a:t>
                    </a:r>
                  </a:p>
                </p:txBody>
              </p:sp>
            </mc:Fallback>
          </mc:AlternateContent>
          <p:cxnSp>
            <p:nvCxnSpPr>
              <p:cNvPr id="180" name="直接连接符 179"/>
              <p:cNvCxnSpPr/>
              <p:nvPr/>
            </p:nvCxnSpPr>
            <p:spPr>
              <a:xfrm>
                <a:off x="6084168" y="5599805"/>
                <a:ext cx="1800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a:off x="6155976" y="5346710"/>
                <a:ext cx="2520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2" name="TextBox 181"/>
              <p:cNvSpPr txBox="1"/>
              <p:nvPr/>
            </p:nvSpPr>
            <p:spPr>
              <a:xfrm>
                <a:off x="7563988" y="5101069"/>
                <a:ext cx="417102" cy="461665"/>
              </a:xfrm>
              <a:prstGeom prst="rect">
                <a:avLst/>
              </a:prstGeom>
              <a:noFill/>
            </p:spPr>
            <p:txBody>
              <a:bodyPr wrap="none" rtlCol="0">
                <a:spAutoFit/>
              </a:bodyPr>
              <a:lstStyle/>
              <a:p>
                <a:pPr>
                  <a:buNone/>
                </a:pPr>
                <a:r>
                  <a:rPr lang="en-US" altLang="zh-CN" sz="2400" spc="500" dirty="0" smtClean="0">
                    <a:solidFill>
                      <a:srgbClr val="00B050"/>
                    </a:solidFill>
                  </a:rPr>
                  <a:t>1</a:t>
                </a:r>
              </a:p>
            </p:txBody>
          </p:sp>
          <p:cxnSp>
            <p:nvCxnSpPr>
              <p:cNvPr id="183" name="直接连接符 182"/>
              <p:cNvCxnSpPr/>
              <p:nvPr/>
            </p:nvCxnSpPr>
            <p:spPr>
              <a:xfrm rot="5400000">
                <a:off x="6149478" y="5353408"/>
                <a:ext cx="2520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4" name="TextBox 183"/>
              <p:cNvSpPr txBox="1"/>
              <p:nvPr/>
            </p:nvSpPr>
            <p:spPr>
              <a:xfrm>
                <a:off x="6876256" y="5548473"/>
                <a:ext cx="1114408" cy="461665"/>
              </a:xfrm>
              <a:prstGeom prst="rect">
                <a:avLst/>
              </a:prstGeom>
              <a:noFill/>
            </p:spPr>
            <p:txBody>
              <a:bodyPr wrap="none" rtlCol="0">
                <a:spAutoFit/>
              </a:bodyPr>
              <a:lstStyle/>
              <a:p>
                <a:pPr>
                  <a:buNone/>
                </a:pPr>
                <a:r>
                  <a:rPr lang="en-US" altLang="zh-CN" sz="2400" spc="500" dirty="0" smtClean="0">
                    <a:solidFill>
                      <a:srgbClr val="00B050"/>
                    </a:solidFill>
                  </a:rPr>
                  <a:t>1001</a:t>
                </a:r>
              </a:p>
            </p:txBody>
          </p:sp>
          <mc:AlternateContent xmlns:mc="http://schemas.openxmlformats.org/markup-compatibility/2006" xmlns:a14="http://schemas.microsoft.com/office/drawing/2010/main">
            <mc:Choice Requires="a14">
              <p:sp>
                <p:nvSpPr>
                  <p:cNvPr id="185" name="矩形 184"/>
                  <p:cNvSpPr/>
                  <p:nvPr/>
                </p:nvSpPr>
                <p:spPr>
                  <a:xfrm>
                    <a:off x="8214967" y="5548473"/>
                    <a:ext cx="465192" cy="461665"/>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r>
                            <a:rPr lang="en-US" altLang="zh-CN" sz="2400" b="1" i="1" smtClean="0">
                              <a:solidFill>
                                <a:schemeClr val="tx1"/>
                              </a:solidFill>
                              <a:latin typeface="Cambria Math"/>
                            </a:rPr>
                            <m:t>𝟗</m:t>
                          </m:r>
                        </m:oMath>
                      </m:oMathPara>
                    </a14:m>
                    <a:endParaRPr lang="zh-CN" altLang="en-US" sz="2400" dirty="0">
                      <a:solidFill>
                        <a:schemeClr val="tx1"/>
                      </a:solidFill>
                    </a:endParaRPr>
                  </a:p>
                </p:txBody>
              </p:sp>
            </mc:Choice>
            <mc:Fallback xmlns="">
              <p:sp>
                <p:nvSpPr>
                  <p:cNvPr id="185" name="矩形 184"/>
                  <p:cNvSpPr>
                    <a:spLocks noRot="1" noChangeAspect="1" noMove="1" noResize="1" noEditPoints="1" noAdjustHandles="1" noChangeArrowheads="1" noChangeShapeType="1" noTextEdit="1"/>
                  </p:cNvSpPr>
                  <p:nvPr/>
                </p:nvSpPr>
                <p:spPr>
                  <a:xfrm>
                    <a:off x="8214967" y="5548473"/>
                    <a:ext cx="465192" cy="461665"/>
                  </a:xfrm>
                  <a:prstGeom prst="rect">
                    <a:avLst/>
                  </a:prstGeom>
                  <a:blipFill rotWithShape="1">
                    <a:blip r:embed="rId18"/>
                    <a:stretch>
                      <a:fillRect/>
                    </a:stretch>
                  </a:blipFill>
                </p:spPr>
                <p:txBody>
                  <a:bodyPr/>
                  <a:lstStyle/>
                  <a:p>
                    <a:r>
                      <a:rPr lang="zh-CN" altLang="en-US">
                        <a:noFill/>
                      </a:rPr>
                      <a:t> </a:t>
                    </a:r>
                  </a:p>
                </p:txBody>
              </p:sp>
            </mc:Fallback>
          </mc:AlternateContent>
          <p:sp>
            <p:nvSpPr>
              <p:cNvPr id="18" name="TextBox 17"/>
              <p:cNvSpPr txBox="1"/>
              <p:nvPr/>
            </p:nvSpPr>
            <p:spPr>
              <a:xfrm>
                <a:off x="2634961" y="4860331"/>
                <a:ext cx="1606530" cy="400110"/>
              </a:xfrm>
              <a:prstGeom prst="rect">
                <a:avLst/>
              </a:prstGeom>
              <a:noFill/>
            </p:spPr>
            <p:txBody>
              <a:bodyPr wrap="none" rtlCol="0">
                <a:spAutoFit/>
              </a:bodyPr>
              <a:lstStyle/>
              <a:p>
                <a:pPr>
                  <a:buNone/>
                </a:pPr>
                <a:r>
                  <a:rPr lang="zh-CN" altLang="en-US" sz="2000" dirty="0" smtClean="0"/>
                  <a:t>（</a:t>
                </a:r>
                <a:r>
                  <a:rPr lang="en-US" altLang="zh-CN" sz="2000" dirty="0" smtClean="0"/>
                  <a:t>1</a:t>
                </a:r>
                <a:r>
                  <a:rPr lang="zh-CN" altLang="en-US" sz="2000" dirty="0" smtClean="0"/>
                  <a:t>的补码）</a:t>
                </a:r>
                <a:endParaRPr lang="zh-CN" altLang="en-US" sz="2000" dirty="0"/>
              </a:p>
            </p:txBody>
          </p:sp>
          <p:sp>
            <p:nvSpPr>
              <p:cNvPr id="186" name="TextBox 185"/>
              <p:cNvSpPr txBox="1"/>
              <p:nvPr/>
            </p:nvSpPr>
            <p:spPr>
              <a:xfrm>
                <a:off x="2646791" y="4463497"/>
                <a:ext cx="1512168" cy="400110"/>
              </a:xfrm>
              <a:prstGeom prst="rect">
                <a:avLst/>
              </a:prstGeom>
              <a:noFill/>
            </p:spPr>
            <p:txBody>
              <a:bodyPr wrap="square" rtlCol="0">
                <a:spAutoFit/>
              </a:bodyPr>
              <a:lstStyle/>
              <a:p>
                <a:pPr>
                  <a:buNone/>
                </a:pPr>
                <a:r>
                  <a:rPr lang="zh-CN" altLang="en-US" sz="2000" dirty="0" smtClean="0"/>
                  <a:t>（</a:t>
                </a:r>
                <a:r>
                  <a:rPr lang="en-US" altLang="zh-CN" sz="2000" dirty="0" smtClean="0"/>
                  <a:t>2</a:t>
                </a:r>
                <a:r>
                  <a:rPr lang="zh-CN" altLang="en-US" sz="2000" dirty="0" smtClean="0"/>
                  <a:t>的补码）</a:t>
                </a:r>
                <a:endParaRPr lang="zh-CN" altLang="en-US" sz="2000" dirty="0"/>
              </a:p>
            </p:txBody>
          </p:sp>
          <p:sp>
            <p:nvSpPr>
              <p:cNvPr id="6" name="TextBox 5"/>
              <p:cNvSpPr txBox="1"/>
              <p:nvPr/>
            </p:nvSpPr>
            <p:spPr>
              <a:xfrm>
                <a:off x="3347864" y="5982379"/>
                <a:ext cx="3345788" cy="830997"/>
              </a:xfrm>
              <a:prstGeom prst="rect">
                <a:avLst/>
              </a:prstGeom>
              <a:noFill/>
            </p:spPr>
            <p:txBody>
              <a:bodyPr wrap="none" rtlCol="0">
                <a:spAutoFit/>
              </a:bodyPr>
              <a:lstStyle/>
              <a:p>
                <a:pPr>
                  <a:buNone/>
                </a:pPr>
                <a:r>
                  <a:rPr lang="zh-CN" altLang="en-US" sz="2400" dirty="0" smtClean="0"/>
                  <a:t>二进制的</a:t>
                </a:r>
                <a:r>
                  <a:rPr lang="zh-CN" altLang="en-US" sz="2400" b="1" dirty="0" smtClean="0"/>
                  <a:t>反码</a:t>
                </a:r>
                <a:r>
                  <a:rPr lang="zh-CN" altLang="en-US" sz="2400" dirty="0" smtClean="0"/>
                  <a:t>在形式上</a:t>
                </a:r>
                <a:endParaRPr lang="en-US" altLang="zh-CN" sz="2400" dirty="0" smtClean="0"/>
              </a:p>
              <a:p>
                <a:pPr>
                  <a:buNone/>
                </a:pPr>
                <a:r>
                  <a:rPr lang="zh-CN" altLang="en-US" sz="2400" dirty="0" smtClean="0"/>
                  <a:t>是将</a:t>
                </a:r>
                <a:r>
                  <a:rPr lang="en-US" altLang="zh-CN" sz="2400" dirty="0" smtClean="0"/>
                  <a:t>1</a:t>
                </a:r>
                <a:r>
                  <a:rPr lang="zh-CN" altLang="en-US" sz="2400" dirty="0" smtClean="0"/>
                  <a:t>改为</a:t>
                </a:r>
                <a:r>
                  <a:rPr lang="en-US" altLang="zh-CN" sz="2400" dirty="0" smtClean="0"/>
                  <a:t>0</a:t>
                </a:r>
                <a:r>
                  <a:rPr lang="zh-CN" altLang="en-US" sz="2400" dirty="0" smtClean="0"/>
                  <a:t>或将</a:t>
                </a:r>
                <a:r>
                  <a:rPr lang="en-US" altLang="zh-CN" sz="2400" dirty="0" smtClean="0"/>
                  <a:t>0</a:t>
                </a:r>
                <a:r>
                  <a:rPr lang="zh-CN" altLang="en-US" sz="2400" dirty="0" smtClean="0"/>
                  <a:t>改为</a:t>
                </a:r>
                <a:r>
                  <a:rPr lang="en-US" altLang="zh-CN" sz="2400" dirty="0" smtClean="0"/>
                  <a:t>1.</a:t>
                </a:r>
                <a:endParaRPr lang="zh-CN" altLang="en-US" sz="2400" dirty="0"/>
              </a:p>
            </p:txBody>
          </p:sp>
        </p:grpSp>
        <p:sp>
          <p:nvSpPr>
            <p:cNvPr id="5" name="左大括号 4"/>
            <p:cNvSpPr/>
            <p:nvPr/>
          </p:nvSpPr>
          <p:spPr>
            <a:xfrm>
              <a:off x="5724128" y="3820894"/>
              <a:ext cx="174180" cy="119818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TextBox 8"/>
            <p:cNvSpPr txBox="1"/>
            <p:nvPr/>
          </p:nvSpPr>
          <p:spPr>
            <a:xfrm>
              <a:off x="4788024" y="4191471"/>
              <a:ext cx="1107996" cy="1200329"/>
            </a:xfrm>
            <a:prstGeom prst="rect">
              <a:avLst/>
            </a:prstGeom>
            <a:noFill/>
          </p:spPr>
          <p:txBody>
            <a:bodyPr wrap="none" rtlCol="0">
              <a:spAutoFit/>
            </a:bodyPr>
            <a:lstStyle/>
            <a:p>
              <a:r>
                <a:rPr lang="zh-CN" altLang="en-US" sz="2400" dirty="0" smtClean="0"/>
                <a:t>反码：</a:t>
              </a:r>
              <a:endParaRPr lang="en-US" altLang="zh-CN" sz="2400" dirty="0" smtClean="0"/>
            </a:p>
            <a:p>
              <a:r>
                <a:rPr lang="en-US" altLang="zh-CN" sz="2400" dirty="0" smtClean="0"/>
                <a:t>   +1</a:t>
              </a:r>
            </a:p>
            <a:p>
              <a:r>
                <a:rPr lang="en-US" altLang="zh-CN" sz="2400" dirty="0" smtClean="0"/>
                <a:t>  ||</a:t>
              </a:r>
              <a:endParaRPr lang="zh-CN" altLang="en-US" sz="2400" dirty="0"/>
            </a:p>
          </p:txBody>
        </p:sp>
        <p:sp>
          <p:nvSpPr>
            <p:cNvPr id="102" name="TextBox 101"/>
            <p:cNvSpPr txBox="1"/>
            <p:nvPr/>
          </p:nvSpPr>
          <p:spPr>
            <a:xfrm>
              <a:off x="4832156" y="5517232"/>
              <a:ext cx="1107996" cy="461665"/>
            </a:xfrm>
            <a:prstGeom prst="rect">
              <a:avLst/>
            </a:prstGeom>
            <a:noFill/>
          </p:spPr>
          <p:txBody>
            <a:bodyPr wrap="none" rtlCol="0">
              <a:spAutoFit/>
            </a:bodyPr>
            <a:lstStyle/>
            <a:p>
              <a:r>
                <a:rPr lang="zh-CN" altLang="en-US" sz="2400" dirty="0" smtClean="0"/>
                <a:t>补码：</a:t>
              </a:r>
              <a:endParaRPr lang="zh-CN" altLang="en-US" sz="2400" dirty="0"/>
            </a:p>
          </p:txBody>
        </p:sp>
        <p:sp>
          <p:nvSpPr>
            <p:cNvPr id="11" name="右中括号 10"/>
            <p:cNvSpPr/>
            <p:nvPr/>
          </p:nvSpPr>
          <p:spPr>
            <a:xfrm>
              <a:off x="7863457" y="4294172"/>
              <a:ext cx="92719" cy="605681"/>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矩形 11"/>
            <p:cNvSpPr/>
            <p:nvPr/>
          </p:nvSpPr>
          <p:spPr>
            <a:xfrm>
              <a:off x="7884368" y="4427820"/>
              <a:ext cx="646331" cy="369332"/>
            </a:xfrm>
            <a:prstGeom prst="rect">
              <a:avLst/>
            </a:prstGeom>
          </p:spPr>
          <p:txBody>
            <a:bodyPr wrap="none">
              <a:spAutoFit/>
            </a:bodyPr>
            <a:lstStyle/>
            <a:p>
              <a:r>
                <a:rPr lang="zh-CN" altLang="en-US" dirty="0">
                  <a:solidFill>
                    <a:srgbClr val="0070C0"/>
                  </a:solidFill>
                </a:rPr>
                <a:t>反码</a:t>
              </a:r>
            </a:p>
          </p:txBody>
        </p:sp>
      </p:grpSp>
    </p:spTree>
    <p:extLst>
      <p:ext uri="{BB962C8B-B14F-4D97-AF65-F5344CB8AC3E}">
        <p14:creationId xmlns:p14="http://schemas.microsoft.com/office/powerpoint/2010/main" val="2659823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60407" y="3094296"/>
            <a:ext cx="8000025" cy="302236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a:xfrm>
            <a:off x="548030" y="204082"/>
            <a:ext cx="8229600" cy="576064"/>
          </a:xfrm>
        </p:spPr>
        <p:txBody>
          <a:bodyPr>
            <a:normAutofit fontScale="90000"/>
          </a:bodyPr>
          <a:lstStyle/>
          <a:p>
            <a:r>
              <a:rPr lang="zh-CN" altLang="en-US" dirty="0" smtClean="0"/>
              <a:t>反码、补码求法</a:t>
            </a:r>
            <a:endParaRPr lang="zh-CN" altLang="en-US" dirty="0"/>
          </a:p>
        </p:txBody>
      </p:sp>
      <p:sp>
        <p:nvSpPr>
          <p:cNvPr id="4" name="矩形 3"/>
          <p:cNvSpPr/>
          <p:nvPr/>
        </p:nvSpPr>
        <p:spPr>
          <a:xfrm>
            <a:off x="409647" y="1556792"/>
            <a:ext cx="8338817" cy="1532727"/>
          </a:xfrm>
          <a:prstGeom prst="rect">
            <a:avLst/>
          </a:prstGeom>
        </p:spPr>
        <p:txBody>
          <a:bodyPr wrap="square">
            <a:spAutoFit/>
          </a:bodyPr>
          <a:lstStyle/>
          <a:p>
            <a:pPr marL="355600" indent="-355600">
              <a:lnSpc>
                <a:spcPct val="130000"/>
              </a:lnSpc>
            </a:pPr>
            <a:r>
              <a:rPr lang="zh-CN" altLang="en-US" sz="2400" b="1" dirty="0" smtClean="0"/>
              <a:t>反码</a:t>
            </a:r>
            <a:r>
              <a:rPr lang="zh-CN" altLang="en-US" sz="2400" dirty="0" smtClean="0"/>
              <a:t>求法：</a:t>
            </a:r>
            <a:r>
              <a:rPr lang="zh-CN" altLang="en-US" sz="2400" b="1" dirty="0"/>
              <a:t>将</a:t>
            </a:r>
            <a:r>
              <a:rPr lang="en-US" altLang="zh-CN" sz="2400" b="1" dirty="0"/>
              <a:t>1</a:t>
            </a:r>
            <a:r>
              <a:rPr lang="zh-CN" altLang="en-US" sz="2400" b="1" dirty="0"/>
              <a:t>改为</a:t>
            </a:r>
            <a:r>
              <a:rPr lang="en-US" altLang="zh-CN" sz="2400" b="1" dirty="0"/>
              <a:t>0</a:t>
            </a:r>
            <a:r>
              <a:rPr lang="zh-CN" altLang="en-US" sz="2400" b="1" dirty="0"/>
              <a:t>或将</a:t>
            </a:r>
            <a:r>
              <a:rPr lang="en-US" altLang="zh-CN" sz="2400" b="1" dirty="0"/>
              <a:t>0</a:t>
            </a:r>
            <a:r>
              <a:rPr lang="zh-CN" altLang="en-US" sz="2400" b="1" dirty="0"/>
              <a:t>改为</a:t>
            </a:r>
            <a:r>
              <a:rPr lang="en-US" altLang="zh-CN" sz="2400" b="1" dirty="0" smtClean="0"/>
              <a:t>1</a:t>
            </a:r>
            <a:r>
              <a:rPr lang="zh-CN" altLang="en-US" sz="2400" b="1" dirty="0" smtClean="0"/>
              <a:t>。</a:t>
            </a:r>
            <a:endParaRPr lang="en-US" altLang="zh-CN" sz="2400" b="1" dirty="0" smtClean="0"/>
          </a:p>
          <a:p>
            <a:pPr marL="355600" indent="-355600">
              <a:lnSpc>
                <a:spcPct val="130000"/>
              </a:lnSpc>
            </a:pPr>
            <a:r>
              <a:rPr lang="zh-CN" altLang="en-US" sz="2400" b="1" dirty="0" smtClean="0"/>
              <a:t>补码</a:t>
            </a:r>
            <a:r>
              <a:rPr lang="zh-CN" altLang="en-US" sz="2400" dirty="0"/>
              <a:t>求法</a:t>
            </a:r>
            <a:r>
              <a:rPr lang="zh-CN" altLang="en-US" sz="2400" dirty="0" smtClean="0"/>
              <a:t>：</a:t>
            </a:r>
            <a:r>
              <a:rPr lang="zh-CN" altLang="en-US" sz="2400" b="1" dirty="0" smtClean="0"/>
              <a:t>数值</a:t>
            </a:r>
            <a:r>
              <a:rPr lang="zh-CN" altLang="en-US" sz="2400" b="1" dirty="0"/>
              <a:t>位按位取反，末位加</a:t>
            </a:r>
            <a:r>
              <a:rPr lang="en-US" altLang="zh-CN" sz="2400" b="1" dirty="0" smtClean="0"/>
              <a:t>1</a:t>
            </a:r>
            <a:r>
              <a:rPr lang="zh-CN" altLang="en-US" sz="2400" b="1" dirty="0" smtClean="0"/>
              <a:t>。</a:t>
            </a:r>
            <a:endParaRPr lang="en-US" altLang="zh-CN" sz="2400" b="1" dirty="0" smtClean="0"/>
          </a:p>
          <a:p>
            <a:pPr marL="355600" indent="-355600">
              <a:lnSpc>
                <a:spcPct val="130000"/>
              </a:lnSpc>
            </a:pPr>
            <a:r>
              <a:rPr lang="zh-CN" altLang="en-US" sz="2400" dirty="0" smtClean="0"/>
              <a:t>有小数点求补码</a:t>
            </a:r>
            <a:r>
              <a:rPr lang="zh-CN" altLang="en-US" sz="2400" b="1" dirty="0" smtClean="0"/>
              <a:t>：先将小数点去掉，求补后再添回原来位置。</a:t>
            </a:r>
            <a:endParaRPr lang="zh-CN" altLang="en-US" sz="2400" b="1" dirty="0"/>
          </a:p>
        </p:txBody>
      </p:sp>
      <mc:AlternateContent xmlns:mc="http://schemas.openxmlformats.org/markup-compatibility/2006" xmlns:a14="http://schemas.microsoft.com/office/drawing/2010/main">
        <mc:Choice Requires="a14">
          <p:sp>
            <p:nvSpPr>
              <p:cNvPr id="6" name="TextBox 5"/>
              <p:cNvSpPr txBox="1"/>
              <p:nvPr/>
            </p:nvSpPr>
            <p:spPr>
              <a:xfrm>
                <a:off x="377182" y="995085"/>
                <a:ext cx="3186706" cy="545919"/>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buNone/>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d>
                            <m:dPr>
                              <m:ctrlPr>
                                <a:rPr lang="en-US" altLang="zh-CN" sz="2400" i="1" smtClean="0">
                                  <a:latin typeface="Cambria Math" panose="02040503050406030204" pitchFamily="18" charset="0"/>
                                </a:rPr>
                              </m:ctrlPr>
                            </m:dPr>
                            <m:e>
                              <m:r>
                                <a:rPr lang="en-US" altLang="zh-CN" sz="2400" b="0" i="1" smtClean="0">
                                  <a:latin typeface="Cambria Math"/>
                                </a:rPr>
                                <m:t>𝑁</m:t>
                              </m:r>
                            </m:e>
                          </m:d>
                        </m:e>
                        <m:sub>
                          <m:r>
                            <a:rPr lang="zh-CN" altLang="en-US" sz="2400" b="0" i="1" smtClean="0">
                              <a:latin typeface="Cambria Math"/>
                            </a:rPr>
                            <m:t>反</m:t>
                          </m:r>
                        </m:sub>
                      </m:sSub>
                      <m:r>
                        <a:rPr lang="en-US" altLang="zh-CN" sz="2400" b="0" i="1" smtClean="0">
                          <a:latin typeface="Cambria Math"/>
                        </a:rPr>
                        <m:t>=</m:t>
                      </m:r>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a:rPr>
                                <m:t>2</m:t>
                              </m:r>
                            </m:e>
                            <m:sup>
                              <m:r>
                                <a:rPr lang="en-US" altLang="zh-CN" sz="2400" i="1">
                                  <a:latin typeface="Cambria Math"/>
                                </a:rPr>
                                <m:t>𝑛</m:t>
                              </m:r>
                            </m:sup>
                          </m:sSup>
                          <m:r>
                            <a:rPr lang="en-US" altLang="zh-CN" sz="2400" i="1">
                              <a:latin typeface="Cambria Math"/>
                            </a:rPr>
                            <m:t>−1</m:t>
                          </m:r>
                        </m:e>
                      </m:d>
                      <m:r>
                        <a:rPr lang="en-US" altLang="zh-CN" sz="2400" i="1">
                          <a:latin typeface="Cambria Math"/>
                        </a:rPr>
                        <m:t>−</m:t>
                      </m:r>
                      <m:r>
                        <a:rPr lang="en-US" altLang="zh-CN" sz="2400" i="1">
                          <a:latin typeface="Cambria Math"/>
                        </a:rPr>
                        <m:t>𝑁</m:t>
                      </m:r>
                    </m:oMath>
                  </m:oMathPara>
                </a14:m>
                <a:endParaRPr lang="zh-CN" alt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377182" y="995085"/>
                <a:ext cx="3186706" cy="545919"/>
              </a:xfrm>
              <a:prstGeom prst="rect">
                <a:avLst/>
              </a:prstGeom>
              <a:blipFill rotWithShape="1">
                <a:blip r:embed="rId2"/>
                <a:stretch>
                  <a:fillRect b="-127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607522" y="980728"/>
                <a:ext cx="4140942" cy="550728"/>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buNone/>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d>
                            <m:dPr>
                              <m:ctrlPr>
                                <a:rPr lang="en-US" altLang="zh-CN" sz="2400" i="1" smtClean="0">
                                  <a:latin typeface="Cambria Math" panose="02040503050406030204" pitchFamily="18" charset="0"/>
                                </a:rPr>
                              </m:ctrlPr>
                            </m:dPr>
                            <m:e>
                              <m:r>
                                <a:rPr lang="en-US" altLang="zh-CN" sz="2400" b="0" i="1" smtClean="0">
                                  <a:latin typeface="Cambria Math"/>
                                </a:rPr>
                                <m:t>𝑁</m:t>
                              </m:r>
                            </m:e>
                          </m:d>
                        </m:e>
                        <m:sub>
                          <m:r>
                            <a:rPr lang="zh-CN" altLang="en-US" sz="2400" b="0" i="1" smtClean="0">
                              <a:latin typeface="Cambria Math"/>
                            </a:rPr>
                            <m:t>补</m:t>
                          </m:r>
                        </m:sub>
                      </m:sSub>
                      <m:r>
                        <a:rPr lang="en-US" altLang="zh-CN" sz="2400" b="0" i="1" smtClean="0">
                          <a:latin typeface="Cambria Math"/>
                        </a:rPr>
                        <m:t>=</m:t>
                      </m:r>
                      <m:sSup>
                        <m:sSupPr>
                          <m:ctrlPr>
                            <a:rPr lang="en-US" altLang="zh-CN" sz="2400" i="1">
                              <a:latin typeface="Cambria Math" panose="02040503050406030204" pitchFamily="18" charset="0"/>
                            </a:rPr>
                          </m:ctrlPr>
                        </m:sSupPr>
                        <m:e>
                          <m:r>
                            <a:rPr lang="en-US" altLang="zh-CN" sz="2400" i="1">
                              <a:latin typeface="Cambria Math"/>
                            </a:rPr>
                            <m:t>2</m:t>
                          </m:r>
                        </m:e>
                        <m:sup>
                          <m:r>
                            <a:rPr lang="en-US" altLang="zh-CN" sz="2400" i="1">
                              <a:latin typeface="Cambria Math"/>
                            </a:rPr>
                            <m:t>𝑛</m:t>
                          </m:r>
                        </m:sup>
                      </m:sSup>
                      <m:r>
                        <a:rPr lang="en-US" altLang="zh-CN" sz="2400" b="0" i="1" smtClean="0">
                          <a:latin typeface="Cambria Math"/>
                        </a:rPr>
                        <m:t>−</m:t>
                      </m:r>
                      <m:r>
                        <a:rPr lang="en-US" altLang="zh-CN" sz="2400" b="0" i="1" smtClean="0">
                          <a:latin typeface="Cambria Math"/>
                        </a:rPr>
                        <m:t>𝑁</m:t>
                      </m:r>
                      <m:r>
                        <a:rPr lang="en-US" altLang="zh-CN" sz="2400" b="0" i="1" smtClean="0">
                          <a:latin typeface="Cambria Math"/>
                        </a:rPr>
                        <m:t>=</m:t>
                      </m:r>
                      <m:sSub>
                        <m:sSubPr>
                          <m:ctrlPr>
                            <a:rPr lang="en-US" altLang="zh-CN" sz="2400" i="1">
                              <a:latin typeface="Cambria Math" panose="02040503050406030204" pitchFamily="18" charset="0"/>
                            </a:rPr>
                          </m:ctrlPr>
                        </m:sSubPr>
                        <m:e>
                          <m:d>
                            <m:dPr>
                              <m:ctrlPr>
                                <a:rPr lang="en-US" altLang="zh-CN" sz="2400" i="1">
                                  <a:latin typeface="Cambria Math" panose="02040503050406030204" pitchFamily="18" charset="0"/>
                                </a:rPr>
                              </m:ctrlPr>
                            </m:dPr>
                            <m:e>
                              <m:r>
                                <a:rPr lang="en-US" altLang="zh-CN" sz="2400" i="1">
                                  <a:latin typeface="Cambria Math"/>
                                </a:rPr>
                                <m:t>𝑁</m:t>
                              </m:r>
                            </m:e>
                          </m:d>
                        </m:e>
                        <m:sub>
                          <m:r>
                            <a:rPr lang="zh-CN" altLang="en-US" sz="2400" i="1">
                              <a:latin typeface="Cambria Math"/>
                            </a:rPr>
                            <m:t>反</m:t>
                          </m:r>
                        </m:sub>
                      </m:sSub>
                      <m:r>
                        <a:rPr lang="en-US" altLang="zh-CN" sz="2400" b="0" i="1" smtClean="0">
                          <a:latin typeface="Cambria Math"/>
                        </a:rPr>
                        <m:t>+1</m:t>
                      </m:r>
                    </m:oMath>
                  </m:oMathPara>
                </a14:m>
                <a:endParaRPr lang="zh-CN" alt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4607522" y="980728"/>
                <a:ext cx="4140942" cy="550728"/>
              </a:xfrm>
              <a:prstGeom prst="rect">
                <a:avLst/>
              </a:prstGeom>
              <a:blipFill rotWithShape="1">
                <a:blip r:embed="rId3"/>
                <a:stretch>
                  <a:fillRect b="-14894"/>
                </a:stretch>
              </a:blipFill>
            </p:spPr>
            <p:txBody>
              <a:bodyPr/>
              <a:lstStyle/>
              <a:p>
                <a:r>
                  <a:rPr lang="zh-CN" altLang="en-US">
                    <a:noFill/>
                  </a:rPr>
                  <a:t> </a:t>
                </a:r>
              </a:p>
            </p:txBody>
          </p:sp>
        </mc:Fallback>
      </mc:AlternateContent>
      <p:sp>
        <p:nvSpPr>
          <p:cNvPr id="3" name="TextBox 2"/>
          <p:cNvSpPr txBox="1"/>
          <p:nvPr/>
        </p:nvSpPr>
        <p:spPr>
          <a:xfrm>
            <a:off x="358407" y="3094296"/>
            <a:ext cx="7956024" cy="3007618"/>
          </a:xfrm>
          <a:prstGeom prst="rect">
            <a:avLst/>
          </a:prstGeom>
          <a:noFill/>
        </p:spPr>
        <p:txBody>
          <a:bodyPr wrap="none" rtlCol="0">
            <a:spAutoFit/>
          </a:bodyPr>
          <a:lstStyle/>
          <a:p>
            <a:pPr>
              <a:lnSpc>
                <a:spcPct val="120000"/>
              </a:lnSpc>
              <a:buNone/>
            </a:pPr>
            <a:r>
              <a:rPr lang="zh-CN" altLang="en-US" sz="3200" dirty="0" smtClean="0"/>
              <a:t>     </a:t>
            </a:r>
            <a:r>
              <a:rPr lang="zh-CN" altLang="en-US" sz="3200" b="1" dirty="0" smtClean="0"/>
              <a:t>原码</a:t>
            </a:r>
            <a:r>
              <a:rPr lang="zh-CN" altLang="en-US" sz="3200" dirty="0" smtClean="0"/>
              <a:t>            反码           补码       补码的补码</a:t>
            </a:r>
            <a:endParaRPr lang="en-US" altLang="zh-CN" sz="3200" dirty="0" smtClean="0"/>
          </a:p>
          <a:p>
            <a:pPr>
              <a:lnSpc>
                <a:spcPct val="120000"/>
              </a:lnSpc>
              <a:buNone/>
            </a:pPr>
            <a:r>
              <a:rPr lang="en-US" altLang="zh-CN" sz="3200" dirty="0" smtClean="0"/>
              <a:t>  </a:t>
            </a:r>
            <a:r>
              <a:rPr lang="en-US" altLang="zh-CN" sz="3200" b="1" dirty="0" smtClean="0"/>
              <a:t>1011000</a:t>
            </a:r>
            <a:r>
              <a:rPr lang="en-US" altLang="zh-CN" sz="3200" dirty="0" smtClean="0"/>
              <a:t>     0100111     0101000     </a:t>
            </a:r>
            <a:r>
              <a:rPr lang="en-US" altLang="zh-CN" sz="3200" dirty="0" smtClean="0">
                <a:solidFill>
                  <a:schemeClr val="bg1">
                    <a:lumMod val="65000"/>
                  </a:schemeClr>
                </a:solidFill>
              </a:rPr>
              <a:t>1011000</a:t>
            </a:r>
          </a:p>
          <a:p>
            <a:pPr>
              <a:lnSpc>
                <a:spcPct val="120000"/>
              </a:lnSpc>
              <a:buNone/>
            </a:pPr>
            <a:r>
              <a:rPr lang="en-US" altLang="zh-CN" sz="3200" dirty="0" smtClean="0">
                <a:solidFill>
                  <a:srgbClr val="FF0000"/>
                </a:solidFill>
              </a:rPr>
              <a:t>  </a:t>
            </a:r>
            <a:r>
              <a:rPr lang="en-US" altLang="zh-CN" sz="3200" b="1" dirty="0" smtClean="0"/>
              <a:t>0101101</a:t>
            </a:r>
            <a:r>
              <a:rPr lang="en-US" altLang="zh-CN" sz="3200" dirty="0" smtClean="0"/>
              <a:t>   </a:t>
            </a:r>
            <a:r>
              <a:rPr lang="en-US" altLang="zh-CN" sz="3200" dirty="0">
                <a:solidFill>
                  <a:srgbClr val="FF0000"/>
                </a:solidFill>
              </a:rPr>
              <a:t> </a:t>
            </a:r>
            <a:r>
              <a:rPr lang="en-US" altLang="zh-CN" sz="3200" dirty="0" smtClean="0">
                <a:solidFill>
                  <a:srgbClr val="FF0000"/>
                </a:solidFill>
              </a:rPr>
              <a:t> </a:t>
            </a:r>
            <a:r>
              <a:rPr lang="en-US" altLang="zh-CN" sz="3200" dirty="0" smtClean="0"/>
              <a:t>1010010     1010011     </a:t>
            </a:r>
            <a:r>
              <a:rPr lang="en-US" altLang="zh-CN" sz="3200" dirty="0" smtClean="0">
                <a:solidFill>
                  <a:schemeClr val="bg1">
                    <a:lumMod val="65000"/>
                  </a:schemeClr>
                </a:solidFill>
              </a:rPr>
              <a:t>0101101</a:t>
            </a:r>
            <a:endParaRPr lang="en-US" altLang="zh-CN" sz="3200" dirty="0">
              <a:solidFill>
                <a:schemeClr val="bg1">
                  <a:lumMod val="65000"/>
                </a:schemeClr>
              </a:solidFill>
            </a:endParaRPr>
          </a:p>
          <a:p>
            <a:pPr>
              <a:lnSpc>
                <a:spcPct val="120000"/>
              </a:lnSpc>
              <a:buNone/>
            </a:pPr>
            <a:r>
              <a:rPr lang="en-US" altLang="zh-CN" sz="3200" dirty="0" smtClean="0"/>
              <a:t>  </a:t>
            </a:r>
            <a:r>
              <a:rPr lang="en-US" altLang="zh-CN" sz="3200" b="1" dirty="0" smtClean="0"/>
              <a:t>1101100</a:t>
            </a:r>
            <a:r>
              <a:rPr lang="en-US" altLang="zh-CN" sz="3200" dirty="0" smtClean="0"/>
              <a:t>     0010011     0010100     </a:t>
            </a:r>
            <a:r>
              <a:rPr lang="en-US" altLang="zh-CN" sz="3200" dirty="0" smtClean="0">
                <a:solidFill>
                  <a:schemeClr val="bg1">
                    <a:lumMod val="65000"/>
                  </a:schemeClr>
                </a:solidFill>
              </a:rPr>
              <a:t>1101100</a:t>
            </a:r>
          </a:p>
          <a:p>
            <a:pPr>
              <a:lnSpc>
                <a:spcPct val="120000"/>
              </a:lnSpc>
              <a:buNone/>
            </a:pPr>
            <a:r>
              <a:rPr lang="en-US" altLang="zh-CN" sz="3200" dirty="0"/>
              <a:t> </a:t>
            </a:r>
            <a:r>
              <a:rPr lang="en-US" altLang="zh-CN" sz="3200" dirty="0" smtClean="0"/>
              <a:t> </a:t>
            </a:r>
            <a:r>
              <a:rPr lang="en-US" altLang="zh-CN" sz="3200" b="1" dirty="0" smtClean="0"/>
              <a:t>0110111</a:t>
            </a:r>
            <a:r>
              <a:rPr lang="en-US" altLang="zh-CN" sz="3200" dirty="0" smtClean="0"/>
              <a:t>     1001000     1001001     </a:t>
            </a:r>
            <a:r>
              <a:rPr lang="en-US" altLang="zh-CN" sz="3200" dirty="0" smtClean="0">
                <a:solidFill>
                  <a:schemeClr val="bg1">
                    <a:lumMod val="65000"/>
                  </a:schemeClr>
                </a:solidFill>
              </a:rPr>
              <a:t>0110111</a:t>
            </a:r>
            <a:endParaRPr lang="zh-CN" altLang="en-US" sz="3200" dirty="0">
              <a:solidFill>
                <a:schemeClr val="bg1">
                  <a:lumMod val="65000"/>
                </a:schemeClr>
              </a:solidFill>
            </a:endParaRPr>
          </a:p>
        </p:txBody>
      </p:sp>
      <p:sp>
        <p:nvSpPr>
          <p:cNvPr id="9" name="灯片编号占位符 8"/>
          <p:cNvSpPr>
            <a:spLocks noGrp="1"/>
          </p:cNvSpPr>
          <p:nvPr>
            <p:ph type="sldNum" sz="quarter" idx="12"/>
          </p:nvPr>
        </p:nvSpPr>
        <p:spPr/>
        <p:txBody>
          <a:bodyPr/>
          <a:lstStyle/>
          <a:p>
            <a:pPr>
              <a:defRPr/>
            </a:pPr>
            <a:fld id="{AB5F70D7-AEFC-45B0-A8AE-B3775A81AC94}" type="slidenum">
              <a:rPr lang="en-US" altLang="zh-CN" smtClean="0"/>
              <a:pPr>
                <a:defRPr/>
              </a:pPr>
              <a:t>49</a:t>
            </a:fld>
            <a:endParaRPr lang="en-US" altLang="zh-CN" dirty="0"/>
          </a:p>
        </p:txBody>
      </p:sp>
      <p:grpSp>
        <p:nvGrpSpPr>
          <p:cNvPr id="11" name="组合 10"/>
          <p:cNvGrpSpPr/>
          <p:nvPr/>
        </p:nvGrpSpPr>
        <p:grpSpPr>
          <a:xfrm>
            <a:off x="460407" y="6190640"/>
            <a:ext cx="7286112" cy="550728"/>
            <a:chOff x="460407" y="6093296"/>
            <a:chExt cx="7286112" cy="550728"/>
          </a:xfrm>
        </p:grpSpPr>
        <p:sp>
          <p:nvSpPr>
            <p:cNvPr id="5" name="TextBox 4"/>
            <p:cNvSpPr txBox="1"/>
            <p:nvPr/>
          </p:nvSpPr>
          <p:spPr>
            <a:xfrm>
              <a:off x="460407" y="6093296"/>
              <a:ext cx="2888932" cy="523220"/>
            </a:xfrm>
            <a:prstGeom prst="rect">
              <a:avLst/>
            </a:prstGeom>
            <a:noFill/>
          </p:spPr>
          <p:txBody>
            <a:bodyPr wrap="none" rtlCol="0">
              <a:spAutoFit/>
            </a:bodyPr>
            <a:lstStyle/>
            <a:p>
              <a:pPr>
                <a:buNone/>
              </a:pPr>
              <a:r>
                <a:rPr lang="zh-CN" altLang="en-US" sz="2800" b="1" dirty="0" smtClean="0"/>
                <a:t>补码的补码</a:t>
              </a:r>
              <a:r>
                <a:rPr lang="en-US" altLang="zh-CN" sz="2800" b="1" dirty="0" smtClean="0"/>
                <a:t>=</a:t>
              </a:r>
              <a:r>
                <a:rPr lang="zh-CN" altLang="en-US" sz="2800" b="1" dirty="0" smtClean="0"/>
                <a:t>原码</a:t>
              </a:r>
              <a:endParaRPr lang="zh-CN" altLang="en-US" sz="2800" b="1" dirty="0"/>
            </a:p>
          </p:txBody>
        </p:sp>
        <mc:AlternateContent xmlns:mc="http://schemas.openxmlformats.org/markup-compatibility/2006" xmlns:a14="http://schemas.microsoft.com/office/drawing/2010/main">
          <mc:Choice Requires="a14">
            <p:sp>
              <p:nvSpPr>
                <p:cNvPr id="10" name="TextBox 9"/>
                <p:cNvSpPr txBox="1"/>
                <p:nvPr/>
              </p:nvSpPr>
              <p:spPr>
                <a:xfrm>
                  <a:off x="3467655" y="6093296"/>
                  <a:ext cx="4278864" cy="550728"/>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sSub>
                              <m:sSubPr>
                                <m:ctrlPr>
                                  <a:rPr lang="en-US" altLang="zh-CN" sz="2400" i="1">
                                    <a:latin typeface="Cambria Math" panose="02040503050406030204" pitchFamily="18" charset="0"/>
                                  </a:rPr>
                                </m:ctrlPr>
                              </m:sSubPr>
                              <m:e>
                                <m:r>
                                  <a:rPr lang="en-US" altLang="zh-CN" sz="2400" b="0" i="1" smtClean="0">
                                    <a:latin typeface="Cambria Math"/>
                                  </a:rPr>
                                  <m:t>(</m:t>
                                </m:r>
                                <m:r>
                                  <a:rPr lang="en-US" altLang="zh-CN" sz="2400" i="1">
                                    <a:latin typeface="Cambria Math"/>
                                  </a:rPr>
                                  <m:t>𝑁</m:t>
                                </m:r>
                              </m:e>
                              <m:sub>
                                <m:r>
                                  <a:rPr lang="zh-CN" altLang="en-US" sz="2400" i="1">
                                    <a:latin typeface="Cambria Math"/>
                                  </a:rPr>
                                  <m:t>补</m:t>
                                </m:r>
                              </m:sub>
                            </m:sSub>
                            <m:r>
                              <a:rPr lang="en-US" altLang="zh-CN" sz="2400" b="0" i="1" smtClean="0">
                                <a:latin typeface="Cambria Math"/>
                              </a:rPr>
                              <m:t>)</m:t>
                            </m:r>
                          </m:e>
                          <m:sub>
                            <m:r>
                              <a:rPr lang="zh-CN" altLang="en-US" sz="2400" b="0" i="1" smtClean="0">
                                <a:latin typeface="Cambria Math"/>
                              </a:rPr>
                              <m:t>补</m:t>
                            </m:r>
                          </m:sub>
                        </m:sSub>
                        <m:r>
                          <a:rPr lang="en-US" altLang="zh-CN" sz="2400" b="0" i="1" smtClean="0">
                            <a:latin typeface="Cambria Math"/>
                          </a:rPr>
                          <m:t>=</m:t>
                        </m:r>
                        <m:sSup>
                          <m:sSupPr>
                            <m:ctrlPr>
                              <a:rPr lang="en-US" altLang="zh-CN" sz="2400" b="0" i="1" smtClean="0">
                                <a:latin typeface="Cambria Math" panose="02040503050406030204" pitchFamily="18" charset="0"/>
                              </a:rPr>
                            </m:ctrlPr>
                          </m:sSupPr>
                          <m:e>
                            <m:r>
                              <a:rPr lang="en-US" altLang="zh-CN" sz="2400" b="0" i="1" smtClean="0">
                                <a:latin typeface="Cambria Math"/>
                              </a:rPr>
                              <m:t>𝑟</m:t>
                            </m:r>
                          </m:e>
                          <m:sup>
                            <m:r>
                              <a:rPr lang="en-US" altLang="zh-CN" sz="2400" b="0" i="1" smtClean="0">
                                <a:latin typeface="Cambria Math"/>
                              </a:rPr>
                              <m:t>𝑛</m:t>
                            </m:r>
                          </m:sup>
                        </m:sSup>
                        <m:r>
                          <a:rPr lang="en-US" altLang="zh-CN" sz="2400" b="0" i="1" smtClean="0">
                            <a:latin typeface="Cambria Math"/>
                          </a:rPr>
                          <m:t>−</m:t>
                        </m:r>
                        <m:d>
                          <m:dPr>
                            <m:ctrlPr>
                              <a:rPr lang="en-US" altLang="zh-CN" sz="2400" b="0" i="1" smtClean="0">
                                <a:latin typeface="Cambria Math" panose="02040503050406030204" pitchFamily="18" charset="0"/>
                              </a:rPr>
                            </m:ctrlPr>
                          </m:dPr>
                          <m:e>
                            <m:sSup>
                              <m:sSupPr>
                                <m:ctrlPr>
                                  <a:rPr lang="en-US" altLang="zh-CN" sz="2400" b="0" i="1" smtClean="0">
                                    <a:latin typeface="Cambria Math" panose="02040503050406030204" pitchFamily="18" charset="0"/>
                                  </a:rPr>
                                </m:ctrlPr>
                              </m:sSupPr>
                              <m:e>
                                <m:r>
                                  <a:rPr lang="en-US" altLang="zh-CN" sz="2400" b="0" i="1" smtClean="0">
                                    <a:latin typeface="Cambria Math"/>
                                  </a:rPr>
                                  <m:t>𝑟</m:t>
                                </m:r>
                              </m:e>
                              <m:sup>
                                <m:r>
                                  <a:rPr lang="en-US" altLang="zh-CN" sz="2400" b="0" i="1" smtClean="0">
                                    <a:latin typeface="Cambria Math"/>
                                  </a:rPr>
                                  <m:t>𝑛</m:t>
                                </m:r>
                              </m:sup>
                            </m:sSup>
                            <m:r>
                              <a:rPr lang="en-US" altLang="zh-CN" sz="2400" b="0" i="1" smtClean="0">
                                <a:latin typeface="Cambria Math"/>
                              </a:rPr>
                              <m:t>−</m:t>
                            </m:r>
                            <m:r>
                              <a:rPr lang="en-US" altLang="zh-CN" sz="2400" b="0" i="1" smtClean="0">
                                <a:latin typeface="Cambria Math"/>
                              </a:rPr>
                              <m:t>𝑁</m:t>
                            </m:r>
                          </m:e>
                        </m:d>
                        <m:r>
                          <a:rPr lang="en-US" altLang="zh-CN" sz="2400" b="0" i="1" smtClean="0">
                            <a:latin typeface="Cambria Math"/>
                          </a:rPr>
                          <m:t>=</m:t>
                        </m:r>
                        <m:r>
                          <a:rPr lang="en-US" altLang="zh-CN" sz="2400" b="0" i="1" smtClean="0">
                            <a:latin typeface="Cambria Math"/>
                          </a:rPr>
                          <m:t>𝑁</m:t>
                        </m:r>
                      </m:oMath>
                    </m:oMathPara>
                  </a14:m>
                  <a:endParaRPr lang="zh-CN" altLang="en-US" sz="2400" dirty="0"/>
                </a:p>
              </p:txBody>
            </p:sp>
          </mc:Choice>
          <mc:Fallback xmlns="">
            <p:sp>
              <p:nvSpPr>
                <p:cNvPr id="10" name="TextBox 9"/>
                <p:cNvSpPr txBox="1">
                  <a:spLocks noRot="1" noChangeAspect="1" noMove="1" noResize="1" noEditPoints="1" noAdjustHandles="1" noChangeArrowheads="1" noChangeShapeType="1" noTextEdit="1"/>
                </p:cNvSpPr>
                <p:nvPr/>
              </p:nvSpPr>
              <p:spPr>
                <a:xfrm>
                  <a:off x="3467655" y="6093296"/>
                  <a:ext cx="4278864" cy="550728"/>
                </a:xfrm>
                <a:prstGeom prst="rect">
                  <a:avLst/>
                </a:prstGeom>
                <a:blipFill rotWithShape="1">
                  <a:blip r:embed="rId4"/>
                  <a:stretch>
                    <a:fillRect b="-17778"/>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4275629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936104"/>
          </a:xfrm>
        </p:spPr>
        <p:txBody>
          <a:bodyPr>
            <a:noAutofit/>
          </a:bodyPr>
          <a:lstStyle/>
          <a:p>
            <a:r>
              <a:rPr lang="zh-CN" altLang="en-US" sz="3200" b="1" dirty="0" smtClean="0">
                <a:solidFill>
                  <a:srgbClr val="FF0000"/>
                </a:solidFill>
                <a:latin typeface="楷体" pitchFamily="49" charset="-122"/>
                <a:ea typeface="楷体" pitchFamily="49" charset="-122"/>
              </a:rPr>
              <a:t>数字</a:t>
            </a:r>
            <a:r>
              <a:rPr lang="zh-CN" altLang="en-US" sz="3200" b="1" dirty="0" smtClean="0"/>
              <a:t>逻辑 </a:t>
            </a:r>
            <a:r>
              <a:rPr lang="zh-CN" altLang="en-US" sz="2800" b="1" dirty="0" smtClean="0">
                <a:latin typeface="楷体" pitchFamily="49" charset="-122"/>
                <a:ea typeface="楷体" pitchFamily="49" charset="-122"/>
              </a:rPr>
              <a:t>与</a:t>
            </a:r>
            <a:r>
              <a:rPr lang="zh-CN" altLang="en-US" b="1" dirty="0" smtClean="0"/>
              <a:t> </a:t>
            </a:r>
            <a:r>
              <a:rPr lang="zh-CN" altLang="en-US" sz="3200" b="1" dirty="0" smtClean="0"/>
              <a:t>部件设计  </a:t>
            </a:r>
            <a:r>
              <a:rPr lang="en-US" altLang="zh-CN" sz="3600" b="1" dirty="0" smtClean="0"/>
              <a:t/>
            </a:r>
            <a:br>
              <a:rPr lang="en-US" altLang="zh-CN" sz="3600" b="1" dirty="0" smtClean="0"/>
            </a:br>
            <a:r>
              <a:rPr lang="en-US" altLang="zh-CN" sz="2400" b="1" dirty="0" smtClean="0">
                <a:solidFill>
                  <a:srgbClr val="FF0000"/>
                </a:solidFill>
              </a:rPr>
              <a:t>Digital</a:t>
            </a:r>
            <a:r>
              <a:rPr lang="en-US" altLang="zh-CN" sz="2400" b="1" dirty="0" smtClean="0"/>
              <a:t> Logic </a:t>
            </a:r>
            <a:r>
              <a:rPr lang="en-US" altLang="zh-CN" sz="2000" dirty="0" smtClean="0"/>
              <a:t>&amp;</a:t>
            </a:r>
            <a:r>
              <a:rPr lang="en-US" altLang="zh-CN" sz="2400" b="1" dirty="0" smtClean="0"/>
              <a:t> Component Design</a:t>
            </a:r>
            <a:endParaRPr lang="zh-CN" altLang="en-US" sz="3600" dirty="0"/>
          </a:p>
        </p:txBody>
      </p:sp>
      <p:pic>
        <p:nvPicPr>
          <p:cNvPr id="1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69" y="1124744"/>
            <a:ext cx="9020335" cy="5328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2"/>
          </p:nvPr>
        </p:nvSpPr>
        <p:spPr/>
        <p:txBody>
          <a:bodyPr/>
          <a:lstStyle/>
          <a:p>
            <a:fld id="{09FAA2EB-B31B-427B-83D6-C33BB36153ED}" type="slidenum">
              <a:rPr lang="zh-CN" altLang="en-US" smtClean="0"/>
              <a:t>5</a:t>
            </a:fld>
            <a:endParaRPr lang="zh-CN" altLang="en-US"/>
          </a:p>
        </p:txBody>
      </p:sp>
      <p:pic>
        <p:nvPicPr>
          <p:cNvPr id="7170" name="Picture 2" descr="c:\users\sam2013\appdata\roaming\360se6\USERDA~1\Temp\95EEF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4113094"/>
            <a:ext cx="1421496" cy="1663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8477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6349" y="199383"/>
            <a:ext cx="8229600" cy="576064"/>
          </a:xfrm>
        </p:spPr>
        <p:txBody>
          <a:bodyPr>
            <a:normAutofit fontScale="90000"/>
          </a:bodyPr>
          <a:lstStyle/>
          <a:p>
            <a:r>
              <a:rPr lang="zh-CN" altLang="en-US" dirty="0" smtClean="0"/>
              <a:t>将</a:t>
            </a:r>
            <a:r>
              <a:rPr lang="zh-CN" altLang="en-US" dirty="0" smtClean="0">
                <a:solidFill>
                  <a:srgbClr val="FF0000"/>
                </a:solidFill>
              </a:rPr>
              <a:t>减法</a:t>
            </a:r>
            <a:r>
              <a:rPr lang="zh-CN" altLang="en-US" dirty="0" smtClean="0"/>
              <a:t>转换成</a:t>
            </a:r>
            <a:r>
              <a:rPr lang="zh-CN" altLang="en-US" dirty="0" smtClean="0">
                <a:solidFill>
                  <a:srgbClr val="FF0000"/>
                </a:solidFill>
              </a:rPr>
              <a:t>加法</a:t>
            </a:r>
            <a:r>
              <a:rPr lang="zh-CN" altLang="en-US" dirty="0" smtClean="0"/>
              <a:t>的代价</a:t>
            </a:r>
            <a:endParaRPr lang="zh-CN" altLang="en-US" dirty="0"/>
          </a:p>
        </p:txBody>
      </p:sp>
      <p:grpSp>
        <p:nvGrpSpPr>
          <p:cNvPr id="4" name="组合 3"/>
          <p:cNvGrpSpPr/>
          <p:nvPr/>
        </p:nvGrpSpPr>
        <p:grpSpPr>
          <a:xfrm>
            <a:off x="179512" y="1052736"/>
            <a:ext cx="8136904" cy="2549897"/>
            <a:chOff x="179512" y="1052736"/>
            <a:chExt cx="8136904" cy="2549897"/>
          </a:xfrm>
        </p:grpSpPr>
        <p:grpSp>
          <p:nvGrpSpPr>
            <p:cNvPr id="141325" name="组合 141324"/>
            <p:cNvGrpSpPr/>
            <p:nvPr/>
          </p:nvGrpSpPr>
          <p:grpSpPr>
            <a:xfrm>
              <a:off x="1231032" y="1196752"/>
              <a:ext cx="1828800" cy="1828800"/>
              <a:chOff x="755576" y="1196752"/>
              <a:chExt cx="1828800" cy="1828800"/>
            </a:xfrm>
          </p:grpSpPr>
          <p:pic>
            <p:nvPicPr>
              <p:cNvPr id="141314" name="Picture 2" descr="http://read.pudn.com/downloads167/sourcecode/windows/control/770846/%E7%AE%80%E6%98%93%E9%92%9F%E8%A1%A8/%E9%92%9F%E8%A1%A8%E6%A0%B7%E5%BC%8F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196752"/>
                <a:ext cx="1828800"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箭头连接符 4"/>
              <p:cNvCxnSpPr/>
              <p:nvPr/>
            </p:nvCxnSpPr>
            <p:spPr>
              <a:xfrm flipH="1">
                <a:off x="1130078" y="2111152"/>
                <a:ext cx="547200" cy="0"/>
              </a:xfrm>
              <a:prstGeom prst="straightConnector1">
                <a:avLst/>
              </a:prstGeom>
              <a:ln w="57150">
                <a:headEnd type="oval"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7" name="直接箭头连接符 6"/>
              <p:cNvCxnSpPr/>
              <p:nvPr/>
            </p:nvCxnSpPr>
            <p:spPr>
              <a:xfrm flipV="1">
                <a:off x="1689747" y="1427178"/>
                <a:ext cx="0" cy="691200"/>
              </a:xfrm>
              <a:prstGeom prst="straightConnector1">
                <a:avLst/>
              </a:prstGeom>
              <a:ln w="38100">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0" name="组合 19"/>
            <p:cNvGrpSpPr>
              <a:grpSpLocks noChangeAspect="1"/>
            </p:cNvGrpSpPr>
            <p:nvPr/>
          </p:nvGrpSpPr>
          <p:grpSpPr>
            <a:xfrm>
              <a:off x="6487616" y="1196752"/>
              <a:ext cx="1828800" cy="1828800"/>
              <a:chOff x="5598368" y="1340768"/>
              <a:chExt cx="2286000" cy="2286000"/>
            </a:xfrm>
          </p:grpSpPr>
          <p:pic>
            <p:nvPicPr>
              <p:cNvPr id="9" name="Picture 2" descr="http://read.pudn.com/downloads167/sourcecode/windows/control/770846/%E7%AE%80%E6%98%93%E9%92%9F%E8%A1%A8/%E9%92%9F%E8%A1%A8%E6%A0%B7%E5%BC%8F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8368" y="1340768"/>
                <a:ext cx="2286000" cy="22860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接箭头连接符 9"/>
              <p:cNvCxnSpPr/>
              <p:nvPr/>
            </p:nvCxnSpPr>
            <p:spPr>
              <a:xfrm flipV="1">
                <a:off x="6767820" y="2168896"/>
                <a:ext cx="576000" cy="324000"/>
              </a:xfrm>
              <a:prstGeom prst="straightConnector1">
                <a:avLst/>
              </a:prstGeom>
              <a:ln w="57150">
                <a:headEnd type="oval"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11" name="直接箭头连接符 10"/>
              <p:cNvCxnSpPr/>
              <p:nvPr/>
            </p:nvCxnSpPr>
            <p:spPr>
              <a:xfrm flipV="1">
                <a:off x="6766082" y="1628800"/>
                <a:ext cx="0" cy="864000"/>
              </a:xfrm>
              <a:prstGeom prst="straightConnector1">
                <a:avLst/>
              </a:prstGeom>
              <a:ln w="38100">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 name="TextBox 14"/>
                <p:cNvSpPr txBox="1"/>
                <p:nvPr/>
              </p:nvSpPr>
              <p:spPr>
                <a:xfrm>
                  <a:off x="3851920" y="1052736"/>
                  <a:ext cx="1593705" cy="461665"/>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r>
                          <a:rPr lang="en-US" altLang="zh-CN" sz="2400" b="1" i="1" smtClean="0">
                            <a:latin typeface="Cambria Math"/>
                          </a:rPr>
                          <m:t>𝟗</m:t>
                        </m:r>
                        <m:r>
                          <a:rPr lang="en-US" altLang="zh-CN" sz="2400" b="1" i="1" smtClean="0">
                            <a:solidFill>
                              <a:srgbClr val="00B050"/>
                            </a:solidFill>
                            <a:latin typeface="Cambria Math"/>
                          </a:rPr>
                          <m:t>−</m:t>
                        </m:r>
                        <m:r>
                          <a:rPr lang="en-US" altLang="zh-CN" sz="2400" b="1" i="1" smtClean="0">
                            <a:solidFill>
                              <a:srgbClr val="00B050"/>
                            </a:solidFill>
                            <a:latin typeface="Cambria Math"/>
                          </a:rPr>
                          <m:t>𝟕</m:t>
                        </m:r>
                        <m:r>
                          <a:rPr lang="en-US" altLang="zh-CN" sz="2400" b="1" i="1" smtClean="0">
                            <a:latin typeface="Cambria Math"/>
                          </a:rPr>
                          <m:t>=</m:t>
                        </m:r>
                        <m:r>
                          <a:rPr lang="en-US" altLang="zh-CN" sz="2400" b="1" i="1" smtClean="0">
                            <a:latin typeface="Cambria Math"/>
                          </a:rPr>
                          <m:t>𝟐</m:t>
                        </m:r>
                      </m:oMath>
                    </m:oMathPara>
                  </a14:m>
                  <a:endParaRPr lang="zh-CN" altLang="en-US" sz="2400" b="1" dirty="0"/>
                </a:p>
              </p:txBody>
            </p:sp>
          </mc:Choice>
          <mc:Fallback xmlns="">
            <p:sp>
              <p:nvSpPr>
                <p:cNvPr id="15" name="TextBox 14"/>
                <p:cNvSpPr txBox="1">
                  <a:spLocks noRot="1" noChangeAspect="1" noMove="1" noResize="1" noEditPoints="1" noAdjustHandles="1" noChangeArrowheads="1" noChangeShapeType="1" noTextEdit="1"/>
                </p:cNvSpPr>
                <p:nvPr/>
              </p:nvSpPr>
              <p:spPr>
                <a:xfrm>
                  <a:off x="3851920" y="1052736"/>
                  <a:ext cx="1593705" cy="461665"/>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3851920" y="2780928"/>
                  <a:ext cx="1778051" cy="461665"/>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r>
                          <a:rPr lang="en-US" altLang="zh-CN" sz="2400" b="1" i="1" smtClean="0">
                            <a:latin typeface="Cambria Math"/>
                          </a:rPr>
                          <m:t>𝟗</m:t>
                        </m:r>
                        <m:r>
                          <a:rPr lang="en-US" altLang="zh-CN" sz="2400" b="1" i="1" smtClean="0">
                            <a:solidFill>
                              <a:srgbClr val="00B050"/>
                            </a:solidFill>
                            <a:latin typeface="Cambria Math"/>
                          </a:rPr>
                          <m:t>+</m:t>
                        </m:r>
                        <m:r>
                          <a:rPr lang="en-US" altLang="zh-CN" sz="2400" b="1" i="1" smtClean="0">
                            <a:solidFill>
                              <a:srgbClr val="00B050"/>
                            </a:solidFill>
                            <a:latin typeface="Cambria Math"/>
                          </a:rPr>
                          <m:t>𝟓</m:t>
                        </m:r>
                        <m:r>
                          <a:rPr lang="en-US" altLang="zh-CN" sz="2400" b="1" i="1" smtClean="0">
                            <a:latin typeface="Cambria Math"/>
                          </a:rPr>
                          <m:t>=</m:t>
                        </m:r>
                        <m:r>
                          <a:rPr lang="en-US" altLang="zh-CN" sz="2400" b="1" i="1" smtClean="0">
                            <a:latin typeface="Cambria Math"/>
                          </a:rPr>
                          <m:t>𝟏𝟒</m:t>
                        </m:r>
                      </m:oMath>
                    </m:oMathPara>
                  </a14:m>
                  <a:endParaRPr lang="zh-CN" altLang="en-US" sz="2400" b="1" dirty="0"/>
                </a:p>
              </p:txBody>
            </p:sp>
          </mc:Choice>
          <mc:Fallback xmlns="">
            <p:sp>
              <p:nvSpPr>
                <p:cNvPr id="17" name="TextBox 16"/>
                <p:cNvSpPr txBox="1">
                  <a:spLocks noRot="1" noChangeAspect="1" noMove="1" noResize="1" noEditPoints="1" noAdjustHandles="1" noChangeArrowheads="1" noChangeShapeType="1" noTextEdit="1"/>
                </p:cNvSpPr>
                <p:nvPr/>
              </p:nvSpPr>
              <p:spPr>
                <a:xfrm>
                  <a:off x="3851920" y="2780928"/>
                  <a:ext cx="1778051" cy="461665"/>
                </a:xfrm>
                <a:prstGeom prst="rect">
                  <a:avLst/>
                </a:prstGeom>
                <a:blipFill rotWithShape="1">
                  <a:blip r:embed="rId4"/>
                  <a:stretch>
                    <a:fillRect/>
                  </a:stretch>
                </a:blipFill>
              </p:spPr>
              <p:txBody>
                <a:bodyPr/>
                <a:lstStyle/>
                <a:p>
                  <a:r>
                    <a:rPr lang="zh-CN" altLang="en-US">
                      <a:noFill/>
                    </a:rPr>
                    <a:t> </a:t>
                  </a:r>
                </a:p>
              </p:txBody>
            </p:sp>
          </mc:Fallback>
        </mc:AlternateContent>
        <p:sp>
          <p:nvSpPr>
            <p:cNvPr id="19" name="TextBox 18"/>
            <p:cNvSpPr txBox="1"/>
            <p:nvPr/>
          </p:nvSpPr>
          <p:spPr>
            <a:xfrm>
              <a:off x="4362267" y="1484785"/>
              <a:ext cx="497765" cy="1296143"/>
            </a:xfrm>
            <a:prstGeom prst="rect">
              <a:avLst/>
            </a:prstGeom>
          </p:spPr>
          <p:style>
            <a:lnRef idx="1">
              <a:schemeClr val="accent3"/>
            </a:lnRef>
            <a:fillRef idx="2">
              <a:schemeClr val="accent3"/>
            </a:fillRef>
            <a:effectRef idx="1">
              <a:schemeClr val="accent3"/>
            </a:effectRef>
            <a:fontRef idx="minor">
              <a:schemeClr val="dk1"/>
            </a:fontRef>
          </p:style>
          <p:txBody>
            <a:bodyPr vert="eaVert" wrap="square" rtlCol="0">
              <a:spAutoFit/>
            </a:bodyPr>
            <a:lstStyle/>
            <a:p>
              <a:pPr algn="ctr">
                <a:buNone/>
              </a:pPr>
              <a:r>
                <a:rPr lang="en-US" altLang="zh-CN" sz="2000" dirty="0" smtClean="0">
                  <a:solidFill>
                    <a:srgbClr val="00B050"/>
                  </a:solidFill>
                </a:rPr>
                <a:t>7</a:t>
              </a:r>
              <a:r>
                <a:rPr lang="en-US" altLang="zh-CN" sz="2000" dirty="0" smtClean="0"/>
                <a:t>+</a:t>
              </a:r>
              <a:r>
                <a:rPr lang="en-US" altLang="zh-CN" sz="2000" dirty="0" smtClean="0">
                  <a:solidFill>
                    <a:srgbClr val="00B050"/>
                  </a:solidFill>
                </a:rPr>
                <a:t>5</a:t>
              </a:r>
              <a:r>
                <a:rPr lang="en-US" altLang="zh-CN" sz="2000" dirty="0" smtClean="0"/>
                <a:t>=</a:t>
              </a:r>
              <a:r>
                <a:rPr lang="en-US" altLang="zh-CN" sz="2000" dirty="0" smtClean="0">
                  <a:solidFill>
                    <a:srgbClr val="FF0000"/>
                  </a:solidFill>
                </a:rPr>
                <a:t>12</a:t>
              </a:r>
              <a:endParaRPr lang="zh-CN" altLang="en-US" sz="2000" dirty="0">
                <a:solidFill>
                  <a:srgbClr val="FF0000"/>
                </a:solidFill>
              </a:endParaRPr>
            </a:p>
          </p:txBody>
        </p:sp>
        <mc:AlternateContent xmlns:mc="http://schemas.openxmlformats.org/markup-compatibility/2006" xmlns:a14="http://schemas.microsoft.com/office/drawing/2010/main">
          <mc:Choice Requires="a14">
            <p:sp>
              <p:nvSpPr>
                <p:cNvPr id="24" name="TextBox 23"/>
                <p:cNvSpPr txBox="1"/>
                <p:nvPr/>
              </p:nvSpPr>
              <p:spPr>
                <a:xfrm>
                  <a:off x="2950953" y="3140968"/>
                  <a:ext cx="4136645" cy="461665"/>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r>
                          <a:rPr lang="zh-CN" altLang="en-US" sz="2400" b="1" i="1" smtClean="0">
                            <a:solidFill>
                              <a:srgbClr val="00B050"/>
                            </a:solidFill>
                            <a:latin typeface="Cambria Math"/>
                          </a:rPr>
                          <m:t>−</m:t>
                        </m:r>
                        <m:r>
                          <a:rPr lang="en-US" altLang="zh-CN" sz="2400" b="1" i="1" smtClean="0">
                            <a:solidFill>
                              <a:srgbClr val="00B050"/>
                            </a:solidFill>
                            <a:latin typeface="Cambria Math"/>
                          </a:rPr>
                          <m:t>𝟕</m:t>
                        </m:r>
                        <m:r>
                          <a:rPr lang="zh-CN" altLang="en-US" sz="2400" b="1" i="1" smtClean="0">
                            <a:latin typeface="Cambria Math"/>
                          </a:rPr>
                          <m:t>是</m:t>
                        </m:r>
                        <m:r>
                          <a:rPr lang="en-US" altLang="zh-CN" sz="2400" b="1" i="1" smtClean="0">
                            <a:solidFill>
                              <a:srgbClr val="00B050"/>
                            </a:solidFill>
                            <a:latin typeface="Cambria Math"/>
                          </a:rPr>
                          <m:t>+</m:t>
                        </m:r>
                        <m:r>
                          <a:rPr lang="en-US" altLang="zh-CN" sz="2400" b="1" i="1" smtClean="0">
                            <a:solidFill>
                              <a:srgbClr val="00B050"/>
                            </a:solidFill>
                            <a:latin typeface="Cambria Math"/>
                          </a:rPr>
                          <m:t>𝟓</m:t>
                        </m:r>
                        <m:r>
                          <a:rPr lang="en-US" altLang="zh-CN" sz="2400" b="1" i="1" smtClean="0">
                            <a:solidFill>
                              <a:srgbClr val="00B050"/>
                            </a:solidFill>
                            <a:latin typeface="Cambria Math"/>
                          </a:rPr>
                          <m:t> </m:t>
                        </m:r>
                        <m:r>
                          <a:rPr lang="zh-CN" altLang="en-US" sz="2400" b="1" i="1">
                            <a:latin typeface="Cambria Math"/>
                          </a:rPr>
                          <m:t>对于</m:t>
                        </m:r>
                        <m:r>
                          <a:rPr lang="zh-CN" altLang="en-US" sz="2400" b="1" i="1" smtClean="0">
                            <a:latin typeface="Cambria Math"/>
                          </a:rPr>
                          <m:t>模</m:t>
                        </m:r>
                        <m:r>
                          <a:rPr lang="en-US" altLang="zh-CN" sz="2400" b="1" i="1" smtClean="0">
                            <a:latin typeface="Cambria Math"/>
                          </a:rPr>
                          <m:t>𝟏𝟐</m:t>
                        </m:r>
                        <m:r>
                          <a:rPr lang="zh-CN" altLang="en-US" sz="2400" b="1" i="1" smtClean="0">
                            <a:latin typeface="Cambria Math"/>
                          </a:rPr>
                          <m:t>的</m:t>
                        </m:r>
                        <m:r>
                          <a:rPr lang="zh-CN" altLang="en-US" sz="2400" b="0" i="1">
                            <a:latin typeface="Cambria Math"/>
                          </a:rPr>
                          <m:t>补码</m:t>
                        </m:r>
                        <m:r>
                          <a:rPr lang="zh-CN" altLang="en-US" sz="2400" b="1" i="1" smtClean="0">
                            <a:latin typeface="Cambria Math"/>
                          </a:rPr>
                          <m:t>。</m:t>
                        </m:r>
                      </m:oMath>
                    </m:oMathPara>
                  </a14:m>
                  <a:endParaRPr lang="zh-CN" altLang="en-US" sz="2400" b="1" dirty="0"/>
                </a:p>
              </p:txBody>
            </p:sp>
          </mc:Choice>
          <mc:Fallback xmlns="">
            <p:sp>
              <p:nvSpPr>
                <p:cNvPr id="24" name="TextBox 23"/>
                <p:cNvSpPr txBox="1">
                  <a:spLocks noRot="1" noChangeAspect="1" noMove="1" noResize="1" noEditPoints="1" noAdjustHandles="1" noChangeArrowheads="1" noChangeShapeType="1" noTextEdit="1"/>
                </p:cNvSpPr>
                <p:nvPr/>
              </p:nvSpPr>
              <p:spPr>
                <a:xfrm>
                  <a:off x="2950953" y="3140968"/>
                  <a:ext cx="4136645" cy="461665"/>
                </a:xfrm>
                <a:prstGeom prst="rect">
                  <a:avLst/>
                </a:prstGeom>
                <a:blipFill rotWithShape="0">
                  <a:blip r:embed="rId5"/>
                  <a:stretch>
                    <a:fillRect b="-10526"/>
                  </a:stretch>
                </a:blipFill>
              </p:spPr>
              <p:txBody>
                <a:bodyPr/>
                <a:lstStyle/>
                <a:p>
                  <a:r>
                    <a:rPr lang="zh-CN" altLang="en-US">
                      <a:noFill/>
                    </a:rPr>
                    <a:t> </a:t>
                  </a:r>
                </a:p>
              </p:txBody>
            </p:sp>
          </mc:Fallback>
        </mc:AlternateContent>
        <p:cxnSp>
          <p:nvCxnSpPr>
            <p:cNvPr id="25" name="曲线连接符 24"/>
            <p:cNvCxnSpPr>
              <a:stCxn id="17" idx="3"/>
              <a:endCxn id="15" idx="3"/>
            </p:cNvCxnSpPr>
            <p:nvPr/>
          </p:nvCxnSpPr>
          <p:spPr>
            <a:xfrm flipH="1" flipV="1">
              <a:off x="5445625" y="1283569"/>
              <a:ext cx="184346" cy="1728192"/>
            </a:xfrm>
            <a:prstGeom prst="curvedConnector3">
              <a:avLst>
                <a:gd name="adj1" fmla="val -124006"/>
              </a:avLst>
            </a:prstGeom>
            <a:ln>
              <a:tailEnd type="arrow"/>
            </a:ln>
          </p:spPr>
          <p:style>
            <a:lnRef idx="1">
              <a:schemeClr val="accent1"/>
            </a:lnRef>
            <a:fillRef idx="0">
              <a:schemeClr val="accent1"/>
            </a:fillRef>
            <a:effectRef idx="0">
              <a:schemeClr val="accent1"/>
            </a:effectRef>
            <a:fontRef idx="minor">
              <a:schemeClr val="tx1"/>
            </a:fontRef>
          </p:style>
        </p:cxnSp>
        <p:sp>
          <p:nvSpPr>
            <p:cNvPr id="141333" name="饼形 141332"/>
            <p:cNvSpPr/>
            <p:nvPr/>
          </p:nvSpPr>
          <p:spPr>
            <a:xfrm flipH="1">
              <a:off x="1320607" y="1283568"/>
              <a:ext cx="1650725" cy="1641375"/>
            </a:xfrm>
            <a:prstGeom prst="pi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1334" name="TextBox 141333"/>
            <p:cNvSpPr txBox="1"/>
            <p:nvPr/>
          </p:nvSpPr>
          <p:spPr>
            <a:xfrm>
              <a:off x="179512" y="1876762"/>
              <a:ext cx="697627" cy="400110"/>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pPr>
                <a:buNone/>
              </a:pPr>
              <a:r>
                <a:rPr lang="zh-CN" altLang="en-US" sz="2000" dirty="0" smtClean="0">
                  <a:latin typeface="楷体" pitchFamily="49" charset="-122"/>
                  <a:ea typeface="楷体" pitchFamily="49" charset="-122"/>
                </a:rPr>
                <a:t>时钟</a:t>
              </a:r>
              <a:endParaRPr lang="zh-CN" altLang="en-US" sz="2000" dirty="0">
                <a:latin typeface="楷体" pitchFamily="49" charset="-122"/>
                <a:ea typeface="楷体" pitchFamily="49" charset="-122"/>
              </a:endParaRPr>
            </a:p>
          </p:txBody>
        </p:sp>
      </p:grpSp>
      <p:sp>
        <p:nvSpPr>
          <p:cNvPr id="8" name="灯片编号占位符 7"/>
          <p:cNvSpPr>
            <a:spLocks noGrp="1"/>
          </p:cNvSpPr>
          <p:nvPr>
            <p:ph type="sldNum" sz="quarter" idx="12"/>
          </p:nvPr>
        </p:nvSpPr>
        <p:spPr/>
        <p:txBody>
          <a:bodyPr/>
          <a:lstStyle/>
          <a:p>
            <a:pPr>
              <a:defRPr/>
            </a:pPr>
            <a:fld id="{AB5F70D7-AEFC-45B0-A8AE-B3775A81AC94}" type="slidenum">
              <a:rPr lang="en-US" altLang="zh-CN" smtClean="0"/>
              <a:pPr>
                <a:defRPr/>
              </a:pPr>
              <a:t>50</a:t>
            </a:fld>
            <a:endParaRPr lang="en-US" altLang="zh-CN" dirty="0"/>
          </a:p>
        </p:txBody>
      </p:sp>
      <p:sp>
        <p:nvSpPr>
          <p:cNvPr id="6" name="文本框 5"/>
          <p:cNvSpPr txBox="1"/>
          <p:nvPr/>
        </p:nvSpPr>
        <p:spPr>
          <a:xfrm>
            <a:off x="2240564" y="3783256"/>
            <a:ext cx="5238935" cy="2603854"/>
          </a:xfrm>
          <a:prstGeom prst="rect">
            <a:avLst/>
          </a:prstGeom>
          <a:noFill/>
        </p:spPr>
        <p:txBody>
          <a:bodyPr wrap="none" rtlCol="0">
            <a:spAutoFit/>
          </a:bodyPr>
          <a:lstStyle/>
          <a:p>
            <a:pPr marL="539750" indent="-539750">
              <a:lnSpc>
                <a:spcPct val="150000"/>
              </a:lnSpc>
              <a:buFont typeface="+mj-ea"/>
              <a:buAutoNum type="circleNumDbPlain"/>
            </a:pPr>
            <a:r>
              <a:rPr lang="zh-CN" altLang="en-US" sz="2800" b="1" dirty="0" smtClean="0"/>
              <a:t>求被减数的反码</a:t>
            </a:r>
            <a:endParaRPr lang="en-US" altLang="zh-CN" sz="2800" b="1" dirty="0" smtClean="0"/>
          </a:p>
          <a:p>
            <a:pPr marL="539750" indent="-539750">
              <a:lnSpc>
                <a:spcPct val="150000"/>
              </a:lnSpc>
              <a:buFont typeface="+mj-ea"/>
              <a:buAutoNum type="circleNumDbPlain"/>
            </a:pPr>
            <a:r>
              <a:rPr lang="zh-CN" altLang="en-US" sz="2800" b="1" dirty="0" smtClean="0"/>
              <a:t>求被减数的补码（</a:t>
            </a:r>
            <a:r>
              <a:rPr lang="en-US" altLang="zh-CN" sz="2800" b="1" dirty="0" smtClean="0"/>
              <a:t>=</a:t>
            </a:r>
            <a:r>
              <a:rPr lang="zh-CN" altLang="en-US" sz="2800" b="1" dirty="0" smtClean="0"/>
              <a:t>反码</a:t>
            </a:r>
            <a:r>
              <a:rPr lang="en-US" altLang="zh-CN" sz="2800" b="1" dirty="0" smtClean="0"/>
              <a:t>+1</a:t>
            </a:r>
            <a:r>
              <a:rPr lang="zh-CN" altLang="en-US" sz="2800" b="1" dirty="0" smtClean="0"/>
              <a:t>）</a:t>
            </a:r>
            <a:endParaRPr lang="en-US" altLang="zh-CN" sz="2800" b="1" dirty="0" smtClean="0"/>
          </a:p>
          <a:p>
            <a:pPr marL="539750" indent="-539750">
              <a:lnSpc>
                <a:spcPct val="150000"/>
              </a:lnSpc>
              <a:buFont typeface="+mj-ea"/>
              <a:buAutoNum type="circleNumDbPlain"/>
            </a:pPr>
            <a:r>
              <a:rPr lang="zh-CN" altLang="en-US" sz="2800" b="1" dirty="0" smtClean="0"/>
              <a:t>加数</a:t>
            </a:r>
            <a:r>
              <a:rPr lang="en-US" altLang="zh-CN" sz="2800" b="1" dirty="0" smtClean="0"/>
              <a:t>+</a:t>
            </a:r>
            <a:r>
              <a:rPr lang="zh-CN" altLang="en-US" sz="2800" b="1" dirty="0" smtClean="0"/>
              <a:t>被减数补码</a:t>
            </a:r>
            <a:endParaRPr lang="en-US" altLang="zh-CN" sz="2800" b="1" dirty="0" smtClean="0"/>
          </a:p>
          <a:p>
            <a:pPr marL="539750" indent="-539750">
              <a:lnSpc>
                <a:spcPct val="150000"/>
              </a:lnSpc>
              <a:buFont typeface="+mj-ea"/>
              <a:buAutoNum type="circleNumDbPlain"/>
            </a:pPr>
            <a:r>
              <a:rPr lang="zh-CN" altLang="en-US" sz="2800" b="1" dirty="0" smtClean="0"/>
              <a:t>去掉最高位进位</a:t>
            </a:r>
            <a:endParaRPr lang="zh-CN" altLang="en-US" sz="2800" b="1" dirty="0"/>
          </a:p>
        </p:txBody>
      </p:sp>
    </p:spTree>
    <p:extLst>
      <p:ext uri="{BB962C8B-B14F-4D97-AF65-F5344CB8AC3E}">
        <p14:creationId xmlns:p14="http://schemas.microsoft.com/office/powerpoint/2010/main" val="3651448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2613" y="127131"/>
            <a:ext cx="9144000" cy="751735"/>
          </a:xfrm>
        </p:spPr>
        <p:txBody>
          <a:bodyPr>
            <a:normAutofit fontScale="90000"/>
          </a:bodyPr>
          <a:lstStyle/>
          <a:p>
            <a:pPr eaLnBrk="1" hangingPunct="1"/>
            <a:r>
              <a:rPr lang="en-US" altLang="zh-CN" dirty="0" smtClean="0"/>
              <a:t>Example (1)</a:t>
            </a:r>
          </a:p>
        </p:txBody>
      </p:sp>
      <p:graphicFrame>
        <p:nvGraphicFramePr>
          <p:cNvPr id="75779" name="Object 4"/>
          <p:cNvGraphicFramePr>
            <a:graphicFrameLocks noChangeAspect="1"/>
          </p:cNvGraphicFramePr>
          <p:nvPr>
            <p:extLst>
              <p:ext uri="{D42A27DB-BD31-4B8C-83A1-F6EECF244321}">
                <p14:modId xmlns:p14="http://schemas.microsoft.com/office/powerpoint/2010/main" val="168263099"/>
              </p:ext>
            </p:extLst>
          </p:nvPr>
        </p:nvGraphicFramePr>
        <p:xfrm>
          <a:off x="76200" y="980728"/>
          <a:ext cx="7304112" cy="2558503"/>
        </p:xfrm>
        <a:graphic>
          <a:graphicData uri="http://schemas.openxmlformats.org/presentationml/2006/ole">
            <mc:AlternateContent xmlns:mc="http://schemas.openxmlformats.org/markup-compatibility/2006">
              <mc:Choice xmlns:v="urn:schemas-microsoft-com:vml" Requires="v">
                <p:oleObj spid="_x0000_s4374" name="位图图像" r:id="rId4" imgW="3943901" imgH="1380952" progId="Paint.Picture">
                  <p:embed/>
                </p:oleObj>
              </mc:Choice>
              <mc:Fallback>
                <p:oleObj name="位图图像" r:id="rId4" imgW="3943901" imgH="1380952"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980728"/>
                        <a:ext cx="7304112" cy="2558503"/>
                      </a:xfrm>
                      <a:prstGeom prst="rect">
                        <a:avLst/>
                      </a:prstGeom>
                      <a:noFill/>
                      <a:ln>
                        <a:noFill/>
                      </a:ln>
                      <a:effectLst/>
                      <a:extLst/>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2796580316"/>
              </p:ext>
            </p:extLst>
          </p:nvPr>
        </p:nvGraphicFramePr>
        <p:xfrm>
          <a:off x="35496" y="4407495"/>
          <a:ext cx="7699479" cy="2390047"/>
        </p:xfrm>
        <a:graphic>
          <a:graphicData uri="http://schemas.openxmlformats.org/presentationml/2006/ole">
            <mc:AlternateContent xmlns:mc="http://schemas.openxmlformats.org/markup-compatibility/2006">
              <mc:Choice xmlns:v="urn:schemas-microsoft-com:vml" Requires="v">
                <p:oleObj spid="_x0000_s4375" name="位图图像" r:id="rId6" imgW="4420217" imgH="1371429" progId="PBrush">
                  <p:embed/>
                </p:oleObj>
              </mc:Choice>
              <mc:Fallback>
                <p:oleObj name="位图图像" r:id="rId6" imgW="4420217" imgH="1371429" progId="PBrush">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496" y="4407495"/>
                        <a:ext cx="7699479" cy="2390047"/>
                      </a:xfrm>
                      <a:prstGeom prst="rect">
                        <a:avLst/>
                      </a:prstGeom>
                      <a:noFill/>
                      <a:ln>
                        <a:noFill/>
                      </a:ln>
                      <a:effectLst/>
                    </p:spPr>
                  </p:pic>
                </p:oleObj>
              </mc:Fallback>
            </mc:AlternateContent>
          </a:graphicData>
        </a:graphic>
      </p:graphicFrame>
      <p:sp>
        <p:nvSpPr>
          <p:cNvPr id="5" name="Rectangle 2"/>
          <p:cNvSpPr txBox="1">
            <a:spLocks noChangeArrowheads="1"/>
          </p:cNvSpPr>
          <p:nvPr/>
        </p:nvSpPr>
        <p:spPr>
          <a:xfrm>
            <a:off x="446856" y="3587006"/>
            <a:ext cx="8229600" cy="7484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4000" dirty="0" smtClean="0"/>
              <a:t>Example (2)</a:t>
            </a:r>
          </a:p>
        </p:txBody>
      </p:sp>
      <p:sp>
        <p:nvSpPr>
          <p:cNvPr id="4" name="灯片编号占位符 3"/>
          <p:cNvSpPr>
            <a:spLocks noGrp="1"/>
          </p:cNvSpPr>
          <p:nvPr>
            <p:ph type="sldNum" sz="quarter" idx="12"/>
          </p:nvPr>
        </p:nvSpPr>
        <p:spPr/>
        <p:txBody>
          <a:bodyPr/>
          <a:lstStyle/>
          <a:p>
            <a:pPr>
              <a:defRPr/>
            </a:pPr>
            <a:fld id="{AB5F70D7-AEFC-45B0-A8AE-B3775A81AC94}" type="slidenum">
              <a:rPr lang="en-US" altLang="zh-CN" smtClean="0"/>
              <a:pPr>
                <a:defRPr/>
              </a:pPr>
              <a:t>51</a:t>
            </a:fld>
            <a:endParaRPr lang="en-US" altLang="zh-CN" dirty="0"/>
          </a:p>
        </p:txBody>
      </p:sp>
      <p:grpSp>
        <p:nvGrpSpPr>
          <p:cNvPr id="3" name="组合 2"/>
          <p:cNvGrpSpPr/>
          <p:nvPr/>
        </p:nvGrpSpPr>
        <p:grpSpPr>
          <a:xfrm>
            <a:off x="7386236" y="1926704"/>
            <a:ext cx="1794276" cy="998240"/>
            <a:chOff x="7452320" y="1874441"/>
            <a:chExt cx="1794276" cy="998240"/>
          </a:xfrm>
        </p:grpSpPr>
        <p:sp>
          <p:nvSpPr>
            <p:cNvPr id="8" name="矩形 7"/>
            <p:cNvSpPr/>
            <p:nvPr/>
          </p:nvSpPr>
          <p:spPr>
            <a:xfrm>
              <a:off x="7825262" y="1874441"/>
              <a:ext cx="1407758" cy="307777"/>
            </a:xfrm>
            <a:prstGeom prst="rect">
              <a:avLst/>
            </a:prstGeom>
          </p:spPr>
          <p:txBody>
            <a:bodyPr wrap="none">
              <a:spAutoFit/>
            </a:bodyPr>
            <a:lstStyle/>
            <a:p>
              <a:pPr>
                <a:buNone/>
              </a:pPr>
              <a:r>
                <a:rPr lang="en-US" altLang="zh-CN" sz="1400" spc="600" dirty="0" smtClean="0"/>
                <a:t>1010100</a:t>
              </a:r>
              <a:endParaRPr lang="en-US" altLang="zh-CN" sz="1400" spc="600" dirty="0"/>
            </a:p>
          </p:txBody>
        </p:sp>
        <p:sp>
          <p:nvSpPr>
            <p:cNvPr id="9" name="矩形 8"/>
            <p:cNvSpPr/>
            <p:nvPr/>
          </p:nvSpPr>
          <p:spPr>
            <a:xfrm>
              <a:off x="7825262" y="2132856"/>
              <a:ext cx="1407758" cy="307777"/>
            </a:xfrm>
            <a:prstGeom prst="rect">
              <a:avLst/>
            </a:prstGeom>
          </p:spPr>
          <p:txBody>
            <a:bodyPr wrap="none">
              <a:spAutoFit/>
            </a:bodyPr>
            <a:lstStyle/>
            <a:p>
              <a:pPr>
                <a:buNone/>
              </a:pPr>
              <a:r>
                <a:rPr lang="en-US" altLang="zh-CN" sz="1400" spc="600" dirty="0" smtClean="0"/>
                <a:t>1000011</a:t>
              </a:r>
              <a:endParaRPr lang="en-US" altLang="zh-CN" sz="1400" spc="600" dirty="0"/>
            </a:p>
          </p:txBody>
        </p:sp>
        <p:cxnSp>
          <p:nvCxnSpPr>
            <p:cNvPr id="10" name="直接连接符 9"/>
            <p:cNvCxnSpPr/>
            <p:nvPr/>
          </p:nvCxnSpPr>
          <p:spPr>
            <a:xfrm>
              <a:off x="7514974" y="2492896"/>
              <a:ext cx="1548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7452320" y="2060848"/>
              <a:ext cx="314510" cy="400110"/>
            </a:xfrm>
            <a:prstGeom prst="rect">
              <a:avLst/>
            </a:prstGeom>
          </p:spPr>
          <p:txBody>
            <a:bodyPr wrap="none">
              <a:spAutoFit/>
            </a:bodyPr>
            <a:lstStyle/>
            <a:p>
              <a:pPr>
                <a:buNone/>
              </a:pPr>
              <a:r>
                <a:rPr lang="en-US" altLang="zh-CN" sz="2000" b="1" dirty="0" smtClean="0">
                  <a:latin typeface="+mn-ea"/>
                </a:rPr>
                <a:t>-</a:t>
              </a:r>
              <a:endParaRPr lang="zh-CN" altLang="en-US" sz="2000" dirty="0"/>
            </a:p>
          </p:txBody>
        </p:sp>
        <p:sp>
          <p:nvSpPr>
            <p:cNvPr id="12" name="矩形 11"/>
            <p:cNvSpPr/>
            <p:nvPr/>
          </p:nvSpPr>
          <p:spPr>
            <a:xfrm>
              <a:off x="7838838" y="2564904"/>
              <a:ext cx="1407758" cy="307777"/>
            </a:xfrm>
            <a:prstGeom prst="rect">
              <a:avLst/>
            </a:prstGeom>
          </p:spPr>
          <p:txBody>
            <a:bodyPr wrap="none">
              <a:spAutoFit/>
            </a:bodyPr>
            <a:lstStyle/>
            <a:p>
              <a:pPr>
                <a:buNone/>
              </a:pPr>
              <a:r>
                <a:rPr lang="en-US" altLang="zh-CN" sz="1400" spc="600" dirty="0" smtClean="0"/>
                <a:t>0010001</a:t>
              </a:r>
              <a:endParaRPr lang="en-US" altLang="zh-CN" sz="1400" spc="600" dirty="0"/>
            </a:p>
          </p:txBody>
        </p:sp>
      </p:grpSp>
      <mc:AlternateContent xmlns:mc="http://schemas.openxmlformats.org/markup-compatibility/2006" xmlns:a14="http://schemas.microsoft.com/office/drawing/2010/main">
        <mc:Choice Requires="a14">
          <p:sp>
            <p:nvSpPr>
              <p:cNvPr id="7" name="TextBox 6"/>
              <p:cNvSpPr txBox="1"/>
              <p:nvPr/>
            </p:nvSpPr>
            <p:spPr>
              <a:xfrm>
                <a:off x="2339752" y="1442689"/>
                <a:ext cx="106413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rgbClr val="0070C0"/>
                          </a:solidFill>
                          <a:latin typeface="Cambria Math"/>
                        </a:rPr>
                        <m:t>𝑿</m:t>
                      </m:r>
                      <m:r>
                        <a:rPr lang="en-US" altLang="zh-CN" sz="2400" b="1" i="1" smtClean="0">
                          <a:solidFill>
                            <a:srgbClr val="0070C0"/>
                          </a:solidFill>
                          <a:latin typeface="Cambria Math"/>
                          <a:ea typeface="Cambria Math"/>
                        </a:rPr>
                        <m:t>&gt;</m:t>
                      </m:r>
                      <m:r>
                        <a:rPr lang="en-US" altLang="zh-CN" sz="2400" b="1" i="1" smtClean="0">
                          <a:solidFill>
                            <a:srgbClr val="0070C0"/>
                          </a:solidFill>
                          <a:latin typeface="Cambria Math"/>
                          <a:ea typeface="Cambria Math"/>
                        </a:rPr>
                        <m:t>𝒀</m:t>
                      </m:r>
                    </m:oMath>
                  </m:oMathPara>
                </a14:m>
                <a:endParaRPr lang="zh-CN" altLang="en-US" sz="2400" b="1" dirty="0">
                  <a:solidFill>
                    <a:srgbClr val="0070C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339752" y="1442689"/>
                <a:ext cx="1064137" cy="461665"/>
              </a:xfrm>
              <a:prstGeom prst="rect">
                <a:avLst/>
              </a:prstGeom>
              <a:blipFill rotWithShape="1">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315491" y="4869160"/>
                <a:ext cx="106413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rgbClr val="0070C0"/>
                          </a:solidFill>
                          <a:latin typeface="Cambria Math"/>
                        </a:rPr>
                        <m:t>𝒀</m:t>
                      </m:r>
                      <m:r>
                        <a:rPr lang="en-US" altLang="zh-CN" sz="2400" b="1" i="1" smtClean="0">
                          <a:solidFill>
                            <a:srgbClr val="0070C0"/>
                          </a:solidFill>
                          <a:latin typeface="Cambria Math"/>
                          <a:ea typeface="Cambria Math"/>
                        </a:rPr>
                        <m:t>&lt;</m:t>
                      </m:r>
                      <m:r>
                        <a:rPr lang="en-US" altLang="zh-CN" sz="2400" b="1" i="1" smtClean="0">
                          <a:solidFill>
                            <a:srgbClr val="0070C0"/>
                          </a:solidFill>
                          <a:latin typeface="Cambria Math"/>
                          <a:ea typeface="Cambria Math"/>
                        </a:rPr>
                        <m:t>𝑿</m:t>
                      </m:r>
                    </m:oMath>
                  </m:oMathPara>
                </a14:m>
                <a:endParaRPr lang="zh-CN" altLang="en-US" sz="2400" b="1" dirty="0">
                  <a:solidFill>
                    <a:srgbClr val="0070C0"/>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2315491" y="4869160"/>
                <a:ext cx="1064137" cy="461665"/>
              </a:xfrm>
              <a:prstGeom prst="rect">
                <a:avLst/>
              </a:prstGeom>
              <a:blipFill rotWithShape="1">
                <a:blip r:embed="rId9"/>
                <a:stretch>
                  <a:fillRect/>
                </a:stretch>
              </a:blipFill>
            </p:spPr>
            <p:txBody>
              <a:bodyPr/>
              <a:lstStyle/>
              <a:p>
                <a:r>
                  <a:rPr lang="zh-CN" altLang="en-US">
                    <a:noFill/>
                  </a:rPr>
                  <a:t> </a:t>
                </a:r>
              </a:p>
            </p:txBody>
          </p:sp>
        </mc:Fallback>
      </mc:AlternateContent>
      <p:sp>
        <p:nvSpPr>
          <p:cNvPr id="13" name="TextBox 12"/>
          <p:cNvSpPr txBox="1"/>
          <p:nvPr/>
        </p:nvSpPr>
        <p:spPr>
          <a:xfrm>
            <a:off x="7707950" y="1494656"/>
            <a:ext cx="1338828" cy="369332"/>
          </a:xfrm>
          <a:prstGeom prst="rect">
            <a:avLst/>
          </a:prstGeom>
          <a:noFill/>
        </p:spPr>
        <p:txBody>
          <a:bodyPr wrap="none" rtlCol="0">
            <a:spAutoFit/>
          </a:bodyPr>
          <a:lstStyle/>
          <a:p>
            <a:r>
              <a:rPr lang="zh-CN" altLang="en-US" dirty="0" smtClean="0"/>
              <a:t>直接计算：</a:t>
            </a:r>
            <a:endParaRPr lang="zh-CN" altLang="en-US" dirty="0"/>
          </a:p>
        </p:txBody>
      </p:sp>
      <p:grpSp>
        <p:nvGrpSpPr>
          <p:cNvPr id="17" name="组合 16"/>
          <p:cNvGrpSpPr/>
          <p:nvPr/>
        </p:nvGrpSpPr>
        <p:grpSpPr>
          <a:xfrm>
            <a:off x="7458244" y="4374976"/>
            <a:ext cx="1794276" cy="998240"/>
            <a:chOff x="7452320" y="1874441"/>
            <a:chExt cx="1794276" cy="998240"/>
          </a:xfrm>
        </p:grpSpPr>
        <p:sp>
          <p:nvSpPr>
            <p:cNvPr id="18" name="矩形 17"/>
            <p:cNvSpPr/>
            <p:nvPr/>
          </p:nvSpPr>
          <p:spPr>
            <a:xfrm>
              <a:off x="7825262" y="1874441"/>
              <a:ext cx="1362874" cy="307777"/>
            </a:xfrm>
            <a:prstGeom prst="rect">
              <a:avLst/>
            </a:prstGeom>
          </p:spPr>
          <p:txBody>
            <a:bodyPr wrap="none">
              <a:spAutoFit/>
            </a:bodyPr>
            <a:lstStyle/>
            <a:p>
              <a:pPr>
                <a:buNone/>
              </a:pPr>
              <a:r>
                <a:rPr lang="en-US" altLang="zh-CN" sz="1400" spc="600" dirty="0" smtClean="0"/>
                <a:t>1000001</a:t>
              </a:r>
              <a:endParaRPr lang="en-US" altLang="zh-CN" sz="1400" spc="600" dirty="0"/>
            </a:p>
          </p:txBody>
        </p:sp>
        <p:sp>
          <p:nvSpPr>
            <p:cNvPr id="19" name="矩形 18"/>
            <p:cNvSpPr/>
            <p:nvPr/>
          </p:nvSpPr>
          <p:spPr>
            <a:xfrm>
              <a:off x="7825262" y="2132856"/>
              <a:ext cx="1407758" cy="307777"/>
            </a:xfrm>
            <a:prstGeom prst="rect">
              <a:avLst/>
            </a:prstGeom>
          </p:spPr>
          <p:txBody>
            <a:bodyPr wrap="none">
              <a:spAutoFit/>
            </a:bodyPr>
            <a:lstStyle/>
            <a:p>
              <a:pPr>
                <a:buNone/>
              </a:pPr>
              <a:r>
                <a:rPr lang="en-US" altLang="zh-CN" sz="1400" spc="600" dirty="0" smtClean="0"/>
                <a:t>1010100</a:t>
              </a:r>
              <a:endParaRPr lang="en-US" altLang="zh-CN" sz="1400" spc="600" dirty="0"/>
            </a:p>
          </p:txBody>
        </p:sp>
        <p:cxnSp>
          <p:nvCxnSpPr>
            <p:cNvPr id="20" name="直接连接符 19"/>
            <p:cNvCxnSpPr/>
            <p:nvPr/>
          </p:nvCxnSpPr>
          <p:spPr>
            <a:xfrm>
              <a:off x="7514974" y="2492896"/>
              <a:ext cx="1548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7452320" y="2060848"/>
              <a:ext cx="314510" cy="400110"/>
            </a:xfrm>
            <a:prstGeom prst="rect">
              <a:avLst/>
            </a:prstGeom>
          </p:spPr>
          <p:txBody>
            <a:bodyPr wrap="none">
              <a:spAutoFit/>
            </a:bodyPr>
            <a:lstStyle/>
            <a:p>
              <a:pPr>
                <a:buNone/>
              </a:pPr>
              <a:r>
                <a:rPr lang="en-US" altLang="zh-CN" sz="2000" b="1" dirty="0" smtClean="0">
                  <a:latin typeface="+mn-ea"/>
                </a:rPr>
                <a:t>-</a:t>
              </a:r>
              <a:endParaRPr lang="zh-CN" altLang="en-US" sz="2000" dirty="0"/>
            </a:p>
          </p:txBody>
        </p:sp>
        <p:sp>
          <p:nvSpPr>
            <p:cNvPr id="22" name="矩形 21"/>
            <p:cNvSpPr/>
            <p:nvPr/>
          </p:nvSpPr>
          <p:spPr>
            <a:xfrm>
              <a:off x="7838838" y="2564904"/>
              <a:ext cx="1407758" cy="307777"/>
            </a:xfrm>
            <a:prstGeom prst="rect">
              <a:avLst/>
            </a:prstGeom>
          </p:spPr>
          <p:txBody>
            <a:bodyPr wrap="none">
              <a:spAutoFit/>
            </a:bodyPr>
            <a:lstStyle/>
            <a:p>
              <a:pPr>
                <a:buNone/>
              </a:pPr>
              <a:r>
                <a:rPr lang="en-US" altLang="zh-CN" sz="1400" spc="600" dirty="0" smtClean="0"/>
                <a:t>1101111</a:t>
              </a:r>
              <a:endParaRPr lang="en-US" altLang="zh-CN" sz="1400" spc="600" dirty="0"/>
            </a:p>
          </p:txBody>
        </p:sp>
      </p:grpSp>
      <p:sp>
        <p:nvSpPr>
          <p:cNvPr id="23" name="TextBox 12"/>
          <p:cNvSpPr txBox="1"/>
          <p:nvPr/>
        </p:nvSpPr>
        <p:spPr>
          <a:xfrm>
            <a:off x="7779958" y="3942928"/>
            <a:ext cx="1338828" cy="369332"/>
          </a:xfrm>
          <a:prstGeom prst="rect">
            <a:avLst/>
          </a:prstGeom>
          <a:noFill/>
        </p:spPr>
        <p:txBody>
          <a:bodyPr wrap="none" rtlCol="0">
            <a:spAutoFit/>
          </a:bodyPr>
          <a:lstStyle/>
          <a:p>
            <a:r>
              <a:rPr lang="zh-CN" altLang="en-US" dirty="0" smtClean="0"/>
              <a:t>直接计算：</a:t>
            </a:r>
            <a:endParaRPr lang="zh-CN" altLang="en-US" dirty="0"/>
          </a:p>
        </p:txBody>
      </p:sp>
    </p:spTree>
    <p:extLst>
      <p:ext uri="{BB962C8B-B14F-4D97-AF65-F5344CB8AC3E}">
        <p14:creationId xmlns:p14="http://schemas.microsoft.com/office/powerpoint/2010/main" val="223472180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467544" y="199531"/>
            <a:ext cx="8229600" cy="576064"/>
          </a:xfrm>
        </p:spPr>
        <p:txBody>
          <a:bodyPr>
            <a:normAutofit fontScale="90000"/>
          </a:bodyPr>
          <a:lstStyle/>
          <a:p>
            <a:r>
              <a:rPr lang="zh-CN" altLang="en-US" dirty="0" smtClean="0"/>
              <a:t>补码减法 </a:t>
            </a:r>
            <a:r>
              <a:rPr lang="en-US" altLang="zh-CN" dirty="0" smtClean="0"/>
              <a:t>(</a:t>
            </a:r>
            <a:r>
              <a:rPr lang="zh-CN" altLang="en-US" b="1" dirty="0">
                <a:solidFill>
                  <a:srgbClr val="FF0000"/>
                </a:solidFill>
              </a:rPr>
              <a:t>无符号</a:t>
            </a:r>
            <a:r>
              <a:rPr lang="en-US" altLang="zh-CN" dirty="0" smtClean="0"/>
              <a:t>)</a:t>
            </a:r>
          </a:p>
        </p:txBody>
      </p:sp>
      <mc:AlternateContent xmlns:mc="http://schemas.openxmlformats.org/markup-compatibility/2006" xmlns:a14="http://schemas.microsoft.com/office/drawing/2010/main">
        <mc:Choice Requires="a14">
          <p:sp>
            <p:nvSpPr>
              <p:cNvPr id="72707" name="Rectangle 3"/>
              <p:cNvSpPr>
                <a:spLocks noGrp="1" noChangeArrowheads="1"/>
              </p:cNvSpPr>
              <p:nvPr>
                <p:ph idx="1"/>
              </p:nvPr>
            </p:nvSpPr>
            <p:spPr>
              <a:xfrm>
                <a:off x="35496" y="1052736"/>
                <a:ext cx="7776864" cy="5112568"/>
              </a:xfrm>
            </p:spPr>
            <p:txBody>
              <a:bodyPr>
                <a:normAutofit/>
              </a:bodyPr>
              <a:lstStyle/>
              <a:p>
                <a:pPr marL="0" indent="0" eaLnBrk="1" hangingPunct="1">
                  <a:lnSpc>
                    <a:spcPct val="90000"/>
                  </a:lnSpc>
                  <a:buNone/>
                </a:pPr>
                <a:r>
                  <a:rPr lang="zh-CN" altLang="en-US" sz="2800" dirty="0" smtClean="0"/>
                  <a:t>两个</a:t>
                </a:r>
                <a14:m>
                  <m:oMath xmlns:m="http://schemas.openxmlformats.org/officeDocument/2006/math">
                    <m:r>
                      <a:rPr lang="en-US" altLang="zh-CN" sz="2800" i="1" dirty="0" smtClean="0">
                        <a:latin typeface="Cambria Math" panose="02040503050406030204" pitchFamily="18" charset="0"/>
                      </a:rPr>
                      <m:t>𝑛</m:t>
                    </m:r>
                  </m:oMath>
                </a14:m>
                <a:r>
                  <a:rPr lang="zh-CN" altLang="en-US" sz="2800" dirty="0" smtClean="0"/>
                  <a:t>个数字的</a:t>
                </a:r>
                <a14:m>
                  <m:oMath xmlns:m="http://schemas.openxmlformats.org/officeDocument/2006/math">
                    <m:r>
                      <a:rPr lang="en-US" altLang="zh-CN" sz="2800" i="1" dirty="0" smtClean="0">
                        <a:latin typeface="Cambria Math" panose="02040503050406030204" pitchFamily="18" charset="0"/>
                      </a:rPr>
                      <m:t>𝑟</m:t>
                    </m:r>
                  </m:oMath>
                </a14:m>
                <a:r>
                  <a:rPr lang="zh-CN" altLang="en-US" sz="2800" dirty="0" smtClean="0"/>
                  <a:t>进制</a:t>
                </a:r>
                <a:r>
                  <a:rPr lang="zh-CN" altLang="en-US" sz="2800" b="1" dirty="0" smtClean="0">
                    <a:solidFill>
                      <a:srgbClr val="FF0000"/>
                    </a:solidFill>
                  </a:rPr>
                  <a:t>无符号</a:t>
                </a:r>
                <a:r>
                  <a:rPr lang="zh-CN" altLang="en-US" sz="2800" dirty="0" smtClean="0"/>
                  <a:t>数减法 </a:t>
                </a:r>
                <a14:m>
                  <m:oMath xmlns:m="http://schemas.openxmlformats.org/officeDocument/2006/math">
                    <m:r>
                      <a:rPr lang="en-US" altLang="zh-CN" sz="2800" b="1" i="1" smtClean="0">
                        <a:solidFill>
                          <a:srgbClr val="FF0000"/>
                        </a:solidFill>
                        <a:latin typeface="Cambria Math"/>
                      </a:rPr>
                      <m:t>𝑴</m:t>
                    </m:r>
                    <m:r>
                      <a:rPr lang="en-US" altLang="zh-CN" sz="2800" b="1" i="1" smtClean="0">
                        <a:solidFill>
                          <a:srgbClr val="FF0000"/>
                        </a:solidFill>
                        <a:latin typeface="Cambria Math"/>
                      </a:rPr>
                      <m:t>−</m:t>
                    </m:r>
                    <m:r>
                      <a:rPr lang="en-US" altLang="zh-CN" sz="2800" b="1" i="1" smtClean="0">
                        <a:solidFill>
                          <a:srgbClr val="FF0000"/>
                        </a:solidFill>
                        <a:latin typeface="Cambria Math"/>
                      </a:rPr>
                      <m:t>𝑵</m:t>
                    </m:r>
                  </m:oMath>
                </a14:m>
                <a:r>
                  <a:rPr lang="en-US" altLang="zh-TW" sz="2800" dirty="0" smtClean="0"/>
                  <a:t>:</a:t>
                </a:r>
              </a:p>
              <a:p>
                <a:pPr marL="0" indent="0" eaLnBrk="1" hangingPunct="1">
                  <a:lnSpc>
                    <a:spcPct val="90000"/>
                  </a:lnSpc>
                  <a:buNone/>
                </a:pPr>
                <a:endParaRPr lang="en-US" altLang="zh-TW" sz="1400" dirty="0" smtClean="0"/>
              </a:p>
              <a:p>
                <a:pPr marL="514350" indent="-514350" eaLnBrk="1" hangingPunct="1">
                  <a:lnSpc>
                    <a:spcPct val="90000"/>
                  </a:lnSpc>
                  <a:buFont typeface="+mj-ea"/>
                  <a:buAutoNum type="circleNumDbPlain"/>
                </a:pPr>
                <a14:m>
                  <m:oMath xmlns:m="http://schemas.openxmlformats.org/officeDocument/2006/math">
                    <m:r>
                      <a:rPr lang="en-US" altLang="zh-TW" sz="2800" i="1" dirty="0" smtClean="0">
                        <a:latin typeface="Cambria Math" panose="02040503050406030204" pitchFamily="18" charset="0"/>
                      </a:rPr>
                      <m:t>𝑀</m:t>
                    </m:r>
                    <m:r>
                      <a:rPr lang="en-US" altLang="zh-TW" sz="2800" i="1" dirty="0" smtClean="0">
                        <a:latin typeface="Cambria Math" panose="02040503050406030204" pitchFamily="18" charset="0"/>
                      </a:rPr>
                      <m:t> + </m:t>
                    </m:r>
                    <m:r>
                      <a:rPr lang="en-US" altLang="zh-TW" sz="2800" i="1" dirty="0" smtClean="0">
                        <a:latin typeface="Cambria Math" panose="02040503050406030204" pitchFamily="18" charset="0"/>
                      </a:rPr>
                      <m:t>𝑁</m:t>
                    </m:r>
                    <m:r>
                      <a:rPr lang="zh-CN" altLang="en-US" sz="2800" i="1" baseline="-25000" dirty="0" smtClean="0">
                        <a:latin typeface="Cambria Math" panose="02040503050406030204" pitchFamily="18" charset="0"/>
                      </a:rPr>
                      <m:t>补码</m:t>
                    </m:r>
                  </m:oMath>
                </a14:m>
                <a:endParaRPr lang="en-US" altLang="zh-TW" sz="2800" baseline="-25000" dirty="0" smtClean="0"/>
              </a:p>
              <a:p>
                <a:pPr marL="457200" lvl="1" indent="0" eaLnBrk="1" hangingPunct="1">
                  <a:lnSpc>
                    <a:spcPct val="90000"/>
                  </a:lnSpc>
                  <a:buNone/>
                </a:pPr>
                <a:r>
                  <a:rPr lang="en-US" altLang="zh-TW" dirty="0" smtClean="0"/>
                  <a:t>       </a:t>
                </a:r>
                <a14:m>
                  <m:oMath xmlns:m="http://schemas.openxmlformats.org/officeDocument/2006/math">
                    <m:r>
                      <a:rPr lang="en-US" altLang="zh-TW" sz="2400" i="1" dirty="0" smtClean="0">
                        <a:latin typeface="Cambria Math" panose="02040503050406030204" pitchFamily="18" charset="0"/>
                      </a:rPr>
                      <m:t>𝑀</m:t>
                    </m:r>
                    <m:r>
                      <a:rPr lang="en-US" altLang="zh-TW" sz="2400" i="1" dirty="0" smtClean="0">
                        <a:latin typeface="Cambria Math" panose="02040503050406030204" pitchFamily="18" charset="0"/>
                      </a:rPr>
                      <m:t>+(</m:t>
                    </m:r>
                    <m:r>
                      <a:rPr lang="en-US" altLang="zh-CN" sz="2400" i="1" dirty="0" err="1" smtClean="0">
                        <a:latin typeface="Cambria Math" panose="02040503050406030204" pitchFamily="18" charset="0"/>
                      </a:rPr>
                      <m:t>𝑟</m:t>
                    </m:r>
                    <m:r>
                      <a:rPr lang="en-US" altLang="zh-TW" sz="2400" i="1" baseline="30000" dirty="0" err="1" smtClean="0">
                        <a:latin typeface="Cambria Math" panose="02040503050406030204" pitchFamily="18" charset="0"/>
                      </a:rPr>
                      <m:t>𝑛</m:t>
                    </m:r>
                    <m:r>
                      <a:rPr lang="en-US" altLang="zh-TW" sz="2400" i="1" dirty="0" smtClean="0">
                        <a:latin typeface="Cambria Math" panose="02040503050406030204" pitchFamily="18" charset="0"/>
                      </a:rPr>
                      <m:t> −</m:t>
                    </m:r>
                    <m:r>
                      <a:rPr lang="en-US" altLang="zh-TW" sz="2400" i="1" dirty="0" smtClean="0">
                        <a:latin typeface="Cambria Math" panose="02040503050406030204" pitchFamily="18" charset="0"/>
                      </a:rPr>
                      <m:t>𝑁</m:t>
                    </m:r>
                    <m:r>
                      <a:rPr lang="en-US" altLang="zh-TW" sz="2400" i="1" dirty="0" smtClean="0">
                        <a:latin typeface="Cambria Math" panose="02040503050406030204" pitchFamily="18" charset="0"/>
                      </a:rPr>
                      <m:t>)=</m:t>
                    </m:r>
                    <m:r>
                      <a:rPr lang="en-US" altLang="zh-TW" sz="2400" i="1" dirty="0" smtClean="0">
                        <a:latin typeface="Cambria Math" panose="02040503050406030204" pitchFamily="18" charset="0"/>
                      </a:rPr>
                      <m:t>𝑀</m:t>
                    </m:r>
                    <m:r>
                      <a:rPr lang="en-US" altLang="zh-TW" sz="2400" i="1" dirty="0" smtClean="0">
                        <a:latin typeface="Cambria Math" panose="02040503050406030204" pitchFamily="18" charset="0"/>
                      </a:rPr>
                      <m:t>−</m:t>
                    </m:r>
                    <m:r>
                      <a:rPr lang="en-US" altLang="zh-TW" sz="2400" i="1" dirty="0" smtClean="0">
                        <a:latin typeface="Cambria Math" panose="02040503050406030204" pitchFamily="18" charset="0"/>
                      </a:rPr>
                      <m:t>𝑁</m:t>
                    </m:r>
                    <m:r>
                      <a:rPr lang="en-US" altLang="zh-TW" sz="2400" i="1" dirty="0" smtClean="0">
                        <a:latin typeface="Cambria Math" panose="02040503050406030204" pitchFamily="18" charset="0"/>
                      </a:rPr>
                      <m:t>+</m:t>
                    </m:r>
                    <m:r>
                      <a:rPr lang="en-US" altLang="zh-TW" sz="2400" i="1" dirty="0" err="1" smtClean="0">
                        <a:latin typeface="Cambria Math" panose="02040503050406030204" pitchFamily="18" charset="0"/>
                      </a:rPr>
                      <m:t>𝑟</m:t>
                    </m:r>
                    <m:r>
                      <a:rPr lang="en-US" altLang="zh-TW" sz="2400" i="1" baseline="30000" dirty="0" err="1" smtClean="0">
                        <a:latin typeface="Cambria Math" panose="02040503050406030204" pitchFamily="18" charset="0"/>
                      </a:rPr>
                      <m:t>𝑛</m:t>
                    </m:r>
                  </m:oMath>
                </a14:m>
                <a:endParaRPr lang="en-US" altLang="zh-TW" sz="2400" baseline="30000" dirty="0" smtClean="0"/>
              </a:p>
              <a:p>
                <a:pPr marL="514350" indent="-514350" eaLnBrk="1" hangingPunct="1">
                  <a:lnSpc>
                    <a:spcPct val="90000"/>
                  </a:lnSpc>
                  <a:buFont typeface="+mj-lt"/>
                  <a:buAutoNum type="circleNumDbPlain"/>
                </a:pPr>
                <a:r>
                  <a:rPr lang="en-US" altLang="zh-TW" sz="2800" dirty="0" smtClean="0"/>
                  <a:t>If M ≥ N</a:t>
                </a:r>
              </a:p>
              <a:p>
                <a:pPr marL="457200" lvl="1" indent="0" eaLnBrk="1" hangingPunct="1">
                  <a:lnSpc>
                    <a:spcPct val="90000"/>
                  </a:lnSpc>
                  <a:buNone/>
                </a:pPr>
                <a:r>
                  <a:rPr lang="en-US" altLang="zh-TW" sz="2400" dirty="0" smtClean="0"/>
                  <a:t>       </a:t>
                </a:r>
                <a:r>
                  <a:rPr lang="zh-CN" altLang="en-US" sz="2400" dirty="0" smtClean="0"/>
                  <a:t>抛弃末端进位</a:t>
                </a:r>
                <a:endParaRPr lang="en-US" altLang="zh-TW" sz="2400" dirty="0" smtClean="0"/>
              </a:p>
              <a:p>
                <a:pPr marL="514350" indent="-514350" eaLnBrk="1" hangingPunct="1">
                  <a:lnSpc>
                    <a:spcPct val="90000"/>
                  </a:lnSpc>
                  <a:buFont typeface="+mj-lt"/>
                  <a:buAutoNum type="circleNumDbPlain"/>
                </a:pPr>
                <a:r>
                  <a:rPr lang="en-US" altLang="zh-TW" sz="2800" dirty="0" smtClean="0"/>
                  <a:t>If M &lt; N</a:t>
                </a:r>
              </a:p>
              <a:p>
                <a:pPr lvl="1">
                  <a:lnSpc>
                    <a:spcPct val="140000"/>
                  </a:lnSpc>
                  <a:spcBef>
                    <a:spcPts val="0"/>
                  </a:spcBef>
                  <a:buFont typeface="Wingdings" pitchFamily="2" charset="2"/>
                  <a:buChar char="l"/>
                </a:pPr>
                <a:r>
                  <a:rPr lang="zh-CN" altLang="en-US" sz="2400" dirty="0" smtClean="0"/>
                  <a:t> 不产生末端进位</a:t>
                </a:r>
                <a:endParaRPr lang="en-US" altLang="zh-CN" sz="2400" dirty="0" smtClean="0"/>
              </a:p>
              <a:p>
                <a:pPr lvl="1">
                  <a:lnSpc>
                    <a:spcPct val="140000"/>
                  </a:lnSpc>
                  <a:spcBef>
                    <a:spcPts val="0"/>
                  </a:spcBef>
                  <a:buFont typeface="Wingdings" pitchFamily="2" charset="2"/>
                  <a:buChar char="l"/>
                </a:pPr>
                <a14:m>
                  <m:oMath xmlns:m="http://schemas.openxmlformats.org/officeDocument/2006/math">
                    <m:r>
                      <a:rPr lang="en-US" altLang="zh-TW" sz="2400" i="1" dirty="0">
                        <a:latin typeface="Cambria Math" panose="02040503050406030204" pitchFamily="18" charset="0"/>
                      </a:rPr>
                      <m:t>𝑀</m:t>
                    </m:r>
                    <m:r>
                      <a:rPr lang="en-US" altLang="zh-TW" sz="2400" i="1" dirty="0">
                        <a:latin typeface="Cambria Math" panose="02040503050406030204" pitchFamily="18" charset="0"/>
                      </a:rPr>
                      <m:t>+(</m:t>
                    </m:r>
                    <m:r>
                      <a:rPr lang="en-US" altLang="zh-CN" sz="2400" i="1" dirty="0" err="1">
                        <a:latin typeface="Cambria Math" panose="02040503050406030204" pitchFamily="18" charset="0"/>
                      </a:rPr>
                      <m:t>𝑟</m:t>
                    </m:r>
                    <m:r>
                      <a:rPr lang="en-US" altLang="zh-TW" sz="2400" i="1" baseline="30000" dirty="0" err="1">
                        <a:latin typeface="Cambria Math" panose="02040503050406030204" pitchFamily="18" charset="0"/>
                      </a:rPr>
                      <m:t>𝑛</m:t>
                    </m:r>
                    <m:r>
                      <a:rPr lang="en-US" altLang="zh-TW" sz="2400" i="1" dirty="0">
                        <a:latin typeface="Cambria Math" panose="02040503050406030204" pitchFamily="18" charset="0"/>
                      </a:rPr>
                      <m:t>−</m:t>
                    </m:r>
                    <m:r>
                      <a:rPr lang="en-US" altLang="zh-TW" sz="2400" i="1" dirty="0">
                        <a:latin typeface="Cambria Math" panose="02040503050406030204" pitchFamily="18" charset="0"/>
                      </a:rPr>
                      <m:t>𝑁</m:t>
                    </m:r>
                    <m:r>
                      <a:rPr lang="en-US" altLang="zh-TW" sz="2400" i="1" dirty="0">
                        <a:latin typeface="Cambria Math" panose="02040503050406030204" pitchFamily="18" charset="0"/>
                      </a:rPr>
                      <m:t>)=</m:t>
                    </m:r>
                    <m:r>
                      <a:rPr lang="en-US" altLang="zh-TW" sz="2400" i="1" dirty="0">
                        <a:latin typeface="Cambria Math" panose="02040503050406030204" pitchFamily="18" charset="0"/>
                      </a:rPr>
                      <m:t>𝑟𝑛</m:t>
                    </m:r>
                    <m:r>
                      <a:rPr lang="en-US" altLang="zh-TW" sz="2400" i="1" dirty="0">
                        <a:latin typeface="Cambria Math" panose="02040503050406030204" pitchFamily="18" charset="0"/>
                      </a:rPr>
                      <m:t>−(</m:t>
                    </m:r>
                    <m:r>
                      <a:rPr lang="en-US" altLang="zh-TW" sz="2400" i="1" dirty="0" smtClean="0">
                        <a:latin typeface="Cambria Math" panose="02040503050406030204" pitchFamily="18" charset="0"/>
                      </a:rPr>
                      <m:t>𝑁</m:t>
                    </m:r>
                    <m:r>
                      <a:rPr lang="en-US" altLang="zh-TW" sz="2400" b="0" i="1" dirty="0" smtClean="0">
                        <a:latin typeface="Cambria Math" panose="02040503050406030204" pitchFamily="18" charset="0"/>
                      </a:rPr>
                      <m:t>−</m:t>
                    </m:r>
                    <m:r>
                      <a:rPr lang="en-US" altLang="zh-TW" sz="2400" b="0" i="1" dirty="0" smtClean="0">
                        <a:latin typeface="Cambria Math" panose="02040503050406030204" pitchFamily="18" charset="0"/>
                      </a:rPr>
                      <m:t>𝑀</m:t>
                    </m:r>
                    <m:r>
                      <a:rPr lang="en-US" altLang="zh-TW" sz="2400" b="0" i="1" dirty="0" smtClean="0">
                        <a:latin typeface="Cambria Math" panose="02040503050406030204" pitchFamily="18" charset="0"/>
                      </a:rPr>
                      <m:t>)</m:t>
                    </m:r>
                  </m:oMath>
                </a14:m>
                <a:endParaRPr lang="en-US" altLang="zh-TW" sz="2400" baseline="30000" dirty="0"/>
              </a:p>
              <a:p>
                <a:pPr marL="457200" lvl="1" indent="0">
                  <a:lnSpc>
                    <a:spcPct val="140000"/>
                  </a:lnSpc>
                  <a:spcBef>
                    <a:spcPts val="0"/>
                  </a:spcBef>
                  <a:buNone/>
                </a:pPr>
                <a:r>
                  <a:rPr lang="en-US" altLang="zh-TW" sz="2400" b="0" dirty="0" smtClean="0"/>
                  <a:t>      </a:t>
                </a:r>
                <a14:m>
                  <m:oMath xmlns:m="http://schemas.openxmlformats.org/officeDocument/2006/math">
                    <m:r>
                      <a:rPr lang="en-US" altLang="zh-TW" sz="2400" b="0" i="1" dirty="0" smtClean="0">
                        <a:latin typeface="Cambria Math" panose="02040503050406030204" pitchFamily="18" charset="0"/>
                      </a:rPr>
                      <m:t>𝑁</m:t>
                    </m:r>
                    <m:r>
                      <a:rPr lang="en-US" altLang="zh-TW" sz="2400" b="0" i="1" dirty="0" smtClean="0">
                        <a:latin typeface="Cambria Math" panose="02040503050406030204" pitchFamily="18" charset="0"/>
                      </a:rPr>
                      <m:t>−</m:t>
                    </m:r>
                    <m:r>
                      <a:rPr lang="en-US" altLang="zh-TW" sz="2400" b="0" i="1" dirty="0" smtClean="0">
                        <a:latin typeface="Cambria Math" panose="02040503050406030204" pitchFamily="18" charset="0"/>
                      </a:rPr>
                      <m:t>𝑀</m:t>
                    </m:r>
                    <m:r>
                      <a:rPr lang="en-US" altLang="zh-TW" sz="2400" b="0" i="1" dirty="0" smtClean="0">
                        <a:latin typeface="Cambria Math" panose="02040503050406030204" pitchFamily="18" charset="0"/>
                      </a:rPr>
                      <m:t>=</m:t>
                    </m:r>
                    <m:r>
                      <a:rPr lang="en-US" altLang="zh-TW" sz="2400" i="1" dirty="0">
                        <a:latin typeface="Cambria Math" panose="02040503050406030204" pitchFamily="18" charset="0"/>
                      </a:rPr>
                      <m:t>𝑟</m:t>
                    </m:r>
                    <m:r>
                      <a:rPr lang="en-US" altLang="zh-TW" sz="2400" i="1" baseline="30000" dirty="0">
                        <a:latin typeface="Cambria Math" panose="02040503050406030204" pitchFamily="18" charset="0"/>
                      </a:rPr>
                      <m:t>𝑛</m:t>
                    </m:r>
                    <m:r>
                      <a:rPr lang="en-US" altLang="zh-TW" sz="2400" b="0" i="1" dirty="0" smtClean="0">
                        <a:latin typeface="Cambria Math" panose="02040503050406030204" pitchFamily="18" charset="0"/>
                      </a:rPr>
                      <m:t>−[</m:t>
                    </m:r>
                    <m:r>
                      <a:rPr lang="en-US" altLang="zh-TW" sz="2400" i="1" dirty="0">
                        <a:latin typeface="Cambria Math" panose="02040503050406030204" pitchFamily="18" charset="0"/>
                      </a:rPr>
                      <m:t>𝑟</m:t>
                    </m:r>
                    <m:r>
                      <a:rPr lang="en-US" altLang="zh-TW" sz="2400" i="1" baseline="30000" dirty="0">
                        <a:latin typeface="Cambria Math" panose="02040503050406030204" pitchFamily="18" charset="0"/>
                      </a:rPr>
                      <m:t>𝑛</m:t>
                    </m:r>
                    <m:r>
                      <a:rPr lang="en-US" altLang="zh-TW" sz="2400" i="1" dirty="0">
                        <a:latin typeface="Cambria Math" panose="02040503050406030204" pitchFamily="18" charset="0"/>
                      </a:rPr>
                      <m:t>−(</m:t>
                    </m:r>
                    <m:r>
                      <a:rPr lang="en-US" altLang="zh-TW" sz="2400" i="1" dirty="0">
                        <a:latin typeface="Cambria Math" panose="02040503050406030204" pitchFamily="18" charset="0"/>
                      </a:rPr>
                      <m:t>𝑁</m:t>
                    </m:r>
                    <m:r>
                      <a:rPr lang="en-US" altLang="zh-TW" sz="2400" i="1" dirty="0">
                        <a:latin typeface="Cambria Math" panose="02040503050406030204" pitchFamily="18" charset="0"/>
                      </a:rPr>
                      <m:t>−</m:t>
                    </m:r>
                    <m:r>
                      <a:rPr lang="en-US" altLang="zh-TW" sz="2400" i="1" dirty="0">
                        <a:latin typeface="Cambria Math" panose="02040503050406030204" pitchFamily="18" charset="0"/>
                      </a:rPr>
                      <m:t>𝑀</m:t>
                    </m:r>
                    <m:r>
                      <a:rPr lang="en-US" altLang="zh-TW" sz="2400" b="0" i="1" dirty="0" smtClean="0">
                        <a:latin typeface="Cambria Math" panose="02040503050406030204" pitchFamily="18" charset="0"/>
                      </a:rPr>
                      <m:t>)]</m:t>
                    </m:r>
                  </m:oMath>
                </a14:m>
                <a:endParaRPr lang="en-US" altLang="zh-TW" sz="2400" dirty="0" smtClean="0"/>
              </a:p>
              <a:p>
                <a:pPr lvl="1">
                  <a:lnSpc>
                    <a:spcPct val="140000"/>
                  </a:lnSpc>
                  <a:spcBef>
                    <a:spcPts val="0"/>
                  </a:spcBef>
                  <a:buFont typeface="Wingdings" pitchFamily="2" charset="2"/>
                  <a:buChar char="l"/>
                </a:pPr>
                <a:r>
                  <a:rPr lang="zh-CN" altLang="en-US" sz="2400" dirty="0" smtClean="0"/>
                  <a:t>  再加上负号</a:t>
                </a:r>
                <a:r>
                  <a:rPr lang="en-US" altLang="zh-CN" sz="2400" dirty="0" smtClean="0"/>
                  <a:t>(</a:t>
                </a:r>
                <a:r>
                  <a:rPr lang="en-US" altLang="zh-CN" b="1" dirty="0" smtClean="0">
                    <a:solidFill>
                      <a:srgbClr val="FF0000"/>
                    </a:solidFill>
                  </a:rPr>
                  <a:t>-</a:t>
                </a:r>
                <a:r>
                  <a:rPr lang="en-US" altLang="zh-CN" sz="2400" dirty="0" smtClean="0"/>
                  <a:t>), </a:t>
                </a:r>
                <a14:m>
                  <m:oMath xmlns:m="http://schemas.openxmlformats.org/officeDocument/2006/math">
                    <m:r>
                      <a:rPr lang="en-US" altLang="zh-TW" sz="2000" b="0" i="1" dirty="0" smtClean="0">
                        <a:latin typeface="Cambria Math" panose="02040503050406030204" pitchFamily="18" charset="0"/>
                      </a:rPr>
                      <m:t>𝑀</m:t>
                    </m:r>
                    <m:r>
                      <a:rPr lang="en-US" altLang="zh-TW" sz="2000" i="1" dirty="0">
                        <a:latin typeface="Cambria Math" panose="02040503050406030204" pitchFamily="18" charset="0"/>
                      </a:rPr>
                      <m:t>−</m:t>
                    </m:r>
                    <m:r>
                      <a:rPr lang="en-US" altLang="zh-TW" sz="2000" b="0" i="1" dirty="0" smtClean="0">
                        <a:latin typeface="Cambria Math" panose="02040503050406030204" pitchFamily="18" charset="0"/>
                      </a:rPr>
                      <m:t>𝑁</m:t>
                    </m:r>
                    <m:r>
                      <a:rPr lang="en-US" altLang="zh-TW" sz="2000" b="0" i="1" dirty="0" smtClean="0">
                        <a:latin typeface="Cambria Math" panose="02040503050406030204" pitchFamily="18" charset="0"/>
                      </a:rPr>
                      <m:t>=</m:t>
                    </m:r>
                    <m:r>
                      <a:rPr lang="en-US" altLang="zh-TW" sz="2000" b="1" i="1" dirty="0" smtClean="0">
                        <a:solidFill>
                          <a:srgbClr val="FF0000"/>
                        </a:solidFill>
                        <a:latin typeface="Cambria Math" panose="02040503050406030204" pitchFamily="18" charset="0"/>
                      </a:rPr>
                      <m:t>−</m:t>
                    </m:r>
                    <m:r>
                      <a:rPr lang="en-US" altLang="zh-TW" sz="2000" b="0" i="1" dirty="0" smtClean="0">
                        <a:latin typeface="Cambria Math" panose="02040503050406030204" pitchFamily="18" charset="0"/>
                      </a:rPr>
                      <m:t>(</m:t>
                    </m:r>
                    <m:r>
                      <a:rPr lang="en-US" altLang="zh-TW" sz="2000" b="0" i="1" dirty="0" smtClean="0">
                        <a:latin typeface="Cambria Math" panose="02040503050406030204" pitchFamily="18" charset="0"/>
                      </a:rPr>
                      <m:t>𝑁</m:t>
                    </m:r>
                    <m:r>
                      <a:rPr lang="en-US" altLang="zh-TW" sz="2000" b="0" i="1" dirty="0" smtClean="0">
                        <a:latin typeface="Cambria Math" panose="02040503050406030204" pitchFamily="18" charset="0"/>
                      </a:rPr>
                      <m:t>−</m:t>
                    </m:r>
                    <m:r>
                      <a:rPr lang="en-US" altLang="zh-TW" sz="2000" b="0" i="1" dirty="0" smtClean="0">
                        <a:latin typeface="Cambria Math" panose="02040503050406030204" pitchFamily="18" charset="0"/>
                      </a:rPr>
                      <m:t>𝑀</m:t>
                    </m:r>
                    <m:r>
                      <a:rPr lang="en-US" altLang="zh-TW" sz="2000" b="0" i="1" dirty="0" smtClean="0">
                        <a:latin typeface="Cambria Math" panose="02040503050406030204" pitchFamily="18" charset="0"/>
                      </a:rPr>
                      <m:t>)</m:t>
                    </m:r>
                  </m:oMath>
                </a14:m>
                <a:endParaRPr lang="en-US" altLang="zh-CN" sz="2000" dirty="0" smtClean="0"/>
              </a:p>
            </p:txBody>
          </p:sp>
        </mc:Choice>
        <mc:Fallback xmlns="">
          <p:sp>
            <p:nvSpPr>
              <p:cNvPr id="72707" name="Rectangle 3"/>
              <p:cNvSpPr>
                <a:spLocks noGrp="1" noRot="1" noChangeAspect="1" noMove="1" noResize="1" noEditPoints="1" noAdjustHandles="1" noChangeArrowheads="1" noChangeShapeType="1" noTextEdit="1"/>
              </p:cNvSpPr>
              <p:nvPr>
                <p:ph idx="1"/>
              </p:nvPr>
            </p:nvSpPr>
            <p:spPr>
              <a:xfrm>
                <a:off x="35496" y="1052736"/>
                <a:ext cx="7776864" cy="5112568"/>
              </a:xfrm>
              <a:blipFill rotWithShape="0">
                <a:blip r:embed="rId3"/>
                <a:stretch>
                  <a:fillRect l="-1646" t="-2625" b="-2148"/>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pPr>
              <a:defRPr/>
            </a:pPr>
            <a:fld id="{AB5F70D7-AEFC-45B0-A8AE-B3775A81AC94}" type="slidenum">
              <a:rPr lang="en-US" altLang="zh-CN" smtClean="0"/>
              <a:pPr>
                <a:defRPr/>
              </a:pPr>
              <a:t>52</a:t>
            </a:fld>
            <a:endParaRPr lang="en-US" altLang="zh-CN" dirty="0"/>
          </a:p>
        </p:txBody>
      </p:sp>
      <mc:AlternateContent xmlns:mc="http://schemas.openxmlformats.org/markup-compatibility/2006" xmlns:a14="http://schemas.microsoft.com/office/drawing/2010/main">
        <mc:Choice Requires="a14">
          <p:sp>
            <p:nvSpPr>
              <p:cNvPr id="2" name="TextBox 1"/>
              <p:cNvSpPr txBox="1"/>
              <p:nvPr/>
            </p:nvSpPr>
            <p:spPr>
              <a:xfrm>
                <a:off x="5508104" y="1628800"/>
                <a:ext cx="2735044" cy="461665"/>
              </a:xfrm>
              <a:prstGeom prst="rect">
                <a:avLst/>
              </a:prstGeom>
              <a:noFill/>
            </p:spPr>
            <p:txBody>
              <a:bodyPr wrap="none" rtlCol="0">
                <a:spAutoFit/>
              </a:bodyPr>
              <a:lstStyle/>
              <a:p>
                <a:r>
                  <a:rPr lang="zh-CN" altLang="en-US" sz="2400" b="0" dirty="0" smtClean="0">
                    <a:solidFill>
                      <a:srgbClr val="0070C0"/>
                    </a:solidFill>
                  </a:rPr>
                  <a:t>十进制：</a:t>
                </a:r>
                <a14:m>
                  <m:oMath xmlns:m="http://schemas.openxmlformats.org/officeDocument/2006/math">
                    <m:r>
                      <a:rPr lang="en-US" altLang="zh-CN" sz="2400" b="1" i="1" u="sng" smtClean="0">
                        <a:solidFill>
                          <a:srgbClr val="0070C0"/>
                        </a:solidFill>
                        <a:latin typeface="Cambria Math"/>
                      </a:rPr>
                      <m:t>𝟓</m:t>
                    </m:r>
                    <m:r>
                      <a:rPr lang="en-US" altLang="zh-CN" sz="2400" b="1" i="1" u="sng" smtClean="0">
                        <a:solidFill>
                          <a:srgbClr val="0070C0"/>
                        </a:solidFill>
                        <a:latin typeface="Cambria Math"/>
                      </a:rPr>
                      <m:t>−</m:t>
                    </m:r>
                    <m:r>
                      <a:rPr lang="en-US" altLang="zh-CN" sz="2400" b="1" i="1" u="sng" smtClean="0">
                        <a:solidFill>
                          <a:srgbClr val="0070C0"/>
                        </a:solidFill>
                        <a:latin typeface="Cambria Math"/>
                      </a:rPr>
                      <m:t>𝟑</m:t>
                    </m:r>
                    <m:r>
                      <a:rPr lang="en-US" altLang="zh-CN" sz="2400" b="1" i="1" u="sng" smtClean="0">
                        <a:solidFill>
                          <a:srgbClr val="0070C0"/>
                        </a:solidFill>
                        <a:latin typeface="Cambria Math"/>
                      </a:rPr>
                      <m:t>=</m:t>
                    </m:r>
                    <m:r>
                      <a:rPr lang="en-US" altLang="zh-CN" sz="2400" b="1" i="1" u="sng" smtClean="0">
                        <a:solidFill>
                          <a:srgbClr val="0070C0"/>
                        </a:solidFill>
                        <a:latin typeface="Cambria Math"/>
                      </a:rPr>
                      <m:t>𝟐</m:t>
                    </m:r>
                  </m:oMath>
                </a14:m>
                <a:endParaRPr lang="zh-CN" altLang="en-US" sz="2400" b="1" u="sng" dirty="0">
                  <a:solidFill>
                    <a:srgbClr val="0070C0"/>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5508104" y="1628800"/>
                <a:ext cx="2735044" cy="461665"/>
              </a:xfrm>
              <a:prstGeom prst="rect">
                <a:avLst/>
              </a:prstGeom>
              <a:blipFill rotWithShape="0">
                <a:blip r:embed="rId4"/>
                <a:stretch>
                  <a:fillRect l="-3571" t="-15789" b="-236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5844977" y="2319263"/>
                <a:ext cx="297549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rgbClr val="0070C0"/>
                          </a:solidFill>
                          <a:latin typeface="Cambria Math"/>
                        </a:rPr>
                        <m:t>5+7=12=2+10</m:t>
                      </m:r>
                    </m:oMath>
                  </m:oMathPara>
                </a14:m>
                <a:endParaRPr lang="zh-CN" altLang="en-US" sz="2400" dirty="0">
                  <a:solidFill>
                    <a:srgbClr val="0070C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844977" y="2319263"/>
                <a:ext cx="2975495" cy="461665"/>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864140" y="3007721"/>
                <a:ext cx="169950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rgbClr val="0070C0"/>
                          </a:solidFill>
                          <a:latin typeface="Cambria Math"/>
                        </a:rPr>
                        <m:t>5+7=</m:t>
                      </m:r>
                      <m:r>
                        <a:rPr lang="en-US" altLang="zh-CN" sz="2400" b="0" i="1" strike="dblStrike" smtClean="0">
                          <a:solidFill>
                            <a:srgbClr val="FF0000"/>
                          </a:solidFill>
                          <a:latin typeface="Cambria Math"/>
                        </a:rPr>
                        <m:t>1</m:t>
                      </m:r>
                      <m:r>
                        <a:rPr lang="en-US" altLang="zh-CN" sz="2400" b="0" i="1" smtClean="0">
                          <a:solidFill>
                            <a:srgbClr val="0070C0"/>
                          </a:solidFill>
                          <a:latin typeface="Cambria Math"/>
                        </a:rPr>
                        <m:t>2</m:t>
                      </m:r>
                    </m:oMath>
                  </m:oMathPara>
                </a14:m>
                <a:endParaRPr lang="zh-CN" altLang="en-US" sz="2400" dirty="0">
                  <a:solidFill>
                    <a:srgbClr val="0070C0"/>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864140" y="3007721"/>
                <a:ext cx="1699504" cy="461665"/>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5568167" y="3689264"/>
                <a:ext cx="2964273" cy="461665"/>
              </a:xfrm>
              <a:prstGeom prst="rect">
                <a:avLst/>
              </a:prstGeom>
              <a:noFill/>
            </p:spPr>
            <p:txBody>
              <a:bodyPr wrap="none" rtlCol="0">
                <a:spAutoFit/>
              </a:bodyPr>
              <a:lstStyle/>
              <a:p>
                <a:r>
                  <a:rPr lang="zh-CN" altLang="en-US" sz="2400" b="0" dirty="0" smtClean="0">
                    <a:solidFill>
                      <a:srgbClr val="0070C0"/>
                    </a:solidFill>
                  </a:rPr>
                  <a:t>十进制：</a:t>
                </a:r>
                <a14:m>
                  <m:oMath xmlns:m="http://schemas.openxmlformats.org/officeDocument/2006/math">
                    <m:r>
                      <a:rPr lang="en-US" altLang="zh-CN" sz="2400" b="1" i="1" u="sng">
                        <a:solidFill>
                          <a:srgbClr val="0070C0"/>
                        </a:solidFill>
                        <a:latin typeface="Cambria Math"/>
                      </a:rPr>
                      <m:t>𝟑</m:t>
                    </m:r>
                    <m:r>
                      <a:rPr lang="en-US" altLang="zh-CN" sz="2400" b="1" i="1" u="sng" smtClean="0">
                        <a:solidFill>
                          <a:srgbClr val="0070C0"/>
                        </a:solidFill>
                        <a:latin typeface="Cambria Math"/>
                      </a:rPr>
                      <m:t>−</m:t>
                    </m:r>
                    <m:r>
                      <a:rPr lang="en-US" altLang="zh-CN" sz="2400" b="1" i="1" u="sng" smtClean="0">
                        <a:solidFill>
                          <a:srgbClr val="0070C0"/>
                        </a:solidFill>
                        <a:latin typeface="Cambria Math"/>
                      </a:rPr>
                      <m:t>𝟓</m:t>
                    </m:r>
                    <m:r>
                      <a:rPr lang="en-US" altLang="zh-CN" sz="2400" b="1" i="1" u="sng" smtClean="0">
                        <a:solidFill>
                          <a:srgbClr val="0070C0"/>
                        </a:solidFill>
                        <a:latin typeface="Cambria Math"/>
                      </a:rPr>
                      <m:t>=−</m:t>
                    </m:r>
                    <m:r>
                      <a:rPr lang="en-US" altLang="zh-CN" sz="2400" b="1" i="1" u="sng" smtClean="0">
                        <a:solidFill>
                          <a:srgbClr val="0070C0"/>
                        </a:solidFill>
                        <a:latin typeface="Cambria Math"/>
                      </a:rPr>
                      <m:t>𝟐</m:t>
                    </m:r>
                  </m:oMath>
                </a14:m>
                <a:endParaRPr lang="zh-CN" altLang="en-US" sz="2400" b="1" u="sng" dirty="0">
                  <a:solidFill>
                    <a:srgbClr val="0070C0"/>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568167" y="3689264"/>
                <a:ext cx="2964273" cy="461665"/>
              </a:xfrm>
              <a:prstGeom prst="rect">
                <a:avLst/>
              </a:prstGeom>
              <a:blipFill rotWithShape="0">
                <a:blip r:embed="rId7"/>
                <a:stretch>
                  <a:fillRect l="-3080" t="-15789" b="-236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994742" y="4509120"/>
                <a:ext cx="185018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rgbClr val="0070C0"/>
                          </a:solidFill>
                          <a:latin typeface="Cambria Math"/>
                        </a:rPr>
                        <m:t>●  3+</m:t>
                      </m:r>
                      <m:r>
                        <a:rPr lang="en-US" altLang="zh-CN" sz="2400" b="1" i="1" smtClean="0">
                          <a:solidFill>
                            <a:srgbClr val="00B050"/>
                          </a:solidFill>
                          <a:latin typeface="Cambria Math"/>
                        </a:rPr>
                        <m:t>𝟓</m:t>
                      </m:r>
                      <m:r>
                        <a:rPr lang="en-US" altLang="zh-CN" sz="2400" b="0" i="1" smtClean="0">
                          <a:solidFill>
                            <a:srgbClr val="0070C0"/>
                          </a:solidFill>
                          <a:latin typeface="Cambria Math"/>
                        </a:rPr>
                        <m:t>=8</m:t>
                      </m:r>
                    </m:oMath>
                  </m:oMathPara>
                </a14:m>
                <a:endParaRPr lang="zh-CN" altLang="en-US" sz="2400" dirty="0">
                  <a:solidFill>
                    <a:srgbClr val="0070C0"/>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5994742" y="4509120"/>
                <a:ext cx="1850185" cy="461665"/>
              </a:xfrm>
              <a:prstGeom prst="rect">
                <a:avLst/>
              </a:prstGeom>
              <a:blipFill rotWithShape="1">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008279" y="5013176"/>
                <a:ext cx="202010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0070C0"/>
                          </a:solidFill>
                          <a:latin typeface="Cambria Math"/>
                        </a:rPr>
                        <m:t>●</m:t>
                      </m:r>
                      <m:r>
                        <a:rPr lang="en-US" altLang="zh-CN" sz="2400" b="0" i="1" smtClean="0">
                          <a:solidFill>
                            <a:srgbClr val="0070C0"/>
                          </a:solidFill>
                          <a:latin typeface="Cambria Math"/>
                        </a:rPr>
                        <m:t>  10−8=2</m:t>
                      </m:r>
                    </m:oMath>
                  </m:oMathPara>
                </a14:m>
                <a:endParaRPr lang="zh-CN" altLang="en-US" sz="2400" dirty="0">
                  <a:solidFill>
                    <a:srgbClr val="0070C0"/>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6008279" y="5013176"/>
                <a:ext cx="2020105" cy="461665"/>
              </a:xfrm>
              <a:prstGeom prst="rect">
                <a:avLst/>
              </a:prstGeom>
              <a:blipFill rotWithShape="1">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6012160" y="5559623"/>
                <a:ext cx="203350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0070C0"/>
                          </a:solidFill>
                          <a:latin typeface="Cambria Math"/>
                        </a:rPr>
                        <m:t>●</m:t>
                      </m:r>
                      <m:r>
                        <a:rPr lang="en-US" altLang="zh-CN" sz="2400" b="0" i="1" smtClean="0">
                          <a:solidFill>
                            <a:srgbClr val="0070C0"/>
                          </a:solidFill>
                          <a:latin typeface="Cambria Math"/>
                        </a:rPr>
                        <m:t>  </m:t>
                      </m:r>
                      <m:r>
                        <a:rPr lang="zh-CN" altLang="en-US" sz="2400" i="1">
                          <a:solidFill>
                            <a:srgbClr val="0070C0"/>
                          </a:solidFill>
                          <a:latin typeface="Cambria Math"/>
                        </a:rPr>
                        <m:t>答案</m:t>
                      </m:r>
                      <m:r>
                        <a:rPr lang="zh-CN" altLang="en-US" sz="2400" b="0" i="1" smtClean="0">
                          <a:solidFill>
                            <a:srgbClr val="0070C0"/>
                          </a:solidFill>
                          <a:latin typeface="Cambria Math"/>
                        </a:rPr>
                        <m:t>：</m:t>
                      </m:r>
                      <m:r>
                        <a:rPr lang="en-US" altLang="zh-CN" sz="2400" b="1" i="1" smtClean="0">
                          <a:solidFill>
                            <a:srgbClr val="FF0000"/>
                          </a:solidFill>
                          <a:latin typeface="Cambria Math"/>
                        </a:rPr>
                        <m:t>−</m:t>
                      </m:r>
                      <m:r>
                        <a:rPr lang="en-US" altLang="zh-CN" sz="2400" b="0" i="1" smtClean="0">
                          <a:solidFill>
                            <a:srgbClr val="0070C0"/>
                          </a:solidFill>
                          <a:latin typeface="Cambria Math"/>
                        </a:rPr>
                        <m:t>2</m:t>
                      </m:r>
                    </m:oMath>
                  </m:oMathPara>
                </a14:m>
                <a:endParaRPr lang="zh-CN" altLang="en-US" sz="2400" dirty="0">
                  <a:solidFill>
                    <a:srgbClr val="0070C0"/>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6012160" y="5559623"/>
                <a:ext cx="2033505" cy="461665"/>
              </a:xfrm>
              <a:prstGeom prst="rect">
                <a:avLst/>
              </a:prstGeom>
              <a:blipFill rotWithShape="1">
                <a:blip r:embed="rId10"/>
                <a:stretch>
                  <a:fillRect b="-9211"/>
                </a:stretch>
              </a:blipFill>
            </p:spPr>
            <p:txBody>
              <a:bodyPr/>
              <a:lstStyle/>
              <a:p>
                <a:r>
                  <a:rPr lang="zh-CN" altLang="en-US">
                    <a:noFill/>
                  </a:rPr>
                  <a:t> </a:t>
                </a:r>
              </a:p>
            </p:txBody>
          </p:sp>
        </mc:Fallback>
      </mc:AlternateContent>
      <p:sp>
        <p:nvSpPr>
          <p:cNvPr id="5" name="矩形 4"/>
          <p:cNvSpPr/>
          <p:nvPr/>
        </p:nvSpPr>
        <p:spPr>
          <a:xfrm>
            <a:off x="251520" y="6211669"/>
            <a:ext cx="8205039" cy="46166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sz="2400" dirty="0">
                <a:latin typeface="楷体" pitchFamily="49" charset="-122"/>
                <a:ea typeface="楷体" pitchFamily="49" charset="-122"/>
              </a:rPr>
              <a:t>在补码系统中，一个负数就是用其对应正数的补码来表示。</a:t>
            </a:r>
          </a:p>
        </p:txBody>
      </p:sp>
      <p:sp>
        <p:nvSpPr>
          <p:cNvPr id="6" name="文本框 5"/>
          <p:cNvSpPr txBox="1"/>
          <p:nvPr/>
        </p:nvSpPr>
        <p:spPr>
          <a:xfrm>
            <a:off x="6647236" y="4306923"/>
            <a:ext cx="763351" cy="369332"/>
          </a:xfrm>
          <a:prstGeom prst="rect">
            <a:avLst/>
          </a:prstGeom>
          <a:noFill/>
        </p:spPr>
        <p:txBody>
          <a:bodyPr wrap="none" rtlCol="0">
            <a:spAutoFit/>
          </a:bodyPr>
          <a:lstStyle/>
          <a:p>
            <a:r>
              <a:rPr lang="zh-CN" altLang="en-US" dirty="0" smtClean="0">
                <a:solidFill>
                  <a:srgbClr val="00B050"/>
                </a:solidFill>
              </a:rPr>
              <a:t>补码</a:t>
            </a:r>
            <a:r>
              <a:rPr lang="en-US" altLang="zh-CN" dirty="0" smtClean="0">
                <a:solidFill>
                  <a:srgbClr val="00B050"/>
                </a:solidFill>
              </a:rPr>
              <a:t>5</a:t>
            </a:r>
            <a:endParaRPr lang="zh-CN" altLang="en-US" dirty="0">
              <a:solidFill>
                <a:srgbClr val="00B050"/>
              </a:solidFill>
            </a:endParaRPr>
          </a:p>
        </p:txBody>
      </p:sp>
    </p:spTree>
    <p:extLst>
      <p:ext uri="{BB962C8B-B14F-4D97-AF65-F5344CB8AC3E}">
        <p14:creationId xmlns:p14="http://schemas.microsoft.com/office/powerpoint/2010/main" val="79524119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10344" y="92386"/>
            <a:ext cx="9144000" cy="751735"/>
          </a:xfrm>
        </p:spPr>
        <p:txBody>
          <a:bodyPr>
            <a:normAutofit fontScale="90000"/>
          </a:bodyPr>
          <a:lstStyle/>
          <a:p>
            <a:pPr eaLnBrk="1" hangingPunct="1"/>
            <a:r>
              <a:rPr lang="en-US" altLang="zh-CN" dirty="0" smtClean="0"/>
              <a:t>Example (3)</a:t>
            </a:r>
          </a:p>
        </p:txBody>
      </p:sp>
      <p:graphicFrame>
        <p:nvGraphicFramePr>
          <p:cNvPr id="73731" name="Object 4"/>
          <p:cNvGraphicFramePr>
            <a:graphicFrameLocks noChangeAspect="1"/>
          </p:cNvGraphicFramePr>
          <p:nvPr>
            <p:extLst>
              <p:ext uri="{D42A27DB-BD31-4B8C-83A1-F6EECF244321}">
                <p14:modId xmlns:p14="http://schemas.microsoft.com/office/powerpoint/2010/main" val="2443745868"/>
              </p:ext>
            </p:extLst>
          </p:nvPr>
        </p:nvGraphicFramePr>
        <p:xfrm>
          <a:off x="0" y="980728"/>
          <a:ext cx="9144000" cy="2436813"/>
        </p:xfrm>
        <a:graphic>
          <a:graphicData uri="http://schemas.openxmlformats.org/presentationml/2006/ole">
            <mc:AlternateContent xmlns:mc="http://schemas.openxmlformats.org/markup-compatibility/2006">
              <mc:Choice xmlns:v="urn:schemas-microsoft-com:vml" Requires="v">
                <p:oleObj spid="_x0000_s5398" name="位图图像" r:id="rId4" imgW="5172797" imgH="1438095" progId="Paint.Picture">
                  <p:embed/>
                </p:oleObj>
              </mc:Choice>
              <mc:Fallback>
                <p:oleObj name="位图图像" r:id="rId4" imgW="5172797" imgH="1438095"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980728"/>
                        <a:ext cx="9144000" cy="2436813"/>
                      </a:xfrm>
                      <a:prstGeom prst="rect">
                        <a:avLst/>
                      </a:prstGeom>
                      <a:noFill/>
                      <a:ln>
                        <a:noFill/>
                      </a:ln>
                      <a:effectLst/>
                      <a:extLst/>
                    </p:spPr>
                  </p:pic>
                </p:oleObj>
              </mc:Fallback>
            </mc:AlternateContent>
          </a:graphicData>
        </a:graphic>
      </p:graphicFrame>
      <p:sp>
        <p:nvSpPr>
          <p:cNvPr id="4" name="Rectangle 2"/>
          <p:cNvSpPr txBox="1">
            <a:spLocks noChangeArrowheads="1"/>
          </p:cNvSpPr>
          <p:nvPr/>
        </p:nvSpPr>
        <p:spPr>
          <a:xfrm>
            <a:off x="467544" y="3442990"/>
            <a:ext cx="8229600" cy="99412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dirty="0" smtClean="0"/>
              <a:t>Example (4)</a:t>
            </a:r>
          </a:p>
        </p:txBody>
      </p:sp>
      <p:graphicFrame>
        <p:nvGraphicFramePr>
          <p:cNvPr id="2" name="对象 1"/>
          <p:cNvGraphicFramePr>
            <a:graphicFrameLocks noChangeAspect="1"/>
          </p:cNvGraphicFramePr>
          <p:nvPr>
            <p:extLst>
              <p:ext uri="{D42A27DB-BD31-4B8C-83A1-F6EECF244321}">
                <p14:modId xmlns:p14="http://schemas.microsoft.com/office/powerpoint/2010/main" val="3131897177"/>
              </p:ext>
            </p:extLst>
          </p:nvPr>
        </p:nvGraphicFramePr>
        <p:xfrm>
          <a:off x="0" y="4293096"/>
          <a:ext cx="9144000" cy="2514600"/>
        </p:xfrm>
        <a:graphic>
          <a:graphicData uri="http://schemas.openxmlformats.org/presentationml/2006/ole">
            <mc:AlternateContent xmlns:mc="http://schemas.openxmlformats.org/markup-compatibility/2006">
              <mc:Choice xmlns:v="urn:schemas-microsoft-com:vml" Requires="v">
                <p:oleObj spid="_x0000_s5399" name="位图图像" r:id="rId6" imgW="5161905" imgH="1419048" progId="PBrush">
                  <p:embed/>
                </p:oleObj>
              </mc:Choice>
              <mc:Fallback>
                <p:oleObj name="位图图像" r:id="rId6" imgW="5161905" imgH="1419048" progId="PBrush">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4293096"/>
                        <a:ext cx="91440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灯片编号占位符 4"/>
          <p:cNvSpPr>
            <a:spLocks noGrp="1"/>
          </p:cNvSpPr>
          <p:nvPr>
            <p:ph type="sldNum" sz="quarter" idx="12"/>
          </p:nvPr>
        </p:nvSpPr>
        <p:spPr/>
        <p:txBody>
          <a:bodyPr/>
          <a:lstStyle/>
          <a:p>
            <a:pPr>
              <a:defRPr/>
            </a:pPr>
            <a:fld id="{AB5F70D7-AEFC-45B0-A8AE-B3775A81AC94}" type="slidenum">
              <a:rPr lang="en-US" altLang="zh-CN" smtClean="0"/>
              <a:pPr>
                <a:defRPr/>
              </a:pPr>
              <a:t>53</a:t>
            </a:fld>
            <a:endParaRPr lang="en-US" altLang="zh-CN" dirty="0"/>
          </a:p>
        </p:txBody>
      </p:sp>
      <mc:AlternateContent xmlns:mc="http://schemas.openxmlformats.org/markup-compatibility/2006" xmlns:a14="http://schemas.microsoft.com/office/drawing/2010/main">
        <mc:Choice Requires="a14">
          <p:sp>
            <p:nvSpPr>
              <p:cNvPr id="8" name="TextBox 7"/>
              <p:cNvSpPr txBox="1"/>
              <p:nvPr/>
            </p:nvSpPr>
            <p:spPr>
              <a:xfrm>
                <a:off x="467544" y="1673521"/>
                <a:ext cx="116993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rgbClr val="0070C0"/>
                          </a:solidFill>
                          <a:latin typeface="Cambria Math"/>
                        </a:rPr>
                        <m:t>𝑴</m:t>
                      </m:r>
                      <m:r>
                        <a:rPr lang="en-US" altLang="zh-CN" sz="2400" b="1" i="1" smtClean="0">
                          <a:solidFill>
                            <a:srgbClr val="0070C0"/>
                          </a:solidFill>
                          <a:latin typeface="Cambria Math"/>
                          <a:ea typeface="Cambria Math"/>
                        </a:rPr>
                        <m:t>&gt;</m:t>
                      </m:r>
                      <m:r>
                        <a:rPr lang="en-US" altLang="zh-CN" sz="2400" b="1" i="1" smtClean="0">
                          <a:solidFill>
                            <a:srgbClr val="0070C0"/>
                          </a:solidFill>
                          <a:latin typeface="Cambria Math"/>
                          <a:ea typeface="Cambria Math"/>
                        </a:rPr>
                        <m:t>𝑵</m:t>
                      </m:r>
                    </m:oMath>
                  </m:oMathPara>
                </a14:m>
                <a:endParaRPr lang="zh-CN" altLang="en-US" sz="2400" b="1" dirty="0">
                  <a:solidFill>
                    <a:srgbClr val="0070C0"/>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67544" y="1673521"/>
                <a:ext cx="1169936" cy="461665"/>
              </a:xfrm>
              <a:prstGeom prst="rect">
                <a:avLst/>
              </a:prstGeom>
              <a:blipFill rotWithShape="1">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66183" y="4869160"/>
                <a:ext cx="116993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rgbClr val="0070C0"/>
                          </a:solidFill>
                          <a:latin typeface="Cambria Math"/>
                        </a:rPr>
                        <m:t>𝑴</m:t>
                      </m:r>
                      <m:r>
                        <a:rPr lang="en-US" altLang="zh-CN" sz="2400" b="1" i="1" smtClean="0">
                          <a:solidFill>
                            <a:srgbClr val="0070C0"/>
                          </a:solidFill>
                          <a:latin typeface="Cambria Math"/>
                          <a:ea typeface="Cambria Math"/>
                        </a:rPr>
                        <m:t>&lt;</m:t>
                      </m:r>
                      <m:r>
                        <a:rPr lang="en-US" altLang="zh-CN" sz="2400" b="1" i="1" smtClean="0">
                          <a:solidFill>
                            <a:srgbClr val="0070C0"/>
                          </a:solidFill>
                          <a:latin typeface="Cambria Math"/>
                          <a:ea typeface="Cambria Math"/>
                        </a:rPr>
                        <m:t>𝑵</m:t>
                      </m:r>
                    </m:oMath>
                  </m:oMathPara>
                </a14:m>
                <a:endParaRPr lang="zh-CN" altLang="en-US" sz="2400" b="1" dirty="0">
                  <a:solidFill>
                    <a:srgbClr val="0070C0"/>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466183" y="4869160"/>
                <a:ext cx="1169936" cy="461665"/>
              </a:xfrm>
              <a:prstGeom prst="rect">
                <a:avLst/>
              </a:prstGeom>
              <a:blipFill rotWithShape="1">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6395284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作业 </a:t>
            </a:r>
            <a:r>
              <a:rPr lang="en-US" altLang="zh-CN" dirty="0" smtClean="0"/>
              <a:t>P23</a:t>
            </a:r>
            <a:endParaRPr lang="zh-CN" altLang="en-US" dirty="0"/>
          </a:p>
        </p:txBody>
      </p:sp>
      <p:sp>
        <p:nvSpPr>
          <p:cNvPr id="3" name="内容占位符 2"/>
          <p:cNvSpPr>
            <a:spLocks noGrp="1"/>
          </p:cNvSpPr>
          <p:nvPr>
            <p:ph idx="1"/>
          </p:nvPr>
        </p:nvSpPr>
        <p:spPr>
          <a:xfrm>
            <a:off x="0" y="1052736"/>
            <a:ext cx="9144000" cy="2232248"/>
          </a:xfrm>
        </p:spPr>
        <p:txBody>
          <a:bodyPr>
            <a:normAutofit/>
          </a:bodyPr>
          <a:lstStyle/>
          <a:p>
            <a:pPr marL="0" indent="0" algn="ctr">
              <a:buNone/>
            </a:pPr>
            <a:r>
              <a:rPr lang="en-US" altLang="zh-CN" sz="3600" dirty="0" smtClean="0"/>
              <a:t>1.5</a:t>
            </a:r>
            <a:r>
              <a:rPr lang="zh-CN" altLang="en-US" sz="3600" dirty="0" smtClean="0"/>
              <a:t>，</a:t>
            </a:r>
            <a:r>
              <a:rPr lang="en-US" altLang="zh-CN" sz="3600" dirty="0" smtClean="0"/>
              <a:t>1.9</a:t>
            </a:r>
            <a:r>
              <a:rPr lang="zh-CN" altLang="en-US" sz="3600" dirty="0" smtClean="0"/>
              <a:t>，</a:t>
            </a:r>
            <a:r>
              <a:rPr lang="en-US" altLang="zh-CN" sz="3600" dirty="0" smtClean="0"/>
              <a:t>1.13 a),c)</a:t>
            </a:r>
            <a:r>
              <a:rPr lang="zh-CN" altLang="en-US" sz="3600" dirty="0" smtClean="0"/>
              <a:t>，</a:t>
            </a:r>
            <a:r>
              <a:rPr lang="en-US" altLang="zh-CN" sz="3600" dirty="0" smtClean="0"/>
              <a:t>1.15 a), c)</a:t>
            </a:r>
            <a:r>
              <a:rPr lang="zh-CN" altLang="en-US" sz="3600" dirty="0" smtClean="0"/>
              <a:t>，</a:t>
            </a:r>
            <a:r>
              <a:rPr lang="en-US" altLang="zh-CN" sz="3600" dirty="0" smtClean="0"/>
              <a:t>1.17 a), c)</a:t>
            </a:r>
            <a:r>
              <a:rPr lang="zh-CN" altLang="en-US" sz="3600" dirty="0" smtClean="0"/>
              <a:t>，</a:t>
            </a:r>
            <a:endParaRPr lang="en-US" altLang="zh-CN" sz="3600" dirty="0" smtClean="0"/>
          </a:p>
          <a:p>
            <a:pPr marL="0" indent="0" algn="ctr">
              <a:buNone/>
            </a:pPr>
            <a:r>
              <a:rPr lang="en-US" altLang="zh-CN" sz="3600" dirty="0" smtClean="0"/>
              <a:t>1.19</a:t>
            </a:r>
            <a:r>
              <a:rPr lang="zh-CN" altLang="en-US" sz="3600" dirty="0" smtClean="0"/>
              <a:t>，</a:t>
            </a:r>
            <a:r>
              <a:rPr lang="en-US" altLang="zh-CN" sz="3600" dirty="0" smtClean="0"/>
              <a:t>1.21 a), c)</a:t>
            </a:r>
            <a:r>
              <a:rPr lang="zh-CN" altLang="en-US" sz="3600" dirty="0" smtClean="0"/>
              <a:t>，</a:t>
            </a:r>
            <a:r>
              <a:rPr lang="en-US" altLang="zh-CN" sz="3600" dirty="0" smtClean="0"/>
              <a:t>1.23 a), c)</a:t>
            </a:r>
            <a:r>
              <a:rPr lang="zh-CN" altLang="en-US" sz="3600" dirty="0" smtClean="0"/>
              <a:t>，</a:t>
            </a:r>
            <a:r>
              <a:rPr lang="en-US" altLang="zh-CN" sz="3600" dirty="0" smtClean="0"/>
              <a:t>1.33</a:t>
            </a:r>
            <a:r>
              <a:rPr lang="zh-CN" altLang="en-US" sz="3600" dirty="0" smtClean="0"/>
              <a:t>，</a:t>
            </a:r>
            <a:r>
              <a:rPr lang="en-US" altLang="zh-CN" sz="3600" dirty="0" smtClean="0"/>
              <a:t>1.47</a:t>
            </a:r>
          </a:p>
          <a:p>
            <a:pPr marL="0" indent="0" algn="ctr">
              <a:buNone/>
            </a:pPr>
            <a:r>
              <a:rPr lang="en-US" altLang="zh-CN" sz="3600" dirty="0" smtClean="0"/>
              <a:t>1.52</a:t>
            </a:r>
            <a:r>
              <a:rPr lang="zh-CN" altLang="en-US" sz="3600" dirty="0" smtClean="0"/>
              <a:t>，</a:t>
            </a:r>
            <a:r>
              <a:rPr lang="en-US" altLang="zh-CN" sz="3600" dirty="0" smtClean="0"/>
              <a:t>1.54</a:t>
            </a:r>
            <a:r>
              <a:rPr lang="zh-CN" altLang="en-US" sz="3600" dirty="0" smtClean="0"/>
              <a:t>，</a:t>
            </a:r>
            <a:r>
              <a:rPr lang="en-US" altLang="zh-CN" sz="3600" dirty="0" smtClean="0"/>
              <a:t>1.56 a), c)</a:t>
            </a:r>
            <a:r>
              <a:rPr lang="zh-CN" altLang="en-US" sz="3600" dirty="0" smtClean="0"/>
              <a:t>，</a:t>
            </a:r>
            <a:r>
              <a:rPr lang="en-US" altLang="zh-CN" sz="3600" dirty="0" smtClean="0"/>
              <a:t>1.61 a), c)</a:t>
            </a:r>
            <a:endParaRPr lang="zh-CN" altLang="en-US" sz="3600" dirty="0"/>
          </a:p>
        </p:txBody>
      </p:sp>
      <p:sp>
        <p:nvSpPr>
          <p:cNvPr id="5" name="灯片编号占位符 4"/>
          <p:cNvSpPr>
            <a:spLocks noGrp="1"/>
          </p:cNvSpPr>
          <p:nvPr>
            <p:ph type="sldNum" sz="quarter" idx="12"/>
          </p:nvPr>
        </p:nvSpPr>
        <p:spPr/>
        <p:txBody>
          <a:bodyPr/>
          <a:lstStyle/>
          <a:p>
            <a:pPr>
              <a:defRPr/>
            </a:pPr>
            <a:fld id="{AB5F70D7-AEFC-45B0-A8AE-B3775A81AC94}" type="slidenum">
              <a:rPr lang="en-US" altLang="zh-CN" smtClean="0"/>
              <a:pPr>
                <a:defRPr/>
              </a:pPr>
              <a:t>54</a:t>
            </a:fld>
            <a:endParaRPr lang="en-US" altLang="zh-CN" dirty="0"/>
          </a:p>
        </p:txBody>
      </p:sp>
    </p:spTree>
    <p:extLst>
      <p:ext uri="{BB962C8B-B14F-4D97-AF65-F5344CB8AC3E}">
        <p14:creationId xmlns:p14="http://schemas.microsoft.com/office/powerpoint/2010/main" val="32900174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2880" y="188640"/>
            <a:ext cx="8229600" cy="1143000"/>
          </a:xfrm>
        </p:spPr>
        <p:txBody>
          <a:bodyPr>
            <a:normAutofit fontScale="90000"/>
          </a:bodyPr>
          <a:lstStyle/>
          <a:p>
            <a:r>
              <a:rPr lang="zh-CN" altLang="en-US" sz="4000" b="1" dirty="0" smtClean="0">
                <a:solidFill>
                  <a:srgbClr val="FF0000"/>
                </a:solidFill>
                <a:latin typeface="楷体" pitchFamily="49" charset="-122"/>
                <a:ea typeface="楷体" pitchFamily="49" charset="-122"/>
              </a:rPr>
              <a:t>数字</a:t>
            </a:r>
            <a:r>
              <a:rPr lang="zh-CN" altLang="en-US" sz="4000" b="1" dirty="0" smtClean="0"/>
              <a:t>逻辑 </a:t>
            </a:r>
            <a:r>
              <a:rPr lang="zh-CN" altLang="en-US" sz="3600" b="1" dirty="0" smtClean="0">
                <a:latin typeface="楷体" pitchFamily="49" charset="-122"/>
                <a:ea typeface="楷体" pitchFamily="49" charset="-122"/>
              </a:rPr>
              <a:t>与</a:t>
            </a:r>
            <a:r>
              <a:rPr lang="zh-CN" altLang="en-US" sz="5300" b="1" dirty="0" smtClean="0"/>
              <a:t> </a:t>
            </a:r>
            <a:r>
              <a:rPr lang="zh-CN" altLang="en-US" sz="4000" b="1" dirty="0" smtClean="0"/>
              <a:t>部件设计  </a:t>
            </a:r>
            <a:r>
              <a:rPr lang="en-US" altLang="zh-CN" b="1" dirty="0" smtClean="0"/>
              <a:t/>
            </a:r>
            <a:br>
              <a:rPr lang="en-US" altLang="zh-CN" b="1" dirty="0" smtClean="0"/>
            </a:br>
            <a:r>
              <a:rPr lang="en-US" altLang="zh-CN" sz="3100" b="1" dirty="0" smtClean="0">
                <a:solidFill>
                  <a:srgbClr val="FF0000"/>
                </a:solidFill>
              </a:rPr>
              <a:t>Digital</a:t>
            </a:r>
            <a:r>
              <a:rPr lang="en-US" altLang="zh-CN" sz="3100" b="1" dirty="0" smtClean="0"/>
              <a:t> Logic </a:t>
            </a:r>
            <a:r>
              <a:rPr lang="en-US" altLang="zh-CN" sz="2700" dirty="0" smtClean="0"/>
              <a:t>&amp;</a:t>
            </a:r>
            <a:r>
              <a:rPr lang="en-US" altLang="zh-CN" sz="3100" b="1" dirty="0" smtClean="0"/>
              <a:t> Component Design</a:t>
            </a:r>
            <a:endParaRPr lang="zh-CN" altLang="en-US" dirty="0"/>
          </a:p>
        </p:txBody>
      </p:sp>
      <p:sp>
        <p:nvSpPr>
          <p:cNvPr id="3" name="内容占位符 2"/>
          <p:cNvSpPr>
            <a:spLocks noGrp="1"/>
          </p:cNvSpPr>
          <p:nvPr>
            <p:ph idx="1"/>
          </p:nvPr>
        </p:nvSpPr>
        <p:spPr>
          <a:xfrm>
            <a:off x="457200" y="1628800"/>
            <a:ext cx="8229600" cy="1036712"/>
          </a:xfrm>
        </p:spPr>
        <p:txBody>
          <a:bodyPr>
            <a:normAutofit fontScale="92500" lnSpcReduction="20000"/>
          </a:bodyPr>
          <a:lstStyle/>
          <a:p>
            <a:pPr>
              <a:lnSpc>
                <a:spcPct val="130000"/>
              </a:lnSpc>
              <a:tabLst>
                <a:tab pos="7897813" algn="r"/>
              </a:tabLst>
            </a:pPr>
            <a:r>
              <a:rPr lang="en-US" altLang="zh-CN" sz="2800" b="1" i="1" dirty="0" smtClean="0"/>
              <a:t>arithmetic</a:t>
            </a:r>
            <a:r>
              <a:rPr lang="en-US" altLang="zh-CN" sz="2800" dirty="0" smtClean="0"/>
              <a:t> </a:t>
            </a:r>
            <a:r>
              <a:rPr lang="zh-CN" altLang="en-US" sz="2800" b="1" dirty="0" smtClean="0"/>
              <a:t>算术</a:t>
            </a:r>
            <a:r>
              <a:rPr lang="zh-CN" altLang="en-US" sz="2800" dirty="0" smtClean="0"/>
              <a:t>：</a:t>
            </a:r>
            <a:r>
              <a:rPr lang="en-US" altLang="zh-CN" sz="2800" dirty="0" smtClean="0"/>
              <a:t>	</a:t>
            </a:r>
            <a:r>
              <a:rPr lang="en-US" altLang="zh-CN" sz="2400" dirty="0" smtClean="0">
                <a:solidFill>
                  <a:schemeClr val="bg1">
                    <a:lumMod val="50000"/>
                  </a:schemeClr>
                </a:solidFill>
              </a:rPr>
              <a:t>[</a:t>
            </a:r>
            <a:r>
              <a:rPr lang="zh-CN" altLang="en-US" sz="2400" dirty="0">
                <a:solidFill>
                  <a:schemeClr val="bg1">
                    <a:lumMod val="50000"/>
                  </a:schemeClr>
                </a:solidFill>
              </a:rPr>
              <a:t>词源：</a:t>
            </a:r>
            <a:r>
              <a:rPr lang="en-US" altLang="zh-CN" sz="2400" dirty="0">
                <a:solidFill>
                  <a:schemeClr val="bg1">
                    <a:lumMod val="50000"/>
                  </a:schemeClr>
                </a:solidFill>
              </a:rPr>
              <a:t>to count]</a:t>
            </a:r>
            <a:br>
              <a:rPr lang="en-US" altLang="zh-CN" sz="2400" dirty="0">
                <a:solidFill>
                  <a:schemeClr val="bg1">
                    <a:lumMod val="50000"/>
                  </a:schemeClr>
                </a:solidFill>
              </a:rPr>
            </a:br>
            <a:r>
              <a:rPr lang="en-US" altLang="zh-CN" sz="2400" dirty="0" smtClean="0"/>
              <a:t>the science of </a:t>
            </a:r>
            <a:r>
              <a:rPr lang="en-US" altLang="zh-CN" sz="3000" b="1" i="1" u="sng" dirty="0" smtClean="0">
                <a:solidFill>
                  <a:srgbClr val="FF0000"/>
                </a:solidFill>
              </a:rPr>
              <a:t>numbers</a:t>
            </a:r>
            <a:r>
              <a:rPr lang="en-US" altLang="zh-CN" sz="2400" dirty="0" smtClean="0"/>
              <a:t> involving adding, multiplying etc.</a:t>
            </a:r>
            <a:endParaRPr lang="en-US" altLang="zh-CN" sz="2800" dirty="0" smtClean="0"/>
          </a:p>
        </p:txBody>
      </p:sp>
      <mc:AlternateContent xmlns:mc="http://schemas.openxmlformats.org/markup-compatibility/2006" xmlns:a14="http://schemas.microsoft.com/office/drawing/2010/main">
        <mc:Choice Requires="a14">
          <p:sp>
            <p:nvSpPr>
              <p:cNvPr id="4" name="矩形 3"/>
              <p:cNvSpPr/>
              <p:nvPr/>
            </p:nvSpPr>
            <p:spPr>
              <a:xfrm>
                <a:off x="179512" y="3658384"/>
                <a:ext cx="5184576" cy="2708434"/>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lnSpc>
                    <a:spcPct val="140000"/>
                  </a:lnSpc>
                </a:pPr>
                <a:r>
                  <a:rPr lang="zh-CN" altLang="en-US" sz="2000" b="1" dirty="0" smtClean="0">
                    <a:solidFill>
                      <a:srgbClr val="FFFF00"/>
                    </a:solidFill>
                  </a:rPr>
                  <a:t>算术规律</a:t>
                </a:r>
                <a:endParaRPr lang="en-US" altLang="zh-CN" sz="2000" b="1" dirty="0" smtClean="0">
                  <a:solidFill>
                    <a:srgbClr val="FFFF00"/>
                  </a:solidFill>
                </a:endParaRPr>
              </a:p>
              <a:p>
                <a:pPr marL="457200" indent="-457200">
                  <a:lnSpc>
                    <a:spcPct val="140000"/>
                  </a:lnSpc>
                  <a:buFont typeface="+mj-lt"/>
                  <a:buAutoNum type="arabicPeriod"/>
                </a:pPr>
                <a14:m>
                  <m:oMath xmlns:m="http://schemas.openxmlformats.org/officeDocument/2006/math">
                    <m:r>
                      <a:rPr lang="en-US" altLang="zh-CN" sz="2000" b="0" i="1" smtClean="0">
                        <a:latin typeface="Cambria Math"/>
                      </a:rPr>
                      <m:t>𝑎</m:t>
                    </m:r>
                    <m:r>
                      <a:rPr lang="en-US" altLang="zh-CN" sz="2000" b="0" i="1" smtClean="0">
                        <a:latin typeface="Cambria Math"/>
                      </a:rPr>
                      <m:t>+</m:t>
                    </m:r>
                    <m:r>
                      <a:rPr lang="en-US" altLang="zh-CN" sz="2000" b="0" i="1" smtClean="0">
                        <a:latin typeface="Cambria Math"/>
                      </a:rPr>
                      <m:t>𝑏</m:t>
                    </m:r>
                    <m:r>
                      <a:rPr lang="en-US" altLang="zh-CN" sz="2000" b="0" i="1" smtClean="0">
                        <a:latin typeface="Cambria Math"/>
                      </a:rPr>
                      <m:t>=</m:t>
                    </m:r>
                    <m:r>
                      <a:rPr lang="en-US" altLang="zh-CN" sz="2000" b="0" i="1" smtClean="0">
                        <a:latin typeface="Cambria Math"/>
                      </a:rPr>
                      <m:t>𝑏</m:t>
                    </m:r>
                    <m:r>
                      <a:rPr lang="en-US" altLang="zh-CN" sz="2000" b="0" i="1" smtClean="0">
                        <a:latin typeface="Cambria Math"/>
                      </a:rPr>
                      <m:t>+</m:t>
                    </m:r>
                    <m:r>
                      <a:rPr lang="en-US" altLang="zh-CN" sz="2000" b="0" i="1" smtClean="0">
                        <a:latin typeface="Cambria Math"/>
                      </a:rPr>
                      <m:t>𝑎</m:t>
                    </m:r>
                  </m:oMath>
                </a14:m>
                <a:r>
                  <a:rPr lang="en-US" altLang="zh-CN" sz="2000" dirty="0" smtClean="0"/>
                  <a:t>		</a:t>
                </a:r>
                <a:r>
                  <a:rPr lang="zh-CN" altLang="en-US" sz="2000" dirty="0" smtClean="0"/>
                  <a:t>加法交换律</a:t>
                </a:r>
                <a:endParaRPr lang="en-US" altLang="zh-CN" sz="2000" dirty="0" smtClean="0"/>
              </a:p>
              <a:p>
                <a:pPr marL="457200" indent="-457200">
                  <a:lnSpc>
                    <a:spcPct val="140000"/>
                  </a:lnSpc>
                  <a:buFont typeface="+mj-lt"/>
                  <a:buAutoNum type="arabicPeriod"/>
                </a:pPr>
                <a14:m>
                  <m:oMath xmlns:m="http://schemas.openxmlformats.org/officeDocument/2006/math">
                    <m:r>
                      <a:rPr lang="en-US" altLang="zh-CN" sz="2000" b="0" i="1" smtClean="0">
                        <a:latin typeface="Cambria Math"/>
                      </a:rPr>
                      <m:t>𝑎</m:t>
                    </m:r>
                    <m:r>
                      <a:rPr lang="en-US" altLang="zh-CN" sz="2000" b="0" i="1" smtClean="0">
                        <a:latin typeface="Cambria Math"/>
                        <a:ea typeface="Cambria Math"/>
                      </a:rPr>
                      <m:t>×</m:t>
                    </m:r>
                    <m:r>
                      <a:rPr lang="en-US" altLang="zh-CN" sz="2000" b="0" i="1" smtClean="0">
                        <a:latin typeface="Cambria Math"/>
                        <a:ea typeface="Cambria Math"/>
                      </a:rPr>
                      <m:t>𝑏</m:t>
                    </m:r>
                    <m:r>
                      <a:rPr lang="en-US" altLang="zh-CN" sz="2000" b="0" i="1" smtClean="0">
                        <a:latin typeface="Cambria Math"/>
                        <a:ea typeface="Cambria Math"/>
                      </a:rPr>
                      <m:t>=</m:t>
                    </m:r>
                    <m:r>
                      <a:rPr lang="en-US" altLang="zh-CN" sz="2000" b="0" i="1" smtClean="0">
                        <a:latin typeface="Cambria Math"/>
                        <a:ea typeface="Cambria Math"/>
                      </a:rPr>
                      <m:t>𝑏</m:t>
                    </m:r>
                    <m:r>
                      <a:rPr lang="en-US" altLang="zh-CN" sz="2000" b="0" i="1" smtClean="0">
                        <a:latin typeface="Cambria Math"/>
                        <a:ea typeface="Cambria Math"/>
                      </a:rPr>
                      <m:t>×</m:t>
                    </m:r>
                    <m:r>
                      <a:rPr lang="en-US" altLang="zh-CN" sz="2000" b="0" i="1" smtClean="0">
                        <a:latin typeface="Cambria Math"/>
                        <a:ea typeface="Cambria Math"/>
                      </a:rPr>
                      <m:t>𝑎</m:t>
                    </m:r>
                  </m:oMath>
                </a14:m>
                <a:r>
                  <a:rPr lang="en-US" altLang="zh-CN" sz="2000" dirty="0" smtClean="0"/>
                  <a:t>		</a:t>
                </a:r>
                <a:r>
                  <a:rPr lang="zh-CN" altLang="en-US" sz="2000" dirty="0" smtClean="0"/>
                  <a:t>乘法交换律</a:t>
                </a:r>
                <a:endParaRPr lang="en-US" altLang="zh-CN" sz="2000" dirty="0" smtClean="0"/>
              </a:p>
              <a:p>
                <a:pPr marL="457200" indent="-457200">
                  <a:lnSpc>
                    <a:spcPct val="140000"/>
                  </a:lnSpc>
                  <a:buFont typeface="+mj-lt"/>
                  <a:buAutoNum type="arabicPeriod"/>
                </a:pPr>
                <a14:m>
                  <m:oMath xmlns:m="http://schemas.openxmlformats.org/officeDocument/2006/math">
                    <m:r>
                      <a:rPr lang="en-US" altLang="zh-CN" sz="2000" b="0" i="1" smtClean="0">
                        <a:latin typeface="Cambria Math"/>
                      </a:rPr>
                      <m:t>𝑎</m:t>
                    </m:r>
                    <m:r>
                      <a:rPr lang="en-US" altLang="zh-CN" sz="2000" b="0" i="1" smtClean="0">
                        <a:latin typeface="Cambria Math"/>
                      </a:rPr>
                      <m:t>+</m:t>
                    </m:r>
                    <m:d>
                      <m:dPr>
                        <m:ctrlPr>
                          <a:rPr lang="en-US" altLang="zh-CN" sz="2000" b="0" i="1" smtClean="0">
                            <a:latin typeface="Cambria Math" panose="02040503050406030204" pitchFamily="18" charset="0"/>
                          </a:rPr>
                        </m:ctrlPr>
                      </m:dPr>
                      <m:e>
                        <m:r>
                          <a:rPr lang="en-US" altLang="zh-CN" sz="2000" b="0" i="1" smtClean="0">
                            <a:latin typeface="Cambria Math"/>
                          </a:rPr>
                          <m:t>𝑏</m:t>
                        </m:r>
                        <m:r>
                          <a:rPr lang="en-US" altLang="zh-CN" sz="2000" b="0" i="1" smtClean="0">
                            <a:latin typeface="Cambria Math"/>
                          </a:rPr>
                          <m:t>+</m:t>
                        </m:r>
                        <m:r>
                          <a:rPr lang="en-US" altLang="zh-CN" sz="2000" b="0" i="1" smtClean="0">
                            <a:latin typeface="Cambria Math"/>
                          </a:rPr>
                          <m:t>𝑐</m:t>
                        </m:r>
                      </m:e>
                    </m:d>
                    <m:r>
                      <a:rPr lang="en-US" altLang="zh-CN" sz="2000" b="0" i="1" smtClean="0">
                        <a:latin typeface="Cambria Math"/>
                      </a:rPr>
                      <m:t>=</m:t>
                    </m:r>
                    <m:d>
                      <m:dPr>
                        <m:ctrlPr>
                          <a:rPr lang="en-US" altLang="zh-CN" sz="2000" b="0" i="1" smtClean="0">
                            <a:latin typeface="Cambria Math" panose="02040503050406030204" pitchFamily="18" charset="0"/>
                          </a:rPr>
                        </m:ctrlPr>
                      </m:dPr>
                      <m:e>
                        <m:r>
                          <a:rPr lang="en-US" altLang="zh-CN" sz="2000" b="0" i="1" smtClean="0">
                            <a:latin typeface="Cambria Math"/>
                          </a:rPr>
                          <m:t>𝑎</m:t>
                        </m:r>
                        <m:r>
                          <a:rPr lang="en-US" altLang="zh-CN" sz="2000" b="0" i="1" smtClean="0">
                            <a:latin typeface="Cambria Math"/>
                          </a:rPr>
                          <m:t>+</m:t>
                        </m:r>
                        <m:r>
                          <a:rPr lang="en-US" altLang="zh-CN" sz="2000" b="0" i="1" smtClean="0">
                            <a:latin typeface="Cambria Math"/>
                          </a:rPr>
                          <m:t>𝑏</m:t>
                        </m:r>
                      </m:e>
                    </m:d>
                    <m:r>
                      <a:rPr lang="en-US" altLang="zh-CN" sz="2000" b="0" i="1" smtClean="0">
                        <a:latin typeface="Cambria Math"/>
                      </a:rPr>
                      <m:t>+</m:t>
                    </m:r>
                    <m:r>
                      <a:rPr lang="en-US" altLang="zh-CN" sz="2000" b="0" i="1" smtClean="0">
                        <a:latin typeface="Cambria Math"/>
                      </a:rPr>
                      <m:t>𝑐</m:t>
                    </m:r>
                  </m:oMath>
                </a14:m>
                <a:r>
                  <a:rPr lang="en-US" altLang="zh-CN" sz="2000" dirty="0" smtClean="0"/>
                  <a:t>	</a:t>
                </a:r>
                <a:r>
                  <a:rPr lang="zh-CN" altLang="en-US" sz="2000" dirty="0" smtClean="0"/>
                  <a:t>加法结合律</a:t>
                </a:r>
                <a:endParaRPr lang="en-US" altLang="zh-CN" sz="2000" dirty="0" smtClean="0"/>
              </a:p>
              <a:p>
                <a:pPr marL="457200" indent="-457200">
                  <a:lnSpc>
                    <a:spcPct val="140000"/>
                  </a:lnSpc>
                  <a:buFont typeface="+mj-lt"/>
                  <a:buAutoNum type="arabicPeriod"/>
                </a:pPr>
                <a14:m>
                  <m:oMath xmlns:m="http://schemas.openxmlformats.org/officeDocument/2006/math">
                    <m:r>
                      <a:rPr lang="en-US" altLang="zh-CN" sz="2000" b="0" i="1" smtClean="0">
                        <a:latin typeface="Cambria Math"/>
                      </a:rPr>
                      <m:t>𝑎</m:t>
                    </m:r>
                    <m:r>
                      <a:rPr lang="en-US" altLang="zh-CN" sz="2000" b="0" i="1" smtClean="0">
                        <a:latin typeface="Cambria Math"/>
                        <a:ea typeface="Cambria Math"/>
                      </a:rPr>
                      <m:t>×</m:t>
                    </m:r>
                    <m:d>
                      <m:dPr>
                        <m:ctrlPr>
                          <a:rPr lang="en-US" altLang="zh-CN" sz="2000" b="0" i="1" smtClean="0">
                            <a:latin typeface="Cambria Math" panose="02040503050406030204" pitchFamily="18" charset="0"/>
                          </a:rPr>
                        </m:ctrlPr>
                      </m:dPr>
                      <m:e>
                        <m:r>
                          <a:rPr lang="en-US" altLang="zh-CN" sz="2000" b="0" i="1" smtClean="0">
                            <a:latin typeface="Cambria Math"/>
                          </a:rPr>
                          <m:t>𝑏</m:t>
                        </m:r>
                        <m:r>
                          <a:rPr lang="en-US" altLang="zh-CN" sz="2000" b="0" i="1" smtClean="0">
                            <a:latin typeface="Cambria Math"/>
                            <a:ea typeface="Cambria Math"/>
                          </a:rPr>
                          <m:t>×</m:t>
                        </m:r>
                        <m:r>
                          <a:rPr lang="en-US" altLang="zh-CN" sz="2000" b="0" i="1" smtClean="0">
                            <a:latin typeface="Cambria Math"/>
                          </a:rPr>
                          <m:t>𝑐</m:t>
                        </m:r>
                      </m:e>
                    </m:d>
                    <m:r>
                      <a:rPr lang="en-US" altLang="zh-CN" sz="2000" b="0" i="1" smtClean="0">
                        <a:latin typeface="Cambria Math"/>
                      </a:rPr>
                      <m:t>=</m:t>
                    </m:r>
                    <m:d>
                      <m:dPr>
                        <m:ctrlPr>
                          <a:rPr lang="en-US" altLang="zh-CN" sz="2000" b="0" i="1" smtClean="0">
                            <a:latin typeface="Cambria Math" panose="02040503050406030204" pitchFamily="18" charset="0"/>
                          </a:rPr>
                        </m:ctrlPr>
                      </m:dPr>
                      <m:e>
                        <m:r>
                          <a:rPr lang="en-US" altLang="zh-CN" sz="2000" b="0" i="1" smtClean="0">
                            <a:latin typeface="Cambria Math"/>
                          </a:rPr>
                          <m:t>𝑎</m:t>
                        </m:r>
                        <m:r>
                          <a:rPr lang="en-US" altLang="zh-CN" sz="2000" b="0" i="1" smtClean="0">
                            <a:latin typeface="Cambria Math"/>
                            <a:ea typeface="Cambria Math"/>
                          </a:rPr>
                          <m:t>×</m:t>
                        </m:r>
                        <m:r>
                          <a:rPr lang="en-US" altLang="zh-CN" sz="2000" b="0" i="1" smtClean="0">
                            <a:latin typeface="Cambria Math"/>
                          </a:rPr>
                          <m:t>𝑏</m:t>
                        </m:r>
                      </m:e>
                    </m:d>
                    <m:r>
                      <a:rPr lang="en-US" altLang="zh-CN" sz="2000" b="0" i="1" smtClean="0">
                        <a:latin typeface="Cambria Math"/>
                        <a:ea typeface="Cambria Math"/>
                      </a:rPr>
                      <m:t>×</m:t>
                    </m:r>
                    <m:r>
                      <a:rPr lang="en-US" altLang="zh-CN" sz="2000" b="0" i="1" smtClean="0">
                        <a:latin typeface="Cambria Math"/>
                      </a:rPr>
                      <m:t>𝑐</m:t>
                    </m:r>
                  </m:oMath>
                </a14:m>
                <a:r>
                  <a:rPr lang="en-US" altLang="zh-CN" sz="2000" dirty="0" smtClean="0"/>
                  <a:t>	</a:t>
                </a:r>
                <a:r>
                  <a:rPr lang="zh-CN" altLang="en-US" sz="2000" dirty="0"/>
                  <a:t>乘</a:t>
                </a:r>
                <a:r>
                  <a:rPr lang="zh-CN" altLang="en-US" sz="2000" dirty="0" smtClean="0"/>
                  <a:t>法结合律</a:t>
                </a:r>
                <a:endParaRPr lang="en-US" altLang="zh-CN" sz="2000" dirty="0" smtClean="0"/>
              </a:p>
              <a:p>
                <a:pPr marL="457200" indent="-457200">
                  <a:lnSpc>
                    <a:spcPct val="140000"/>
                  </a:lnSpc>
                  <a:buFont typeface="+mj-lt"/>
                  <a:buAutoNum type="arabicPeriod"/>
                </a:pPr>
                <a14:m>
                  <m:oMath xmlns:m="http://schemas.openxmlformats.org/officeDocument/2006/math">
                    <m:r>
                      <a:rPr lang="en-US" altLang="zh-CN" sz="2000" b="0" i="1" smtClean="0">
                        <a:latin typeface="Cambria Math"/>
                      </a:rPr>
                      <m:t>𝑎</m:t>
                    </m:r>
                    <m:r>
                      <a:rPr lang="en-US" altLang="zh-CN" sz="2000" b="0" i="1" smtClean="0">
                        <a:latin typeface="Cambria Math"/>
                        <a:ea typeface="Cambria Math"/>
                      </a:rPr>
                      <m:t>×</m:t>
                    </m:r>
                    <m:d>
                      <m:dPr>
                        <m:ctrlPr>
                          <a:rPr lang="en-US" altLang="zh-CN" sz="2000" b="0" i="1" smtClean="0">
                            <a:latin typeface="Cambria Math" panose="02040503050406030204" pitchFamily="18" charset="0"/>
                          </a:rPr>
                        </m:ctrlPr>
                      </m:dPr>
                      <m:e>
                        <m:r>
                          <a:rPr lang="en-US" altLang="zh-CN" sz="2000" b="0" i="1" smtClean="0">
                            <a:latin typeface="Cambria Math"/>
                          </a:rPr>
                          <m:t>𝑏</m:t>
                        </m:r>
                        <m:r>
                          <a:rPr lang="en-US" altLang="zh-CN" sz="2000" b="0" i="1" smtClean="0">
                            <a:latin typeface="Cambria Math"/>
                          </a:rPr>
                          <m:t>+</m:t>
                        </m:r>
                        <m:r>
                          <a:rPr lang="en-US" altLang="zh-CN" sz="2000" b="0" i="1" smtClean="0">
                            <a:latin typeface="Cambria Math"/>
                          </a:rPr>
                          <m:t>𝑐</m:t>
                        </m:r>
                      </m:e>
                    </m:d>
                    <m:r>
                      <a:rPr lang="en-US" altLang="zh-CN" sz="2000" b="0" i="1" smtClean="0">
                        <a:latin typeface="Cambria Math"/>
                      </a:rPr>
                      <m:t>=</m:t>
                    </m:r>
                    <m:r>
                      <a:rPr lang="en-US" altLang="zh-CN" sz="2000" b="0" i="1" smtClean="0">
                        <a:latin typeface="Cambria Math"/>
                      </a:rPr>
                      <m:t>𝑎</m:t>
                    </m:r>
                    <m:r>
                      <a:rPr lang="en-US" altLang="zh-CN" sz="2000" b="0" i="1" smtClean="0">
                        <a:latin typeface="Cambria Math"/>
                        <a:ea typeface="Cambria Math"/>
                      </a:rPr>
                      <m:t>×</m:t>
                    </m:r>
                    <m:r>
                      <a:rPr lang="en-US" altLang="zh-CN" sz="2000" b="0" i="1" smtClean="0">
                        <a:latin typeface="Cambria Math"/>
                      </a:rPr>
                      <m:t>𝑏</m:t>
                    </m:r>
                    <m:r>
                      <a:rPr lang="en-US" altLang="zh-CN" sz="2000" b="0" i="1" smtClean="0">
                        <a:latin typeface="Cambria Math"/>
                      </a:rPr>
                      <m:t>+</m:t>
                    </m:r>
                    <m:r>
                      <a:rPr lang="en-US" altLang="zh-CN" sz="2000" b="0" i="1" smtClean="0">
                        <a:latin typeface="Cambria Math"/>
                      </a:rPr>
                      <m:t>𝑎</m:t>
                    </m:r>
                    <m:r>
                      <a:rPr lang="en-US" altLang="zh-CN" sz="2000" b="0" i="1" smtClean="0">
                        <a:latin typeface="Cambria Math"/>
                        <a:ea typeface="Cambria Math"/>
                      </a:rPr>
                      <m:t>×</m:t>
                    </m:r>
                    <m:r>
                      <a:rPr lang="en-US" altLang="zh-CN" sz="2000" b="0" i="1" smtClean="0">
                        <a:latin typeface="Cambria Math"/>
                      </a:rPr>
                      <m:t>𝑐</m:t>
                    </m:r>
                  </m:oMath>
                </a14:m>
                <a:r>
                  <a:rPr lang="en-US" altLang="zh-CN" sz="2000" dirty="0" smtClean="0"/>
                  <a:t>	</a:t>
                </a:r>
                <a:r>
                  <a:rPr lang="zh-CN" altLang="en-US" sz="2000" dirty="0" smtClean="0"/>
                  <a:t>乘加分配律</a:t>
                </a:r>
                <a:endParaRPr lang="en-US" altLang="zh-CN" sz="2000" dirty="0" smtClean="0"/>
              </a:p>
            </p:txBody>
          </p:sp>
        </mc:Choice>
        <mc:Fallback xmlns="">
          <p:sp>
            <p:nvSpPr>
              <p:cNvPr id="4" name="矩形 3"/>
              <p:cNvSpPr>
                <a:spLocks noRot="1" noChangeAspect="1" noMove="1" noResize="1" noEditPoints="1" noAdjustHandles="1" noChangeArrowheads="1" noChangeShapeType="1" noTextEdit="1"/>
              </p:cNvSpPr>
              <p:nvPr/>
            </p:nvSpPr>
            <p:spPr>
              <a:xfrm>
                <a:off x="179512" y="3658384"/>
                <a:ext cx="5184576" cy="2708434"/>
              </a:xfrm>
              <a:prstGeom prst="rect">
                <a:avLst/>
              </a:prstGeom>
              <a:blipFill rotWithShape="1">
                <a:blip r:embed="rId3"/>
                <a:stretch>
                  <a:fillRect/>
                </a:stretch>
              </a:blipFill>
            </p:spPr>
            <p:txBody>
              <a:bodyPr/>
              <a:lstStyle/>
              <a:p>
                <a:r>
                  <a:rPr lang="zh-CN" altLang="en-US">
                    <a:noFill/>
                  </a:rPr>
                  <a:t> </a:t>
                </a:r>
              </a:p>
            </p:txBody>
          </p:sp>
        </mc:Fallback>
      </mc:AlternateContent>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44624"/>
            <a:ext cx="1552173" cy="158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descr="https://www.brilliantpublications.co.uk/upload/gallery/9781897675212-Brilliant-Mental-Arithmetic-KS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17967" y="47241"/>
            <a:ext cx="1168503" cy="158155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矩形 9"/>
              <p:cNvSpPr/>
              <p:nvPr/>
            </p:nvSpPr>
            <p:spPr>
              <a:xfrm>
                <a:off x="5508104" y="3645024"/>
                <a:ext cx="3434350" cy="2677656"/>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lnSpc>
                    <a:spcPct val="120000"/>
                  </a:lnSpc>
                </a:pPr>
                <a:r>
                  <a:rPr lang="zh-CN" altLang="en-US" sz="2000" b="1" dirty="0" smtClean="0">
                    <a:solidFill>
                      <a:srgbClr val="FFFF00"/>
                    </a:solidFill>
                  </a:rPr>
                  <a:t>四则运算</a:t>
                </a:r>
                <a:endParaRPr lang="en-US" altLang="zh-CN" sz="2000" b="1" dirty="0" smtClean="0">
                  <a:solidFill>
                    <a:srgbClr val="FFFF00"/>
                  </a:solidFill>
                </a:endParaRPr>
              </a:p>
              <a:p>
                <a:pPr marL="357188" indent="-357188">
                  <a:lnSpc>
                    <a:spcPct val="120000"/>
                  </a:lnSpc>
                  <a:buFont typeface="Wingdings" pitchFamily="2" charset="2"/>
                  <a:buChar char="ü"/>
                </a:pPr>
                <a:r>
                  <a:rPr lang="zh-CN" altLang="en-US" sz="2000" b="1" dirty="0" smtClean="0"/>
                  <a:t>加法</a:t>
                </a:r>
                <a:r>
                  <a:rPr lang="zh-CN" altLang="en-US" sz="2000" dirty="0" smtClean="0"/>
                  <a:t>：单位元 </a:t>
                </a:r>
                <a:r>
                  <a:rPr lang="en-US" altLang="zh-CN" sz="2000" dirty="0" smtClean="0"/>
                  <a:t>0</a:t>
                </a:r>
                <a:r>
                  <a:rPr lang="zh-CN" altLang="en-US" sz="2000" dirty="0" smtClean="0"/>
                  <a:t>，</a:t>
                </a:r>
                <a14:m>
                  <m:oMath xmlns:m="http://schemas.openxmlformats.org/officeDocument/2006/math">
                    <m:r>
                      <a:rPr lang="en-US" altLang="zh-CN" sz="1600" b="0" i="1" smtClean="0">
                        <a:latin typeface="Cambria Math"/>
                      </a:rPr>
                      <m:t>𝑎</m:t>
                    </m:r>
                    <m:r>
                      <a:rPr lang="en-US" altLang="zh-CN" sz="1600" b="0" i="1" smtClean="0">
                        <a:latin typeface="Cambria Math"/>
                      </a:rPr>
                      <m:t>+0=</m:t>
                    </m:r>
                    <m:r>
                      <a:rPr lang="en-US" altLang="zh-CN" sz="1600" b="0" i="1" smtClean="0">
                        <a:latin typeface="Cambria Math"/>
                      </a:rPr>
                      <m:t>𝑎</m:t>
                    </m:r>
                  </m:oMath>
                </a14:m>
                <a:r>
                  <a:rPr lang="en-US" altLang="zh-CN" sz="2000" dirty="0"/>
                  <a:t/>
                </a:r>
                <a:br>
                  <a:rPr lang="en-US" altLang="zh-CN" sz="2000" dirty="0"/>
                </a:br>
                <a:r>
                  <a:rPr lang="en-US" altLang="zh-CN" sz="2000" dirty="0" smtClean="0"/>
                  <a:t>             </a:t>
                </a:r>
                <a:r>
                  <a:rPr lang="zh-CN" altLang="en-US" sz="2000" b="1" dirty="0" smtClean="0">
                    <a:latin typeface="楷体" panose="02010609060101010101" pitchFamily="49" charset="-122"/>
                    <a:ea typeface="楷体" panose="02010609060101010101" pitchFamily="49" charset="-122"/>
                  </a:rPr>
                  <a:t>逆</a:t>
                </a:r>
                <a:r>
                  <a:rPr lang="zh-CN" altLang="en-US" sz="2000" dirty="0" smtClean="0"/>
                  <a:t>：相反数 </a:t>
                </a:r>
                <a:r>
                  <a:rPr lang="en-US" altLang="zh-CN" sz="2000" dirty="0" smtClean="0"/>
                  <a:t>(8</a:t>
                </a:r>
                <a:r>
                  <a:rPr lang="zh-CN" altLang="en-US" sz="2000" dirty="0" smtClean="0"/>
                  <a:t>与</a:t>
                </a:r>
                <a:r>
                  <a:rPr lang="zh-CN" altLang="en-US" sz="1400" dirty="0" smtClean="0"/>
                  <a:t>－</a:t>
                </a:r>
                <a:r>
                  <a:rPr lang="en-US" altLang="zh-CN" sz="2000" dirty="0" smtClean="0"/>
                  <a:t>8)</a:t>
                </a:r>
              </a:p>
              <a:p>
                <a:pPr marL="357188" indent="-357188">
                  <a:lnSpc>
                    <a:spcPct val="120000"/>
                  </a:lnSpc>
                  <a:buFont typeface="Wingdings" pitchFamily="2" charset="2"/>
                  <a:buChar char="ü"/>
                </a:pPr>
                <a:r>
                  <a:rPr lang="zh-CN" altLang="en-US" sz="2000" b="1" dirty="0" smtClean="0"/>
                  <a:t>减法</a:t>
                </a:r>
                <a:r>
                  <a:rPr lang="zh-CN" altLang="en-US" sz="2000" b="0" dirty="0" smtClean="0"/>
                  <a:t>：</a:t>
                </a:r>
                <a14:m>
                  <m:oMath xmlns:m="http://schemas.openxmlformats.org/officeDocument/2006/math">
                    <m:r>
                      <a:rPr lang="en-US" altLang="zh-CN" sz="2000" b="0" i="1" smtClean="0">
                        <a:latin typeface="Cambria Math"/>
                      </a:rPr>
                      <m:t>𝑎</m:t>
                    </m:r>
                    <m:r>
                      <a:rPr lang="en-US" altLang="zh-CN" sz="2000" b="0" i="1" smtClean="0">
                        <a:latin typeface="Cambria Math"/>
                      </a:rPr>
                      <m:t>−</m:t>
                    </m:r>
                    <m:r>
                      <a:rPr lang="en-US" altLang="zh-CN" sz="2000" b="0" i="1" smtClean="0">
                        <a:latin typeface="Cambria Math"/>
                      </a:rPr>
                      <m:t>𝑏</m:t>
                    </m:r>
                    <m:r>
                      <a:rPr lang="en-US" altLang="zh-CN" sz="2000" b="0" i="1" smtClean="0">
                        <a:latin typeface="Cambria Math"/>
                      </a:rPr>
                      <m:t>=</m:t>
                    </m:r>
                    <m:r>
                      <a:rPr lang="en-US" altLang="zh-CN" sz="2000" b="0" i="1" smtClean="0">
                        <a:latin typeface="Cambria Math"/>
                      </a:rPr>
                      <m:t>𝑎</m:t>
                    </m:r>
                    <m:r>
                      <a:rPr lang="en-US" altLang="zh-CN" sz="2000" b="0" i="1" smtClean="0">
                        <a:latin typeface="Cambria Math"/>
                      </a:rPr>
                      <m:t>+</m:t>
                    </m:r>
                    <m:d>
                      <m:dPr>
                        <m:ctrlPr>
                          <a:rPr lang="en-US" altLang="zh-CN" sz="2000" b="0" i="1" smtClean="0">
                            <a:latin typeface="Cambria Math" panose="02040503050406030204" pitchFamily="18" charset="0"/>
                          </a:rPr>
                        </m:ctrlPr>
                      </m:dPr>
                      <m:e>
                        <m:r>
                          <a:rPr lang="en-US" altLang="zh-CN" sz="2000" b="0" i="1" smtClean="0">
                            <a:latin typeface="Cambria Math"/>
                          </a:rPr>
                          <m:t>−</m:t>
                        </m:r>
                        <m:r>
                          <a:rPr lang="en-US" altLang="zh-CN" sz="2000" b="0" i="1" smtClean="0">
                            <a:latin typeface="Cambria Math"/>
                          </a:rPr>
                          <m:t>𝑏</m:t>
                        </m:r>
                      </m:e>
                    </m:d>
                  </m:oMath>
                </a14:m>
                <a:endParaRPr lang="en-US" altLang="zh-CN" sz="2000" b="0" i="1" dirty="0" smtClean="0">
                  <a:latin typeface="Cambria Math"/>
                </a:endParaRPr>
              </a:p>
              <a:p>
                <a:pPr marL="357188" indent="-357188">
                  <a:lnSpc>
                    <a:spcPct val="120000"/>
                  </a:lnSpc>
                  <a:buFont typeface="Wingdings" pitchFamily="2" charset="2"/>
                  <a:buChar char="ü"/>
                </a:pPr>
                <a:r>
                  <a:rPr lang="zh-CN" altLang="en-US" sz="2000" b="1" dirty="0" smtClean="0">
                    <a:latin typeface="Cambria Math"/>
                  </a:rPr>
                  <a:t>乘法</a:t>
                </a:r>
                <a:r>
                  <a:rPr lang="zh-CN" altLang="en-US" sz="2000" dirty="0" smtClean="0">
                    <a:latin typeface="Cambria Math"/>
                  </a:rPr>
                  <a:t>：</a:t>
                </a:r>
                <a:r>
                  <a:rPr lang="zh-CN" altLang="en-US" sz="2000" dirty="0" smtClean="0"/>
                  <a:t>单位元</a:t>
                </a:r>
                <a:r>
                  <a:rPr lang="en-US" altLang="zh-CN" sz="2000" dirty="0" smtClean="0"/>
                  <a:t>1</a:t>
                </a:r>
                <a:r>
                  <a:rPr lang="zh-CN" altLang="en-US" sz="2000" dirty="0" smtClean="0"/>
                  <a:t>，</a:t>
                </a:r>
                <a:r>
                  <a:rPr lang="en-US" altLang="zh-CN" sz="2000" b="0" dirty="0" smtClean="0"/>
                  <a:t> </a:t>
                </a:r>
                <a14:m>
                  <m:oMath xmlns:m="http://schemas.openxmlformats.org/officeDocument/2006/math">
                    <m:r>
                      <a:rPr lang="en-US" altLang="zh-CN" sz="1600" b="0" i="1" smtClean="0">
                        <a:latin typeface="Cambria Math"/>
                      </a:rPr>
                      <m:t>𝑎</m:t>
                    </m:r>
                    <m:r>
                      <a:rPr lang="en-US" altLang="zh-CN" sz="1600" b="0" i="1" smtClean="0">
                        <a:latin typeface="Cambria Math"/>
                        <a:ea typeface="Cambria Math"/>
                      </a:rPr>
                      <m:t>×</m:t>
                    </m:r>
                    <m:r>
                      <a:rPr lang="en-US" altLang="zh-CN" sz="1600" b="0" i="1" smtClean="0">
                        <a:latin typeface="Cambria Math"/>
                      </a:rPr>
                      <m:t>1=</m:t>
                    </m:r>
                    <m:r>
                      <a:rPr lang="en-US" altLang="zh-CN" sz="1600" b="0" i="1" smtClean="0">
                        <a:latin typeface="Cambria Math"/>
                      </a:rPr>
                      <m:t>𝑎</m:t>
                    </m:r>
                  </m:oMath>
                </a14:m>
                <a:r>
                  <a:rPr lang="en-US" altLang="zh-CN" sz="1600" dirty="0" smtClean="0"/>
                  <a:t/>
                </a:r>
                <a:br>
                  <a:rPr lang="en-US" altLang="zh-CN" sz="1600" dirty="0" smtClean="0"/>
                </a:br>
                <a:r>
                  <a:rPr lang="en-US" altLang="zh-CN" sz="2000" dirty="0" smtClean="0"/>
                  <a:t>             </a:t>
                </a:r>
                <a:r>
                  <a:rPr lang="zh-CN" altLang="en-US" sz="2000" b="1" dirty="0" smtClean="0">
                    <a:latin typeface="楷体" panose="02010609060101010101" pitchFamily="49" charset="-122"/>
                    <a:ea typeface="楷体" panose="02010609060101010101" pitchFamily="49" charset="-122"/>
                  </a:rPr>
                  <a:t>逆</a:t>
                </a:r>
                <a:r>
                  <a:rPr lang="zh-CN" altLang="en-US" sz="2000" dirty="0" smtClean="0"/>
                  <a:t>：倒数  </a:t>
                </a:r>
                <a:r>
                  <a:rPr lang="en-US" altLang="zh-CN" sz="2000" dirty="0" smtClean="0"/>
                  <a:t>(8</a:t>
                </a:r>
                <a:r>
                  <a:rPr lang="zh-CN" altLang="en-US" sz="2000" dirty="0" smtClean="0"/>
                  <a:t>与</a:t>
                </a:r>
                <a:r>
                  <a:rPr lang="en-US" altLang="zh-CN" sz="2000" dirty="0" smtClean="0"/>
                  <a:t>1</a:t>
                </a:r>
                <a:r>
                  <a:rPr lang="en-US" altLang="zh-CN" sz="2000" dirty="0"/>
                  <a:t>/</a:t>
                </a:r>
                <a:r>
                  <a:rPr lang="en-US" altLang="zh-CN" sz="2000" dirty="0" smtClean="0"/>
                  <a:t>8)</a:t>
                </a:r>
                <a:endParaRPr lang="en-US" altLang="zh-CN" sz="2000" dirty="0" smtClean="0">
                  <a:latin typeface="Cambria Math"/>
                </a:endParaRPr>
              </a:p>
              <a:p>
                <a:pPr marL="357188" indent="-357188">
                  <a:lnSpc>
                    <a:spcPct val="120000"/>
                  </a:lnSpc>
                  <a:buFont typeface="Wingdings" pitchFamily="2" charset="2"/>
                  <a:buChar char="ü"/>
                </a:pPr>
                <a:r>
                  <a:rPr lang="zh-CN" altLang="en-US" sz="2000" b="1" dirty="0" smtClean="0"/>
                  <a:t>除法</a:t>
                </a:r>
                <a:r>
                  <a:rPr lang="zh-CN" altLang="en-US" sz="2000" dirty="0" smtClean="0"/>
                  <a:t>：</a:t>
                </a:r>
                <a:r>
                  <a:rPr lang="en-US" altLang="zh-CN" sz="2000" b="0" dirty="0" smtClean="0"/>
                  <a:t> </a:t>
                </a:r>
                <a14:m>
                  <m:oMath xmlns:m="http://schemas.openxmlformats.org/officeDocument/2006/math">
                    <m:r>
                      <a:rPr lang="en-US" altLang="zh-CN" sz="2000" b="0" i="1" smtClean="0">
                        <a:latin typeface="Cambria Math"/>
                      </a:rPr>
                      <m:t>𝑎</m:t>
                    </m:r>
                    <m:r>
                      <a:rPr lang="en-US" altLang="zh-CN" sz="2000" b="0" i="1" smtClean="0">
                        <a:latin typeface="Cambria Math"/>
                        <a:ea typeface="Cambria Math"/>
                      </a:rPr>
                      <m:t>÷</m:t>
                    </m:r>
                    <m:r>
                      <a:rPr lang="en-US" altLang="zh-CN" sz="2000" b="0" i="1" smtClean="0">
                        <a:latin typeface="Cambria Math"/>
                      </a:rPr>
                      <m:t>𝑏</m:t>
                    </m:r>
                    <m:r>
                      <a:rPr lang="en-US" altLang="zh-CN" sz="2000" b="0" i="1" smtClean="0">
                        <a:latin typeface="Cambria Math"/>
                      </a:rPr>
                      <m:t>=</m:t>
                    </m:r>
                    <m:r>
                      <a:rPr lang="en-US" altLang="zh-CN" sz="2000" b="0" i="1" smtClean="0">
                        <a:latin typeface="Cambria Math"/>
                      </a:rPr>
                      <m:t>𝑎</m:t>
                    </m:r>
                    <m:r>
                      <a:rPr lang="en-US" altLang="zh-CN" sz="2000" b="0" i="1" smtClean="0">
                        <a:latin typeface="Cambria Math"/>
                        <a:ea typeface="Cambria Math"/>
                      </a:rPr>
                      <m:t>×</m:t>
                    </m:r>
                    <m:d>
                      <m:dPr>
                        <m:ctrlPr>
                          <a:rPr lang="en-US" altLang="zh-CN" sz="2000" b="0" i="1" smtClean="0">
                            <a:latin typeface="Cambria Math" panose="02040503050406030204" pitchFamily="18" charset="0"/>
                          </a:rPr>
                        </m:ctrlPr>
                      </m:dPr>
                      <m:e>
                        <m:r>
                          <a:rPr lang="en-US" altLang="zh-CN" sz="2000" b="0" i="1" smtClean="0">
                            <a:latin typeface="Cambria Math"/>
                          </a:rPr>
                          <m:t>1/</m:t>
                        </m:r>
                        <m:r>
                          <a:rPr lang="en-US" altLang="zh-CN" sz="2000" b="0" i="1" smtClean="0">
                            <a:latin typeface="Cambria Math"/>
                          </a:rPr>
                          <m:t>𝑏</m:t>
                        </m:r>
                      </m:e>
                    </m:d>
                  </m:oMath>
                </a14:m>
                <a:endParaRPr lang="en-US" altLang="zh-CN" sz="2000" dirty="0" smtClean="0"/>
              </a:p>
            </p:txBody>
          </p:sp>
        </mc:Choice>
        <mc:Fallback xmlns="">
          <p:sp>
            <p:nvSpPr>
              <p:cNvPr id="10" name="矩形 9"/>
              <p:cNvSpPr>
                <a:spLocks noRot="1" noChangeAspect="1" noMove="1" noResize="1" noEditPoints="1" noAdjustHandles="1" noChangeArrowheads="1" noChangeShapeType="1" noTextEdit="1"/>
              </p:cNvSpPr>
              <p:nvPr/>
            </p:nvSpPr>
            <p:spPr>
              <a:xfrm>
                <a:off x="5508104" y="3645024"/>
                <a:ext cx="3434350" cy="2677656"/>
              </a:xfrm>
              <a:prstGeom prst="rect">
                <a:avLst/>
              </a:prstGeom>
              <a:blipFill rotWithShape="0">
                <a:blip r:embed="rId6"/>
                <a:stretch>
                  <a:fillRect/>
                </a:stretch>
              </a:blipFill>
            </p:spPr>
            <p:txBody>
              <a:bodyPr/>
              <a:lstStyle/>
              <a:p>
                <a:r>
                  <a:rPr lang="zh-CN" altLang="en-US">
                    <a:noFill/>
                  </a:rPr>
                  <a:t> </a:t>
                </a:r>
              </a:p>
            </p:txBody>
          </p:sp>
        </mc:Fallback>
      </mc:AlternateContent>
      <p:sp>
        <p:nvSpPr>
          <p:cNvPr id="6" name="TextBox 5"/>
          <p:cNvSpPr txBox="1"/>
          <p:nvPr/>
        </p:nvSpPr>
        <p:spPr>
          <a:xfrm>
            <a:off x="179512" y="6444044"/>
            <a:ext cx="8762942" cy="369332"/>
          </a:xfrm>
          <a:prstGeom prst="rect">
            <a:avLst/>
          </a:prstGeom>
          <a:noFill/>
        </p:spPr>
        <p:txBody>
          <a:bodyPr wrap="square" rtlCol="0">
            <a:spAutoFit/>
          </a:bodyPr>
          <a:lstStyle/>
          <a:p>
            <a:pPr algn="ctr"/>
            <a:r>
              <a:rPr lang="zh-CN" altLang="en-US" dirty="0" smtClean="0"/>
              <a:t>将减法转换为加法，就可以利用所有加法的性质。</a:t>
            </a:r>
            <a:endParaRPr lang="zh-CN" altLang="en-US" dirty="0"/>
          </a:p>
        </p:txBody>
      </p:sp>
      <p:sp>
        <p:nvSpPr>
          <p:cNvPr id="12" name="矩形 11"/>
          <p:cNvSpPr/>
          <p:nvPr/>
        </p:nvSpPr>
        <p:spPr>
          <a:xfrm>
            <a:off x="179512" y="2636912"/>
            <a:ext cx="8762942" cy="830997"/>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lnSpc>
                <a:spcPct val="120000"/>
              </a:lnSpc>
            </a:pPr>
            <a:r>
              <a:rPr lang="zh-CN" altLang="en-US" sz="2000" b="1" dirty="0" smtClean="0"/>
              <a:t>算术 </a:t>
            </a:r>
            <a:r>
              <a:rPr lang="zh-CN" altLang="en-US" sz="2000" dirty="0" smtClean="0"/>
              <a:t>是数学中最古老、最基础和最初等的部分。</a:t>
            </a:r>
            <a:endParaRPr lang="en-US" altLang="zh-CN" sz="2000" dirty="0" smtClean="0"/>
          </a:p>
          <a:p>
            <a:pPr algn="ctr">
              <a:lnSpc>
                <a:spcPct val="120000"/>
              </a:lnSpc>
            </a:pPr>
            <a:r>
              <a:rPr lang="zh-CN" altLang="en-US" sz="2000" dirty="0" smtClean="0"/>
              <a:t>研究</a:t>
            </a:r>
            <a:r>
              <a:rPr lang="zh-CN" altLang="en-US" sz="2000" b="1" dirty="0" smtClean="0">
                <a:solidFill>
                  <a:srgbClr val="FF0000"/>
                </a:solidFill>
              </a:rPr>
              <a:t>数</a:t>
            </a:r>
            <a:r>
              <a:rPr lang="en-US" altLang="zh-CN" sz="2000" dirty="0" smtClean="0"/>
              <a:t>(</a:t>
            </a:r>
            <a:r>
              <a:rPr lang="zh-CN" altLang="en-US" sz="2000" dirty="0" smtClean="0"/>
              <a:t>自然数和非负分数</a:t>
            </a:r>
            <a:r>
              <a:rPr lang="en-US" altLang="zh-CN" sz="2000" dirty="0" smtClean="0"/>
              <a:t>)</a:t>
            </a:r>
            <a:r>
              <a:rPr lang="zh-CN" altLang="en-US" sz="2000" dirty="0" smtClean="0"/>
              <a:t>的性质</a:t>
            </a:r>
            <a:r>
              <a:rPr lang="en-US" altLang="zh-CN" sz="2000" dirty="0" smtClean="0"/>
              <a:t>(</a:t>
            </a:r>
            <a:r>
              <a:rPr lang="zh-CN" altLang="en-US" sz="2000" dirty="0" smtClean="0"/>
              <a:t>进位制和记数法</a:t>
            </a:r>
            <a:r>
              <a:rPr lang="en-US" altLang="zh-CN" sz="2000" dirty="0" smtClean="0"/>
              <a:t>)</a:t>
            </a:r>
            <a:r>
              <a:rPr lang="zh-CN" altLang="en-US" sz="2000" dirty="0" smtClean="0"/>
              <a:t>及其运算</a:t>
            </a:r>
            <a:r>
              <a:rPr lang="en-US" altLang="zh-CN" sz="2000" dirty="0" smtClean="0"/>
              <a:t>(</a:t>
            </a:r>
            <a:r>
              <a:rPr lang="zh-CN" altLang="en-US" sz="2000" dirty="0" smtClean="0"/>
              <a:t>四则运算</a:t>
            </a:r>
            <a:r>
              <a:rPr lang="en-US" altLang="zh-CN" sz="2000" dirty="0" smtClean="0"/>
              <a:t>)</a:t>
            </a:r>
            <a:r>
              <a:rPr lang="zh-CN" altLang="en-US" sz="2000" dirty="0" smtClean="0"/>
              <a:t>规律。</a:t>
            </a:r>
            <a:endParaRPr lang="en-US" altLang="zh-CN" sz="2000" dirty="0" smtClean="0"/>
          </a:p>
        </p:txBody>
      </p:sp>
      <p:pic>
        <p:nvPicPr>
          <p:cNvPr id="3079" name="Picture 7" descr="《九章算术》"/>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603" y="47241"/>
            <a:ext cx="1028013" cy="1581559"/>
          </a:xfrm>
          <a:prstGeom prst="rect">
            <a:avLst/>
          </a:prstGeom>
          <a:noFill/>
          <a:extLst>
            <a:ext uri="{909E8E84-426E-40DD-AFC4-6F175D3DCCD1}">
              <a14:hiddenFill xmlns:a14="http://schemas.microsoft.com/office/drawing/2010/main">
                <a:solidFill>
                  <a:srgbClr val="FFFFFF"/>
                </a:solidFill>
              </a14:hiddenFill>
            </a:ext>
          </a:extLst>
        </p:spPr>
      </p:pic>
      <p:sp>
        <p:nvSpPr>
          <p:cNvPr id="5" name="灯片编号占位符 4"/>
          <p:cNvSpPr>
            <a:spLocks noGrp="1"/>
          </p:cNvSpPr>
          <p:nvPr>
            <p:ph type="sldNum" sz="quarter" idx="12"/>
          </p:nvPr>
        </p:nvSpPr>
        <p:spPr/>
        <p:txBody>
          <a:bodyPr/>
          <a:lstStyle/>
          <a:p>
            <a:fld id="{09FAA2EB-B31B-427B-83D6-C33BB36153ED}" type="slidenum">
              <a:rPr lang="zh-CN" altLang="en-US" smtClean="0"/>
              <a:t>6</a:t>
            </a:fld>
            <a:endParaRPr lang="zh-CN" altLang="en-US"/>
          </a:p>
        </p:txBody>
      </p:sp>
    </p:spTree>
    <p:extLst>
      <p:ext uri="{BB962C8B-B14F-4D97-AF65-F5344CB8AC3E}">
        <p14:creationId xmlns:p14="http://schemas.microsoft.com/office/powerpoint/2010/main" val="736472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88640"/>
            <a:ext cx="8229600" cy="1143000"/>
          </a:xfrm>
        </p:spPr>
        <p:txBody>
          <a:bodyPr>
            <a:normAutofit fontScale="90000"/>
          </a:bodyPr>
          <a:lstStyle/>
          <a:p>
            <a:r>
              <a:rPr lang="zh-CN" altLang="en-US" sz="4000" b="1" dirty="0" smtClean="0">
                <a:solidFill>
                  <a:srgbClr val="FF0000"/>
                </a:solidFill>
                <a:latin typeface="楷体" pitchFamily="49" charset="-122"/>
                <a:ea typeface="楷体" pitchFamily="49" charset="-122"/>
              </a:rPr>
              <a:t>数字</a:t>
            </a:r>
            <a:r>
              <a:rPr lang="zh-CN" altLang="en-US" sz="4000" b="1" dirty="0" smtClean="0"/>
              <a:t>逻辑 </a:t>
            </a:r>
            <a:r>
              <a:rPr lang="zh-CN" altLang="en-US" sz="3600" b="1" dirty="0" smtClean="0">
                <a:latin typeface="楷体" pitchFamily="49" charset="-122"/>
                <a:ea typeface="楷体" pitchFamily="49" charset="-122"/>
              </a:rPr>
              <a:t>与</a:t>
            </a:r>
            <a:r>
              <a:rPr lang="zh-CN" altLang="en-US" sz="5300" b="1" dirty="0" smtClean="0"/>
              <a:t> </a:t>
            </a:r>
            <a:r>
              <a:rPr lang="zh-CN" altLang="en-US" sz="4000" b="1" dirty="0" smtClean="0"/>
              <a:t>部件设计  </a:t>
            </a:r>
            <a:r>
              <a:rPr lang="en-US" altLang="zh-CN" b="1" dirty="0" smtClean="0"/>
              <a:t/>
            </a:r>
            <a:br>
              <a:rPr lang="en-US" altLang="zh-CN" b="1" dirty="0" smtClean="0"/>
            </a:br>
            <a:r>
              <a:rPr lang="en-US" altLang="zh-CN" sz="3100" b="1" dirty="0" smtClean="0">
                <a:solidFill>
                  <a:srgbClr val="FF0000"/>
                </a:solidFill>
              </a:rPr>
              <a:t>Digital</a:t>
            </a:r>
            <a:r>
              <a:rPr lang="en-US" altLang="zh-CN" sz="3100" b="1" dirty="0" smtClean="0"/>
              <a:t> Logic </a:t>
            </a:r>
            <a:r>
              <a:rPr lang="en-US" altLang="zh-CN" sz="2700" dirty="0" smtClean="0"/>
              <a:t>&amp;</a:t>
            </a:r>
            <a:r>
              <a:rPr lang="en-US" altLang="zh-CN" sz="3100" b="1" dirty="0" smtClean="0"/>
              <a:t> Component Design</a:t>
            </a:r>
            <a:endParaRPr lang="zh-CN" altLang="en-US" dirty="0"/>
          </a:p>
        </p:txBody>
      </p:sp>
      <p:sp>
        <p:nvSpPr>
          <p:cNvPr id="3" name="内容占位符 2"/>
          <p:cNvSpPr>
            <a:spLocks noGrp="1"/>
          </p:cNvSpPr>
          <p:nvPr>
            <p:ph idx="1"/>
          </p:nvPr>
        </p:nvSpPr>
        <p:spPr>
          <a:xfrm>
            <a:off x="457200" y="1484784"/>
            <a:ext cx="8229600" cy="1440160"/>
          </a:xfrm>
        </p:spPr>
        <p:txBody>
          <a:bodyPr>
            <a:normAutofit fontScale="92500" lnSpcReduction="20000"/>
          </a:bodyPr>
          <a:lstStyle/>
          <a:p>
            <a:pPr>
              <a:lnSpc>
                <a:spcPct val="130000"/>
              </a:lnSpc>
              <a:tabLst>
                <a:tab pos="7897813" algn="r"/>
              </a:tabLst>
            </a:pPr>
            <a:r>
              <a:rPr lang="en-US" altLang="zh-CN" sz="2800" b="1" dirty="0" smtClean="0"/>
              <a:t>algebra </a:t>
            </a:r>
            <a:r>
              <a:rPr lang="zh-CN" altLang="en-US" sz="2800" b="1" dirty="0" smtClean="0"/>
              <a:t>代数</a:t>
            </a:r>
            <a:r>
              <a:rPr lang="zh-CN" altLang="en-US" sz="2800" dirty="0" smtClean="0"/>
              <a:t>：</a:t>
            </a:r>
            <a:r>
              <a:rPr lang="en-US" altLang="zh-CN" sz="2800" dirty="0" smtClean="0"/>
              <a:t>	</a:t>
            </a:r>
            <a:r>
              <a:rPr lang="en-US" altLang="zh-CN" sz="2400" dirty="0" smtClean="0">
                <a:solidFill>
                  <a:schemeClr val="bg1">
                    <a:lumMod val="50000"/>
                  </a:schemeClr>
                </a:solidFill>
              </a:rPr>
              <a:t>[</a:t>
            </a:r>
            <a:r>
              <a:rPr lang="zh-CN" altLang="en-US" sz="2400" dirty="0">
                <a:solidFill>
                  <a:schemeClr val="bg1">
                    <a:lumMod val="50000"/>
                  </a:schemeClr>
                </a:solidFill>
              </a:rPr>
              <a:t>词源：</a:t>
            </a:r>
            <a:r>
              <a:rPr lang="en-US" altLang="zh-CN" sz="2400" dirty="0">
                <a:solidFill>
                  <a:schemeClr val="bg1">
                    <a:lumMod val="50000"/>
                  </a:schemeClr>
                </a:solidFill>
              </a:rPr>
              <a:t>the reduction]</a:t>
            </a:r>
            <a:br>
              <a:rPr lang="en-US" altLang="zh-CN" sz="2400" dirty="0">
                <a:solidFill>
                  <a:schemeClr val="bg1">
                    <a:lumMod val="50000"/>
                  </a:schemeClr>
                </a:solidFill>
              </a:rPr>
            </a:br>
            <a:r>
              <a:rPr lang="en-US" altLang="zh-CN" sz="2400" dirty="0" smtClean="0"/>
              <a:t>a type of mathematics that uses </a:t>
            </a:r>
            <a:r>
              <a:rPr lang="en-US" altLang="zh-CN" sz="3000" b="1" dirty="0">
                <a:solidFill>
                  <a:srgbClr val="FF0000"/>
                </a:solidFill>
              </a:rPr>
              <a:t>letters</a:t>
            </a:r>
            <a:r>
              <a:rPr lang="en-US" altLang="zh-CN" sz="3000" dirty="0" smtClean="0"/>
              <a:t> </a:t>
            </a:r>
            <a:r>
              <a:rPr lang="en-US" altLang="zh-CN" sz="2400" dirty="0" smtClean="0"/>
              <a:t>and other </a:t>
            </a:r>
            <a:r>
              <a:rPr lang="en-US" altLang="zh-CN" sz="3000" b="1" dirty="0">
                <a:solidFill>
                  <a:srgbClr val="FF0000"/>
                </a:solidFill>
              </a:rPr>
              <a:t>signs</a:t>
            </a:r>
            <a:r>
              <a:rPr lang="en-US" altLang="zh-CN" sz="3000" dirty="0" smtClean="0"/>
              <a:t> </a:t>
            </a:r>
            <a:r>
              <a:rPr lang="en-US" altLang="zh-CN" sz="2400" dirty="0" smtClean="0"/>
              <a:t/>
            </a:r>
            <a:br>
              <a:rPr lang="en-US" altLang="zh-CN" sz="2400" dirty="0" smtClean="0"/>
            </a:br>
            <a:r>
              <a:rPr lang="en-US" altLang="zh-CN" sz="2400" dirty="0" smtClean="0"/>
              <a:t>                                   to represent </a:t>
            </a:r>
            <a:r>
              <a:rPr lang="en-US" altLang="zh-CN" sz="2400" b="1" dirty="0" smtClean="0"/>
              <a:t>numbers</a:t>
            </a:r>
            <a:r>
              <a:rPr lang="en-US" altLang="zh-CN" sz="2400" dirty="0" smtClean="0"/>
              <a:t>  and  </a:t>
            </a:r>
            <a:r>
              <a:rPr lang="en-US" altLang="zh-CN" sz="2400" b="1" spc="300" dirty="0" smtClean="0"/>
              <a:t>values</a:t>
            </a:r>
            <a:r>
              <a:rPr lang="en-US" altLang="zh-CN" sz="2400" dirty="0" smtClean="0"/>
              <a:t>.</a:t>
            </a:r>
          </a:p>
        </p:txBody>
      </p:sp>
      <p:sp>
        <p:nvSpPr>
          <p:cNvPr id="4" name="矩形 3"/>
          <p:cNvSpPr/>
          <p:nvPr/>
        </p:nvSpPr>
        <p:spPr>
          <a:xfrm>
            <a:off x="395536" y="2886035"/>
            <a:ext cx="8546918" cy="461665"/>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nSpc>
                <a:spcPct val="120000"/>
              </a:lnSpc>
            </a:pPr>
            <a:r>
              <a:rPr lang="zh-CN" altLang="en-US" sz="2000" b="1" dirty="0" smtClean="0"/>
              <a:t>代数：用</a:t>
            </a:r>
            <a:r>
              <a:rPr lang="zh-CN" altLang="en-US" sz="2000" b="1" dirty="0" smtClean="0">
                <a:solidFill>
                  <a:srgbClr val="FFFF00"/>
                </a:solidFill>
              </a:rPr>
              <a:t>字母</a:t>
            </a:r>
            <a:r>
              <a:rPr lang="zh-CN" altLang="en-US" sz="2000" b="1" dirty="0" smtClean="0"/>
              <a:t>代表数来研究数的运算性质和规律，列方程</a:t>
            </a:r>
            <a:r>
              <a:rPr lang="en-US" altLang="zh-CN" sz="2000" b="1" dirty="0" smtClean="0"/>
              <a:t>(</a:t>
            </a:r>
            <a:r>
              <a:rPr lang="zh-CN" altLang="en-US" sz="2000" b="1" dirty="0" smtClean="0"/>
              <a:t>组</a:t>
            </a:r>
            <a:r>
              <a:rPr lang="en-US" altLang="zh-CN" sz="2000" b="1" dirty="0" smtClean="0"/>
              <a:t>) </a:t>
            </a:r>
            <a:r>
              <a:rPr lang="zh-CN" altLang="en-US" sz="2000" b="1" dirty="0" smtClean="0"/>
              <a:t>、解方程</a:t>
            </a:r>
            <a:r>
              <a:rPr lang="en-US" altLang="zh-CN" sz="2000" b="1" dirty="0" smtClean="0"/>
              <a:t>(</a:t>
            </a:r>
            <a:r>
              <a:rPr lang="zh-CN" altLang="en-US" sz="2000" b="1" dirty="0" smtClean="0"/>
              <a:t>组</a:t>
            </a:r>
            <a:r>
              <a:rPr lang="en-US" altLang="zh-CN" sz="2000" b="1" dirty="0" smtClean="0"/>
              <a:t>)</a:t>
            </a:r>
            <a:r>
              <a:rPr lang="zh-CN" altLang="en-US" sz="2000" b="1" dirty="0" smtClean="0"/>
              <a:t>。</a:t>
            </a:r>
            <a:endParaRPr lang="en-US" altLang="zh-CN" sz="2000" dirty="0" smtClean="0"/>
          </a:p>
        </p:txBody>
      </p:sp>
      <p:sp>
        <p:nvSpPr>
          <p:cNvPr id="7" name="矩形 6"/>
          <p:cNvSpPr/>
          <p:nvPr/>
        </p:nvSpPr>
        <p:spPr>
          <a:xfrm>
            <a:off x="179512" y="3429000"/>
            <a:ext cx="5688632" cy="3453253"/>
          </a:xfrm>
          <a:prstGeom prst="rect">
            <a:avLst/>
          </a:prstGeom>
        </p:spPr>
        <p:txBody>
          <a:bodyPr wrap="square">
            <a:spAutoFit/>
          </a:bodyPr>
          <a:lstStyle/>
          <a:p>
            <a:pPr algn="ctr">
              <a:lnSpc>
                <a:spcPct val="120000"/>
              </a:lnSpc>
            </a:pPr>
            <a:r>
              <a:rPr lang="zh-CN" altLang="en-US" sz="2000" b="1" spc="300" dirty="0"/>
              <a:t>初等</a:t>
            </a:r>
            <a:r>
              <a:rPr lang="zh-CN" altLang="en-US" sz="2000" b="1" spc="300" dirty="0" smtClean="0"/>
              <a:t>代数</a:t>
            </a:r>
            <a:r>
              <a:rPr lang="zh-CN" altLang="en-US" dirty="0" smtClean="0"/>
              <a:t>由古老</a:t>
            </a:r>
            <a:r>
              <a:rPr lang="zh-CN" altLang="en-US" dirty="0"/>
              <a:t>的算术的推广和发展。</a:t>
            </a:r>
          </a:p>
          <a:p>
            <a:pPr algn="ctr">
              <a:lnSpc>
                <a:spcPct val="120000"/>
              </a:lnSpc>
            </a:pPr>
            <a:r>
              <a:rPr lang="zh-CN" altLang="en-US" dirty="0" smtClean="0"/>
              <a:t>研究</a:t>
            </a:r>
            <a:r>
              <a:rPr lang="zh-CN" altLang="en-US" dirty="0"/>
              <a:t>的对象：代数式的运算和方程的求解。</a:t>
            </a:r>
          </a:p>
          <a:p>
            <a:pPr>
              <a:lnSpc>
                <a:spcPct val="120000"/>
              </a:lnSpc>
            </a:pPr>
            <a:r>
              <a:rPr lang="en-US" altLang="zh-CN" b="1" dirty="0" smtClean="0">
                <a:latin typeface="楷体" pitchFamily="49" charset="-122"/>
                <a:ea typeface="楷体" pitchFamily="49" charset="-122"/>
              </a:rPr>
              <a:t>3</a:t>
            </a:r>
            <a:r>
              <a:rPr lang="zh-CN" altLang="en-US" b="1" dirty="0" smtClean="0">
                <a:latin typeface="楷体" pitchFamily="49" charset="-122"/>
                <a:ea typeface="楷体" pitchFamily="49" charset="-122"/>
              </a:rPr>
              <a:t>条</a:t>
            </a:r>
            <a:r>
              <a:rPr lang="zh-CN" altLang="en-US" b="1" dirty="0">
                <a:latin typeface="楷体" pitchFamily="49" charset="-122"/>
                <a:ea typeface="楷体" pitchFamily="49" charset="-122"/>
              </a:rPr>
              <a:t>等式基本性质</a:t>
            </a:r>
            <a:r>
              <a:rPr lang="zh-CN" altLang="en-US" dirty="0"/>
              <a:t>：解方程的依据</a:t>
            </a:r>
            <a:endParaRPr lang="en-US" altLang="zh-CN" dirty="0"/>
          </a:p>
          <a:p>
            <a:pPr marL="285750" indent="-285750">
              <a:lnSpc>
                <a:spcPct val="120000"/>
              </a:lnSpc>
              <a:buFont typeface="Wingdings" pitchFamily="2" charset="2"/>
              <a:buChar char="Ø"/>
            </a:pPr>
            <a:r>
              <a:rPr lang="zh-CN" altLang="en-US" dirty="0"/>
              <a:t>等式两边同时加</a:t>
            </a:r>
            <a:r>
              <a:rPr lang="en-US" altLang="zh-CN" dirty="0"/>
              <a:t>(</a:t>
            </a:r>
            <a:r>
              <a:rPr lang="zh-CN" altLang="en-US" dirty="0"/>
              <a:t>减</a:t>
            </a:r>
            <a:r>
              <a:rPr lang="en-US" altLang="zh-CN" dirty="0"/>
              <a:t>)</a:t>
            </a:r>
            <a:r>
              <a:rPr lang="zh-CN" altLang="en-US" dirty="0"/>
              <a:t>上一个数，等式不变；</a:t>
            </a:r>
            <a:endParaRPr lang="en-US" altLang="zh-CN" dirty="0"/>
          </a:p>
          <a:p>
            <a:pPr marL="285750" indent="-285750">
              <a:lnSpc>
                <a:spcPct val="120000"/>
              </a:lnSpc>
              <a:buFont typeface="Wingdings" pitchFamily="2" charset="2"/>
              <a:buChar char="Ø"/>
            </a:pPr>
            <a:r>
              <a:rPr lang="zh-CN" altLang="en-US" dirty="0"/>
              <a:t>等式两边同时乘（除）以一个非零的数，等式不变；</a:t>
            </a:r>
            <a:endParaRPr lang="en-US" altLang="zh-CN" dirty="0"/>
          </a:p>
          <a:p>
            <a:pPr marL="285750" indent="-285750">
              <a:lnSpc>
                <a:spcPct val="120000"/>
              </a:lnSpc>
              <a:buFont typeface="Wingdings" pitchFamily="2" charset="2"/>
              <a:buChar char="Ø"/>
            </a:pPr>
            <a:r>
              <a:rPr lang="zh-CN" altLang="en-US" dirty="0"/>
              <a:t>等式两边同时乘方（或开方），等式仍然成立。</a:t>
            </a:r>
          </a:p>
          <a:p>
            <a:pPr>
              <a:lnSpc>
                <a:spcPct val="120000"/>
              </a:lnSpc>
            </a:pPr>
            <a:r>
              <a:rPr lang="en-US" altLang="zh-CN" b="1" dirty="0" smtClean="0">
                <a:latin typeface="楷体" pitchFamily="49" charset="-122"/>
                <a:ea typeface="楷体" pitchFamily="49" charset="-122"/>
              </a:rPr>
              <a:t>3</a:t>
            </a:r>
            <a:r>
              <a:rPr lang="zh-CN" altLang="en-US" b="1" dirty="0" smtClean="0">
                <a:latin typeface="楷体" pitchFamily="49" charset="-122"/>
                <a:ea typeface="楷体" pitchFamily="49" charset="-122"/>
              </a:rPr>
              <a:t>条</a:t>
            </a:r>
            <a:r>
              <a:rPr lang="zh-CN" altLang="en-US" b="1" dirty="0">
                <a:latin typeface="楷体" pitchFamily="49" charset="-122"/>
                <a:ea typeface="楷体" pitchFamily="49" charset="-122"/>
              </a:rPr>
              <a:t>指数律</a:t>
            </a:r>
            <a:r>
              <a:rPr lang="zh-CN" altLang="en-US" dirty="0"/>
              <a:t>：</a:t>
            </a:r>
            <a:endParaRPr lang="en-US" altLang="zh-CN" dirty="0"/>
          </a:p>
          <a:p>
            <a:pPr marL="285750" indent="-285750">
              <a:lnSpc>
                <a:spcPct val="120000"/>
              </a:lnSpc>
              <a:buFont typeface="Wingdings" pitchFamily="2" charset="2"/>
              <a:buChar char="Ø"/>
            </a:pPr>
            <a:r>
              <a:rPr lang="zh-CN" altLang="en-US" dirty="0"/>
              <a:t>同底数幂相乘，底数不变指数相加；</a:t>
            </a:r>
            <a:endParaRPr lang="en-US" altLang="zh-CN" dirty="0"/>
          </a:p>
          <a:p>
            <a:pPr marL="285750" indent="-285750">
              <a:lnSpc>
                <a:spcPct val="120000"/>
              </a:lnSpc>
              <a:buFont typeface="Wingdings" pitchFamily="2" charset="2"/>
              <a:buChar char="Ø"/>
            </a:pPr>
            <a:r>
              <a:rPr lang="zh-CN" altLang="en-US" dirty="0"/>
              <a:t>幂的乘方等于底数不变指数相乘；</a:t>
            </a:r>
            <a:endParaRPr lang="en-US" altLang="zh-CN" dirty="0"/>
          </a:p>
          <a:p>
            <a:pPr marL="285750" indent="-285750">
              <a:lnSpc>
                <a:spcPct val="120000"/>
              </a:lnSpc>
              <a:buFont typeface="Wingdings" pitchFamily="2" charset="2"/>
              <a:buChar char="Ø"/>
            </a:pPr>
            <a:r>
              <a:rPr lang="zh-CN" altLang="en-US" dirty="0"/>
              <a:t>积的乘方等于乘方的积。 </a:t>
            </a:r>
          </a:p>
        </p:txBody>
      </p:sp>
      <p:pic>
        <p:nvPicPr>
          <p:cNvPr id="6146" name="Picture 2" descr="http://www.shugou168.com/images/goods/20100629/c86ca81cf987ab9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99" y="50513"/>
            <a:ext cx="1114425" cy="1524001"/>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0636" y="50513"/>
            <a:ext cx="1165860" cy="1524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6016277" y="3493223"/>
            <a:ext cx="2948211" cy="2653034"/>
          </a:xfrm>
          <a:prstGeom prst="rect">
            <a:avLst/>
          </a:prstGeom>
        </p:spPr>
        <p:txBody>
          <a:bodyPr wrap="square">
            <a:spAutoFit/>
          </a:bodyPr>
          <a:lstStyle/>
          <a:p>
            <a:pPr algn="ctr">
              <a:lnSpc>
                <a:spcPct val="130000"/>
              </a:lnSpc>
            </a:pPr>
            <a:r>
              <a:rPr lang="zh-CN" altLang="en-US" sz="2000" b="1" spc="300" dirty="0"/>
              <a:t>高等</a:t>
            </a:r>
            <a:r>
              <a:rPr lang="zh-CN" altLang="en-US" sz="2000" b="1" spc="300" dirty="0" smtClean="0"/>
              <a:t>代数</a:t>
            </a:r>
            <a:endParaRPr lang="en-US" altLang="zh-CN" sz="2000" b="1" spc="300" dirty="0" smtClean="0"/>
          </a:p>
          <a:p>
            <a:pPr>
              <a:lnSpc>
                <a:spcPct val="130000"/>
              </a:lnSpc>
            </a:pPr>
            <a:r>
              <a:rPr lang="zh-CN" altLang="en-US" dirty="0" smtClean="0"/>
              <a:t>一般包括：线性代数初步、</a:t>
            </a:r>
            <a:r>
              <a:rPr lang="en-US" altLang="zh-CN" dirty="0" smtClean="0"/>
              <a:t/>
            </a:r>
            <a:br>
              <a:rPr lang="en-US" altLang="zh-CN" dirty="0" smtClean="0"/>
            </a:br>
            <a:r>
              <a:rPr lang="en-US" altLang="zh-CN" dirty="0" smtClean="0"/>
              <a:t>                     </a:t>
            </a:r>
            <a:r>
              <a:rPr lang="zh-CN" altLang="en-US" dirty="0" smtClean="0"/>
              <a:t>多项式代数。</a:t>
            </a:r>
            <a:endParaRPr lang="en-US" altLang="zh-CN" dirty="0" smtClean="0"/>
          </a:p>
          <a:p>
            <a:pPr>
              <a:lnSpc>
                <a:spcPct val="130000"/>
              </a:lnSpc>
            </a:pPr>
            <a:r>
              <a:rPr lang="zh-CN" altLang="en-US" dirty="0" smtClean="0"/>
              <a:t>在初等代数的基础上研究对象进一步的扩充，引进了许多新的概念，如集合、向量和向量空间等。</a:t>
            </a:r>
            <a:endParaRPr lang="zh-CN" altLang="en-US" dirty="0"/>
          </a:p>
        </p:txBody>
      </p:sp>
      <p:sp>
        <p:nvSpPr>
          <p:cNvPr id="5" name="灯片编号占位符 4"/>
          <p:cNvSpPr>
            <a:spLocks noGrp="1"/>
          </p:cNvSpPr>
          <p:nvPr>
            <p:ph type="sldNum" sz="quarter" idx="12"/>
          </p:nvPr>
        </p:nvSpPr>
        <p:spPr/>
        <p:txBody>
          <a:bodyPr/>
          <a:lstStyle/>
          <a:p>
            <a:fld id="{09FAA2EB-B31B-427B-83D6-C33BB36153ED}" type="slidenum">
              <a:rPr lang="zh-CN" altLang="en-US" smtClean="0"/>
              <a:t>7</a:t>
            </a:fld>
            <a:endParaRPr lang="zh-CN" altLang="en-US"/>
          </a:p>
        </p:txBody>
      </p:sp>
    </p:spTree>
    <p:extLst>
      <p:ext uri="{BB962C8B-B14F-4D97-AF65-F5344CB8AC3E}">
        <p14:creationId xmlns:p14="http://schemas.microsoft.com/office/powerpoint/2010/main" val="9825126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6858"/>
            <a:ext cx="8229600" cy="1025878"/>
          </a:xfrm>
        </p:spPr>
        <p:txBody>
          <a:bodyPr>
            <a:normAutofit fontScale="90000"/>
          </a:bodyPr>
          <a:lstStyle/>
          <a:p>
            <a:r>
              <a:rPr lang="zh-CN" altLang="en-US" sz="4000" b="1" dirty="0"/>
              <a:t>数字</a:t>
            </a:r>
            <a:r>
              <a:rPr lang="zh-CN" altLang="en-US" sz="4000" b="1" dirty="0">
                <a:solidFill>
                  <a:srgbClr val="FF0000"/>
                </a:solidFill>
                <a:latin typeface="楷体" pitchFamily="49" charset="-122"/>
                <a:ea typeface="楷体" pitchFamily="49" charset="-122"/>
              </a:rPr>
              <a:t>逻辑</a:t>
            </a:r>
            <a:r>
              <a:rPr lang="zh-CN" altLang="en-US" sz="4000" b="1" dirty="0" smtClean="0"/>
              <a:t> </a:t>
            </a:r>
            <a:r>
              <a:rPr lang="zh-CN" altLang="en-US" sz="3600" b="1" dirty="0" smtClean="0">
                <a:latin typeface="楷体" pitchFamily="49" charset="-122"/>
                <a:ea typeface="楷体" pitchFamily="49" charset="-122"/>
              </a:rPr>
              <a:t>与</a:t>
            </a:r>
            <a:r>
              <a:rPr lang="zh-CN" altLang="en-US" sz="5300" b="1" dirty="0" smtClean="0"/>
              <a:t> </a:t>
            </a:r>
            <a:r>
              <a:rPr lang="zh-CN" altLang="en-US" sz="4000" b="1" dirty="0" smtClean="0"/>
              <a:t>部件设计  </a:t>
            </a:r>
            <a:r>
              <a:rPr lang="en-US" altLang="zh-CN" b="1" dirty="0" smtClean="0"/>
              <a:t/>
            </a:r>
            <a:br>
              <a:rPr lang="en-US" altLang="zh-CN" b="1" dirty="0" smtClean="0"/>
            </a:br>
            <a:r>
              <a:rPr lang="en-US" altLang="zh-CN" sz="3100" b="1" dirty="0"/>
              <a:t>Digital</a:t>
            </a:r>
            <a:r>
              <a:rPr lang="en-US" altLang="zh-CN" sz="3100" b="1" dirty="0" smtClean="0"/>
              <a:t> </a:t>
            </a:r>
            <a:r>
              <a:rPr lang="en-US" altLang="zh-CN" sz="3100" b="1" dirty="0">
                <a:solidFill>
                  <a:srgbClr val="FF0000"/>
                </a:solidFill>
              </a:rPr>
              <a:t>Logic</a:t>
            </a:r>
            <a:r>
              <a:rPr lang="en-US" altLang="zh-CN" sz="3100" b="1" dirty="0" smtClean="0"/>
              <a:t> </a:t>
            </a:r>
            <a:r>
              <a:rPr lang="en-US" altLang="zh-CN" sz="2700" dirty="0" smtClean="0"/>
              <a:t>&amp;</a:t>
            </a:r>
            <a:r>
              <a:rPr lang="en-US" altLang="zh-CN" sz="3100" b="1" dirty="0" smtClean="0"/>
              <a:t> Component Design</a:t>
            </a:r>
            <a:endParaRPr lang="zh-CN" altLang="en-US" dirty="0"/>
          </a:p>
        </p:txBody>
      </p:sp>
      <p:sp>
        <p:nvSpPr>
          <p:cNvPr id="3" name="内容占位符 2"/>
          <p:cNvSpPr>
            <a:spLocks noGrp="1"/>
          </p:cNvSpPr>
          <p:nvPr>
            <p:ph idx="1"/>
          </p:nvPr>
        </p:nvSpPr>
        <p:spPr>
          <a:xfrm>
            <a:off x="107504" y="1196752"/>
            <a:ext cx="8928992" cy="1440160"/>
          </a:xfrm>
        </p:spPr>
        <p:txBody>
          <a:bodyPr>
            <a:normAutofit fontScale="85000" lnSpcReduction="10000"/>
          </a:bodyPr>
          <a:lstStyle/>
          <a:p>
            <a:pPr>
              <a:lnSpc>
                <a:spcPct val="130000"/>
              </a:lnSpc>
              <a:tabLst>
                <a:tab pos="7897813" algn="r"/>
              </a:tabLst>
            </a:pPr>
            <a:r>
              <a:rPr lang="en-US" altLang="zh-CN" sz="2800" b="1" dirty="0" smtClean="0"/>
              <a:t>logic</a:t>
            </a:r>
            <a:r>
              <a:rPr lang="en-US" altLang="zh-CN" sz="2800" dirty="0" smtClean="0"/>
              <a:t> </a:t>
            </a:r>
            <a:r>
              <a:rPr lang="zh-CN" altLang="en-US" sz="2800" b="1" dirty="0" smtClean="0"/>
              <a:t>逻辑</a:t>
            </a:r>
            <a:r>
              <a:rPr lang="en-US" altLang="zh-CN" sz="2600" dirty="0" smtClean="0"/>
              <a:t>(</a:t>
            </a:r>
            <a:r>
              <a:rPr lang="zh-CN" altLang="en-US" sz="2600" dirty="0" smtClean="0"/>
              <a:t>哲学的一个分支，研究</a:t>
            </a:r>
            <a:r>
              <a:rPr lang="zh-CN" altLang="en-US" sz="2600" b="1" dirty="0" smtClean="0">
                <a:solidFill>
                  <a:srgbClr val="FF0000"/>
                </a:solidFill>
              </a:rPr>
              <a:t>思维</a:t>
            </a:r>
            <a:r>
              <a:rPr lang="zh-CN" altLang="en-US" sz="2600" dirty="0" smtClean="0"/>
              <a:t>的形式和规律</a:t>
            </a:r>
            <a:r>
              <a:rPr lang="en-US" altLang="zh-CN" sz="2600" dirty="0" smtClean="0"/>
              <a:t>)</a:t>
            </a:r>
            <a:r>
              <a:rPr lang="zh-CN" altLang="en-US" sz="2800" dirty="0" smtClean="0"/>
              <a:t>：</a:t>
            </a:r>
            <a:r>
              <a:rPr lang="en-US" altLang="zh-CN" sz="2800" dirty="0" smtClean="0"/>
              <a:t>	</a:t>
            </a:r>
            <a:r>
              <a:rPr lang="en-US" altLang="zh-CN" sz="2400" dirty="0" smtClean="0">
                <a:solidFill>
                  <a:schemeClr val="bg1">
                    <a:lumMod val="50000"/>
                  </a:schemeClr>
                </a:solidFill>
              </a:rPr>
              <a:t>[</a:t>
            </a:r>
            <a:r>
              <a:rPr lang="zh-CN" altLang="en-US" sz="2400" dirty="0">
                <a:solidFill>
                  <a:schemeClr val="bg1">
                    <a:lumMod val="50000"/>
                  </a:schemeClr>
                </a:solidFill>
              </a:rPr>
              <a:t>词源</a:t>
            </a:r>
            <a:r>
              <a:rPr lang="zh-CN" altLang="en-US" sz="2400" dirty="0" smtClean="0">
                <a:solidFill>
                  <a:schemeClr val="bg1">
                    <a:lumMod val="50000"/>
                  </a:schemeClr>
                </a:solidFill>
              </a:rPr>
              <a:t>：</a:t>
            </a:r>
            <a:r>
              <a:rPr lang="en-US" altLang="zh-CN" sz="2400" dirty="0" smtClean="0">
                <a:solidFill>
                  <a:schemeClr val="bg1">
                    <a:lumMod val="50000"/>
                  </a:schemeClr>
                </a:solidFill>
              </a:rPr>
              <a:t>reason]</a:t>
            </a:r>
            <a:r>
              <a:rPr lang="en-US" altLang="zh-CN" sz="2400" dirty="0">
                <a:solidFill>
                  <a:schemeClr val="bg1">
                    <a:lumMod val="50000"/>
                  </a:schemeClr>
                </a:solidFill>
              </a:rPr>
              <a:t/>
            </a:r>
            <a:br>
              <a:rPr lang="en-US" altLang="zh-CN" sz="2400" dirty="0">
                <a:solidFill>
                  <a:schemeClr val="bg1">
                    <a:lumMod val="50000"/>
                  </a:schemeClr>
                </a:solidFill>
              </a:rPr>
            </a:br>
            <a:r>
              <a:rPr lang="en-US" altLang="zh-CN" sz="2600" dirty="0" smtClean="0"/>
              <a:t>a way of thinking about something that seems correct or reasonable, </a:t>
            </a:r>
            <a:br>
              <a:rPr lang="en-US" altLang="zh-CN" sz="2600" dirty="0" smtClean="0"/>
            </a:br>
            <a:r>
              <a:rPr lang="en-US" altLang="zh-CN" sz="2600" dirty="0" smtClean="0"/>
              <a:t>or a set of sensible </a:t>
            </a:r>
            <a:r>
              <a:rPr lang="en-US" altLang="zh-CN" sz="2600" b="1" dirty="0" smtClean="0">
                <a:solidFill>
                  <a:srgbClr val="FF0000"/>
                </a:solidFill>
              </a:rPr>
              <a:t>reasons</a:t>
            </a:r>
            <a:r>
              <a:rPr lang="en-US" altLang="zh-CN" sz="2600" dirty="0" smtClean="0"/>
              <a:t> for doing something.</a:t>
            </a:r>
          </a:p>
        </p:txBody>
      </p:sp>
      <p:sp>
        <p:nvSpPr>
          <p:cNvPr id="4" name="矩形 3"/>
          <p:cNvSpPr/>
          <p:nvPr/>
        </p:nvSpPr>
        <p:spPr>
          <a:xfrm>
            <a:off x="395536" y="2670011"/>
            <a:ext cx="8546918" cy="830997"/>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lnSpc>
                <a:spcPct val="120000"/>
              </a:lnSpc>
            </a:pPr>
            <a:r>
              <a:rPr lang="zh-CN" altLang="en-US" sz="2000" dirty="0"/>
              <a:t>列宁：“</a:t>
            </a:r>
            <a:r>
              <a:rPr lang="zh-CN" altLang="en-US" sz="2000" b="1" dirty="0"/>
              <a:t>任何科学都是应用逻辑</a:t>
            </a:r>
            <a:r>
              <a:rPr lang="zh-CN" altLang="en-US" sz="2000" dirty="0"/>
              <a:t>”。</a:t>
            </a:r>
          </a:p>
          <a:p>
            <a:pPr>
              <a:lnSpc>
                <a:spcPct val="120000"/>
              </a:lnSpc>
            </a:pPr>
            <a:r>
              <a:rPr lang="zh-CN" altLang="en-US" sz="2000" b="1" dirty="0" smtClean="0">
                <a:solidFill>
                  <a:srgbClr val="FFFF00"/>
                </a:solidFill>
              </a:rPr>
              <a:t>逻辑学</a:t>
            </a:r>
            <a:r>
              <a:rPr lang="zh-CN" altLang="en-US" sz="2000" dirty="0" smtClean="0"/>
              <a:t>：研究推理、论证及其规律，以及一些逻辑方法的科学。</a:t>
            </a:r>
            <a:endParaRPr lang="en-US" altLang="zh-CN" sz="2000" dirty="0" smtClean="0"/>
          </a:p>
        </p:txBody>
      </p:sp>
      <p:sp>
        <p:nvSpPr>
          <p:cNvPr id="6" name="矩形 5"/>
          <p:cNvSpPr/>
          <p:nvPr/>
        </p:nvSpPr>
        <p:spPr>
          <a:xfrm>
            <a:off x="4067944" y="3789040"/>
            <a:ext cx="4769254" cy="461665"/>
          </a:xfrm>
          <a:prstGeom prst="rect">
            <a:avLst/>
          </a:prstGeom>
        </p:spPr>
        <p:txBody>
          <a:bodyPr wrap="none">
            <a:spAutoFit/>
          </a:bodyPr>
          <a:lstStyle/>
          <a:p>
            <a:r>
              <a:rPr lang="zh-CN" altLang="en-US" sz="2400" b="1" dirty="0" smtClean="0">
                <a:solidFill>
                  <a:srgbClr val="0070C0"/>
                </a:solidFill>
              </a:rPr>
              <a:t>逻辑是一切思考的基础</a:t>
            </a:r>
            <a:r>
              <a:rPr lang="zh-CN" altLang="en-US" sz="2400" dirty="0" smtClean="0">
                <a:solidFill>
                  <a:srgbClr val="0070C0"/>
                </a:solidFill>
              </a:rPr>
              <a:t>。</a:t>
            </a:r>
            <a:r>
              <a:rPr lang="en-US" altLang="zh-CN" sz="2000" dirty="0" smtClean="0">
                <a:solidFill>
                  <a:srgbClr val="0070C0"/>
                </a:solidFill>
              </a:rPr>
              <a:t>(</a:t>
            </a:r>
            <a:r>
              <a:rPr lang="zh-CN" altLang="en-US" sz="2000" dirty="0" smtClean="0">
                <a:solidFill>
                  <a:srgbClr val="0070C0"/>
                </a:solidFill>
              </a:rPr>
              <a:t>德</a:t>
            </a:r>
            <a:r>
              <a:rPr lang="en-US" altLang="zh-CN" sz="2000" dirty="0" smtClean="0">
                <a:solidFill>
                  <a:srgbClr val="0070C0"/>
                </a:solidFill>
              </a:rPr>
              <a:t>)</a:t>
            </a:r>
            <a:r>
              <a:rPr lang="zh-CN" altLang="en-US" sz="2000" dirty="0" smtClean="0">
                <a:solidFill>
                  <a:srgbClr val="0070C0"/>
                </a:solidFill>
              </a:rPr>
              <a:t>黑格尔</a:t>
            </a:r>
            <a:endParaRPr lang="zh-CN" altLang="en-US" sz="2400" dirty="0">
              <a:solidFill>
                <a:srgbClr val="0070C0"/>
              </a:solidFill>
            </a:endParaRPr>
          </a:p>
        </p:txBody>
      </p:sp>
      <p:sp>
        <p:nvSpPr>
          <p:cNvPr id="7" name="TextBox 6"/>
          <p:cNvSpPr txBox="1"/>
          <p:nvPr/>
        </p:nvSpPr>
        <p:spPr>
          <a:xfrm>
            <a:off x="35496" y="3933056"/>
            <a:ext cx="8127546" cy="978729"/>
          </a:xfrm>
          <a:prstGeom prst="rect">
            <a:avLst/>
          </a:prstGeom>
          <a:noFill/>
        </p:spPr>
        <p:txBody>
          <a:bodyPr wrap="none" rtlCol="0">
            <a:spAutoFit/>
          </a:bodyPr>
          <a:lstStyle/>
          <a:p>
            <a:pPr>
              <a:lnSpc>
                <a:spcPct val="120000"/>
              </a:lnSpc>
            </a:pPr>
            <a:r>
              <a:rPr lang="zh-CN" altLang="en-US" sz="2400" b="1" dirty="0" smtClean="0"/>
              <a:t>逻辑规律</a:t>
            </a:r>
            <a:r>
              <a:rPr lang="zh-CN" altLang="en-US" sz="2400" dirty="0" smtClean="0"/>
              <a:t>：</a:t>
            </a:r>
            <a:endParaRPr lang="en-US" altLang="zh-CN" sz="2400" dirty="0" smtClean="0"/>
          </a:p>
          <a:p>
            <a:pPr marL="285750" indent="-285750">
              <a:lnSpc>
                <a:spcPct val="120000"/>
              </a:lnSpc>
              <a:buFont typeface="Arial" pitchFamily="34" charset="0"/>
              <a:buChar char="•"/>
            </a:pPr>
            <a:r>
              <a:rPr lang="zh-CN" altLang="en-US" sz="2400" b="1" dirty="0" smtClean="0"/>
              <a:t>同一律</a:t>
            </a:r>
            <a:r>
              <a:rPr lang="zh-CN" altLang="en-US" sz="2400" dirty="0" smtClean="0"/>
              <a:t>：</a:t>
            </a:r>
            <a:r>
              <a:rPr lang="zh-CN" altLang="en-US" sz="2000" dirty="0" smtClean="0"/>
              <a:t>思维的确定性表现为概念、判断自身的同一性。</a:t>
            </a:r>
            <a:r>
              <a:rPr lang="zh-CN" altLang="en-US" sz="2000" b="1" strike="sngStrike" dirty="0" smtClean="0">
                <a:latin typeface="楷体" panose="02010609060101010101" pitchFamily="49" charset="-122"/>
                <a:ea typeface="楷体" panose="02010609060101010101" pitchFamily="49" charset="-122"/>
              </a:rPr>
              <a:t>偷换概念</a:t>
            </a:r>
            <a:endParaRPr lang="en-US" altLang="zh-CN" sz="2000" b="1" strike="sngStrike" dirty="0" smtClean="0">
              <a:latin typeface="楷体" panose="02010609060101010101" pitchFamily="49" charset="-122"/>
              <a:ea typeface="楷体" panose="02010609060101010101" pitchFamily="49" charset="-122"/>
            </a:endParaRPr>
          </a:p>
        </p:txBody>
      </p:sp>
      <p:sp>
        <p:nvSpPr>
          <p:cNvPr id="5" name="灯片编号占位符 4"/>
          <p:cNvSpPr>
            <a:spLocks noGrp="1"/>
          </p:cNvSpPr>
          <p:nvPr>
            <p:ph type="sldNum" sz="quarter" idx="12"/>
          </p:nvPr>
        </p:nvSpPr>
        <p:spPr/>
        <p:txBody>
          <a:bodyPr/>
          <a:lstStyle/>
          <a:p>
            <a:fld id="{09FAA2EB-B31B-427B-83D6-C33BB36153ED}" type="slidenum">
              <a:rPr lang="zh-CN" altLang="en-US" smtClean="0"/>
              <a:t>8</a:t>
            </a:fld>
            <a:endParaRPr lang="zh-CN" altLang="en-US"/>
          </a:p>
        </p:txBody>
      </p:sp>
    </p:spTree>
    <p:extLst>
      <p:ext uri="{BB962C8B-B14F-4D97-AF65-F5344CB8AC3E}">
        <p14:creationId xmlns:p14="http://schemas.microsoft.com/office/powerpoint/2010/main" val="18860194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3600" b="1" dirty="0"/>
              <a:t>数字</a:t>
            </a:r>
            <a:r>
              <a:rPr lang="zh-CN" altLang="en-US" sz="3600" b="1" dirty="0">
                <a:solidFill>
                  <a:srgbClr val="FF0000"/>
                </a:solidFill>
                <a:latin typeface="楷体" pitchFamily="49" charset="-122"/>
                <a:ea typeface="楷体" pitchFamily="49" charset="-122"/>
              </a:rPr>
              <a:t>逻辑</a:t>
            </a:r>
            <a:r>
              <a:rPr lang="zh-CN" altLang="en-US" sz="3600" b="1" dirty="0"/>
              <a:t> </a:t>
            </a:r>
            <a:r>
              <a:rPr lang="zh-CN" altLang="en-US" sz="2800" b="1" dirty="0">
                <a:latin typeface="楷体" pitchFamily="49" charset="-122"/>
                <a:ea typeface="楷体" pitchFamily="49" charset="-122"/>
              </a:rPr>
              <a:t>与</a:t>
            </a:r>
            <a:r>
              <a:rPr lang="zh-CN" altLang="en-US" b="1" dirty="0"/>
              <a:t> </a:t>
            </a:r>
            <a:r>
              <a:rPr lang="zh-CN" altLang="en-US" sz="3600" b="1" dirty="0"/>
              <a:t>部件设计  </a:t>
            </a:r>
            <a:r>
              <a:rPr lang="en-US" altLang="zh-CN" sz="2400" b="1" dirty="0"/>
              <a:t/>
            </a:r>
            <a:br>
              <a:rPr lang="en-US" altLang="zh-CN" sz="2400" b="1" dirty="0"/>
            </a:br>
            <a:r>
              <a:rPr lang="en-US" altLang="zh-CN" sz="2400" b="1" dirty="0"/>
              <a:t>Digital </a:t>
            </a:r>
            <a:r>
              <a:rPr lang="en-US" altLang="zh-CN" sz="2400" b="1" dirty="0">
                <a:solidFill>
                  <a:srgbClr val="FF0000"/>
                </a:solidFill>
              </a:rPr>
              <a:t>Logic</a:t>
            </a:r>
            <a:r>
              <a:rPr lang="en-US" altLang="zh-CN" sz="2400" b="1" dirty="0"/>
              <a:t> </a:t>
            </a:r>
            <a:r>
              <a:rPr lang="en-US" altLang="zh-CN" sz="2000" dirty="0"/>
              <a:t>&amp;</a:t>
            </a:r>
            <a:r>
              <a:rPr lang="en-US" altLang="zh-CN" sz="2400" b="1" dirty="0"/>
              <a:t> Component Design</a:t>
            </a:r>
            <a:endParaRPr lang="zh-CN" altLang="en-US" sz="2400" dirty="0"/>
          </a:p>
        </p:txBody>
      </p:sp>
      <p:sp>
        <p:nvSpPr>
          <p:cNvPr id="4" name="矩形 3"/>
          <p:cNvSpPr/>
          <p:nvPr/>
        </p:nvSpPr>
        <p:spPr>
          <a:xfrm>
            <a:off x="107504" y="1116900"/>
            <a:ext cx="8932380" cy="535531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dirty="0"/>
              <a:t>苏格拉底领了一个青年到智者</a:t>
            </a:r>
            <a:r>
              <a:rPr lang="zh-CN" altLang="en-US" b="1" dirty="0"/>
              <a:t>欧底姆斯</a:t>
            </a:r>
            <a:r>
              <a:rPr lang="zh-CN" altLang="en-US" dirty="0"/>
              <a:t>那里去请教。这个智者为了显示自己的本领，给了这个青年一个下马威。</a:t>
            </a:r>
          </a:p>
          <a:p>
            <a:r>
              <a:rPr lang="zh-CN" altLang="en-US" dirty="0"/>
              <a:t>他劈头就提出了这样的问题：</a:t>
            </a:r>
            <a:r>
              <a:rPr lang="zh-CN" altLang="en-US" b="1" dirty="0">
                <a:latin typeface="楷体" panose="02010609060101010101" pitchFamily="49" charset="-122"/>
                <a:ea typeface="楷体" panose="02010609060101010101" pitchFamily="49" charset="-122"/>
              </a:rPr>
              <a:t>你学习的是已经知道的</a:t>
            </a:r>
            <a:r>
              <a:rPr lang="zh-CN" altLang="en-US" b="1" dirty="0" smtClean="0">
                <a:latin typeface="楷体" panose="02010609060101010101" pitchFamily="49" charset="-122"/>
                <a:ea typeface="楷体" panose="02010609060101010101" pitchFamily="49" charset="-122"/>
              </a:rPr>
              <a:t>东西，还是</a:t>
            </a:r>
            <a:r>
              <a:rPr lang="zh-CN" altLang="en-US" b="1" dirty="0">
                <a:latin typeface="楷体" panose="02010609060101010101" pitchFamily="49" charset="-122"/>
                <a:ea typeface="楷体" panose="02010609060101010101" pitchFamily="49" charset="-122"/>
              </a:rPr>
              <a:t>不知道的东西</a:t>
            </a:r>
            <a:r>
              <a:rPr lang="zh-CN" altLang="en-US" dirty="0"/>
              <a:t>？</a:t>
            </a:r>
          </a:p>
          <a:p>
            <a:r>
              <a:rPr lang="zh-CN" altLang="en-US" dirty="0"/>
              <a:t>这个青年当然回答说，学习的是不知道的东西。</a:t>
            </a:r>
          </a:p>
          <a:p>
            <a:r>
              <a:rPr lang="zh-CN" altLang="en-US" dirty="0"/>
              <a:t>于是这个智者就向这个青年发出了一连串的问题：</a:t>
            </a:r>
          </a:p>
          <a:p>
            <a:r>
              <a:rPr lang="en-US" altLang="zh-CN" dirty="0"/>
              <a:t>"</a:t>
            </a:r>
            <a:r>
              <a:rPr lang="zh-CN" altLang="en-US" dirty="0"/>
              <a:t>你认识字母么？</a:t>
            </a:r>
            <a:r>
              <a:rPr lang="en-US" altLang="zh-CN" dirty="0"/>
              <a:t>"</a:t>
            </a:r>
          </a:p>
          <a:p>
            <a:r>
              <a:rPr lang="en-US" altLang="zh-CN" dirty="0"/>
              <a:t>"</a:t>
            </a:r>
            <a:r>
              <a:rPr lang="zh-CN" altLang="en-US" dirty="0"/>
              <a:t>我认识。</a:t>
            </a:r>
            <a:r>
              <a:rPr lang="en-US" altLang="zh-CN" dirty="0"/>
              <a:t>"</a:t>
            </a:r>
          </a:p>
          <a:p>
            <a:r>
              <a:rPr lang="en-US" altLang="zh-CN" dirty="0"/>
              <a:t>"</a:t>
            </a:r>
            <a:r>
              <a:rPr lang="zh-CN" altLang="en-US" dirty="0"/>
              <a:t>所有的字母都认识吗？</a:t>
            </a:r>
            <a:r>
              <a:rPr lang="en-US" altLang="zh-CN" dirty="0"/>
              <a:t>"</a:t>
            </a:r>
          </a:p>
          <a:p>
            <a:r>
              <a:rPr lang="en-US" altLang="zh-CN" dirty="0"/>
              <a:t>"</a:t>
            </a:r>
            <a:r>
              <a:rPr lang="zh-CN" altLang="en-US" dirty="0"/>
              <a:t>是的。</a:t>
            </a:r>
            <a:r>
              <a:rPr lang="en-US" altLang="zh-CN" dirty="0"/>
              <a:t>"</a:t>
            </a:r>
          </a:p>
          <a:p>
            <a:r>
              <a:rPr lang="en-US" altLang="zh-CN" dirty="0"/>
              <a:t>"</a:t>
            </a:r>
            <a:r>
              <a:rPr lang="zh-CN" altLang="en-US" dirty="0"/>
              <a:t>而教师教你的时候，不正是教你认识字母吗？</a:t>
            </a:r>
            <a:r>
              <a:rPr lang="en-US" altLang="zh-CN" dirty="0"/>
              <a:t>"</a:t>
            </a:r>
          </a:p>
          <a:p>
            <a:r>
              <a:rPr lang="en-US" altLang="zh-CN" dirty="0"/>
              <a:t>"</a:t>
            </a:r>
            <a:r>
              <a:rPr lang="zh-CN" altLang="en-US" dirty="0"/>
              <a:t>是的。</a:t>
            </a:r>
            <a:r>
              <a:rPr lang="en-US" altLang="zh-CN" dirty="0"/>
              <a:t>"</a:t>
            </a:r>
          </a:p>
          <a:p>
            <a:r>
              <a:rPr lang="en-US" altLang="zh-CN" dirty="0"/>
              <a:t>"</a:t>
            </a:r>
            <a:r>
              <a:rPr lang="zh-CN" altLang="en-US" dirty="0"/>
              <a:t>如果你认识字母，那么他教你的不就是你已经知道的东西吗？</a:t>
            </a:r>
            <a:r>
              <a:rPr lang="en-US" altLang="zh-CN" dirty="0"/>
              <a:t>"</a:t>
            </a:r>
          </a:p>
          <a:p>
            <a:r>
              <a:rPr lang="en-US" altLang="zh-CN" dirty="0"/>
              <a:t>"</a:t>
            </a:r>
            <a:r>
              <a:rPr lang="zh-CN" altLang="en-US" dirty="0"/>
              <a:t>是的。</a:t>
            </a:r>
            <a:r>
              <a:rPr lang="en-US" altLang="zh-CN" dirty="0"/>
              <a:t>"</a:t>
            </a:r>
          </a:p>
          <a:p>
            <a:r>
              <a:rPr lang="en-US" altLang="zh-CN" dirty="0"/>
              <a:t>"</a:t>
            </a:r>
            <a:r>
              <a:rPr lang="zh-CN" altLang="en-US" dirty="0"/>
              <a:t>那么，或者你并不在学，只是那些不识字母的人在学吧！</a:t>
            </a:r>
            <a:r>
              <a:rPr lang="en-US" altLang="zh-CN" dirty="0"/>
              <a:t>"</a:t>
            </a:r>
          </a:p>
          <a:p>
            <a:r>
              <a:rPr lang="en-US" altLang="zh-CN" dirty="0"/>
              <a:t>"</a:t>
            </a:r>
            <a:r>
              <a:rPr lang="zh-CN" altLang="en-US" dirty="0"/>
              <a:t>不，我也在学。</a:t>
            </a:r>
            <a:r>
              <a:rPr lang="en-US" altLang="zh-CN" dirty="0"/>
              <a:t>"</a:t>
            </a:r>
          </a:p>
          <a:p>
            <a:r>
              <a:rPr lang="en-US" altLang="zh-CN" dirty="0"/>
              <a:t>"</a:t>
            </a:r>
            <a:r>
              <a:rPr lang="zh-CN" altLang="en-US" dirty="0"/>
              <a:t>那么，如果你认识字母，就是学你已经知道的东西了。</a:t>
            </a:r>
            <a:r>
              <a:rPr lang="en-US" altLang="zh-CN" dirty="0"/>
              <a:t>"</a:t>
            </a:r>
          </a:p>
          <a:p>
            <a:r>
              <a:rPr lang="en-US" altLang="zh-CN" dirty="0"/>
              <a:t>"</a:t>
            </a:r>
            <a:r>
              <a:rPr lang="zh-CN" altLang="en-US" dirty="0"/>
              <a:t>是的。</a:t>
            </a:r>
            <a:r>
              <a:rPr lang="en-US" altLang="zh-CN" dirty="0"/>
              <a:t>"</a:t>
            </a:r>
          </a:p>
          <a:p>
            <a:r>
              <a:rPr lang="en-US" altLang="zh-CN" dirty="0"/>
              <a:t>"</a:t>
            </a:r>
            <a:r>
              <a:rPr lang="zh-CN" altLang="en-US" dirty="0"/>
              <a:t>那么，你最初的回答就不对了。</a:t>
            </a:r>
            <a:r>
              <a:rPr lang="en-US" altLang="zh-CN" dirty="0"/>
              <a:t>"</a:t>
            </a:r>
          </a:p>
          <a:p>
            <a:r>
              <a:rPr lang="zh-CN" altLang="en-US" dirty="0"/>
              <a:t>这个青年就这样被智者欧底姆斯搞晕了，于是承认自己的失败，而甘心拜欧底姆斯为师。</a:t>
            </a:r>
          </a:p>
        </p:txBody>
      </p:sp>
    </p:spTree>
    <p:extLst>
      <p:ext uri="{BB962C8B-B14F-4D97-AF65-F5344CB8AC3E}">
        <p14:creationId xmlns:p14="http://schemas.microsoft.com/office/powerpoint/2010/main" val="281457816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2656</TotalTime>
  <Words>3882</Words>
  <Application>Microsoft Office PowerPoint</Application>
  <PresentationFormat>全屏显示(4:3)</PresentationFormat>
  <Paragraphs>876</Paragraphs>
  <Slides>54</Slides>
  <Notes>37</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4</vt:i4>
      </vt:variant>
      <vt:variant>
        <vt:lpstr>幻灯片标题</vt:lpstr>
      </vt:variant>
      <vt:variant>
        <vt:i4>54</vt:i4>
      </vt:variant>
    </vt:vector>
  </HeadingPairs>
  <TitlesOfParts>
    <vt:vector size="70" baseType="lpstr">
      <vt:lpstr>DFPYeaSong-B5</vt:lpstr>
      <vt:lpstr>新細明體</vt:lpstr>
      <vt:lpstr>楷体</vt:lpstr>
      <vt:lpstr>宋体</vt:lpstr>
      <vt:lpstr>Arial</vt:lpstr>
      <vt:lpstr>Calibri</vt:lpstr>
      <vt:lpstr>Cambria Math</vt:lpstr>
      <vt:lpstr>Georgia</vt:lpstr>
      <vt:lpstr>Tahoma</vt:lpstr>
      <vt:lpstr>Times New Roman</vt:lpstr>
      <vt:lpstr>Wingdings</vt:lpstr>
      <vt:lpstr>Office 主题​​</vt:lpstr>
      <vt:lpstr>VISIO</vt:lpstr>
      <vt:lpstr>BMP 图像</vt:lpstr>
      <vt:lpstr>位图图像</vt:lpstr>
      <vt:lpstr>Equation</vt:lpstr>
      <vt:lpstr>第1章  二进制   From Zero to One</vt:lpstr>
      <vt:lpstr>考核方式: 开卷笔试</vt:lpstr>
      <vt:lpstr>参考书目</vt:lpstr>
      <vt:lpstr>数字逻辑 与 部件设计   Digital Logic &amp; Component Design</vt:lpstr>
      <vt:lpstr>数字逻辑 与 部件设计   Digital Logic &amp; Component Design</vt:lpstr>
      <vt:lpstr>数字逻辑 与 部件设计   Digital Logic &amp; Component Design</vt:lpstr>
      <vt:lpstr>数字逻辑 与 部件设计   Digital Logic &amp; Component Design</vt:lpstr>
      <vt:lpstr>数字逻辑 与 部件设计   Digital Logic &amp; Component Design</vt:lpstr>
      <vt:lpstr>数字逻辑 与 部件设计   Digital Logic &amp; Component Design</vt:lpstr>
      <vt:lpstr>数字逻辑 与 部件设计   Digital Logic &amp; Component Design</vt:lpstr>
      <vt:lpstr>数字逻辑 与 部件设计   Digital Logic &amp; Component Design</vt:lpstr>
      <vt:lpstr>数字逻辑 与 部件设计   Digital Logic &amp; Component Design</vt:lpstr>
      <vt:lpstr>目 录</vt:lpstr>
      <vt:lpstr>Contents</vt:lpstr>
      <vt:lpstr>Contents</vt:lpstr>
      <vt:lpstr>Contents</vt:lpstr>
      <vt:lpstr>What is Digital System?</vt:lpstr>
      <vt:lpstr>Why Are Digital Systems important? </vt:lpstr>
      <vt:lpstr>Why do we choose to use digital components?</vt:lpstr>
      <vt:lpstr>未来是数字的？</vt:lpstr>
      <vt:lpstr>Contents</vt:lpstr>
      <vt:lpstr>Binary Numbers 二进制数</vt:lpstr>
      <vt:lpstr>Binary Values and Range</vt:lpstr>
      <vt:lpstr>Why Binary ?</vt:lpstr>
      <vt:lpstr>PowerPoint 演示文稿</vt:lpstr>
      <vt:lpstr>PowerPoint 演示文稿</vt:lpstr>
      <vt:lpstr>Power of Two</vt:lpstr>
      <vt:lpstr>Number Conversion</vt:lpstr>
      <vt:lpstr>1.3  Number Base Conversions 数制的转换</vt:lpstr>
      <vt:lpstr>1.3 Number Base Conversions 数制的转换</vt:lpstr>
      <vt:lpstr>1.3 Number Base Conversions 数制的转换</vt:lpstr>
      <vt:lpstr>练习：十进制转八进制</vt:lpstr>
      <vt:lpstr>Hexadecimal Numbers</vt:lpstr>
      <vt:lpstr>Octal and Hexadecimal Numbers  八进制与十六进制数</vt:lpstr>
      <vt:lpstr>练习：进制转换</vt:lpstr>
      <vt:lpstr>PowerPoint 演示文稿</vt:lpstr>
      <vt:lpstr>二进制的加、减、乘、除</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将减法转换成加法</vt:lpstr>
      <vt:lpstr>如何求补码？      补码 互补</vt:lpstr>
      <vt:lpstr>反码、补码求法</vt:lpstr>
      <vt:lpstr>将减法转换成加法的代价</vt:lpstr>
      <vt:lpstr>Example (1)</vt:lpstr>
      <vt:lpstr>补码减法 (无符号)</vt:lpstr>
      <vt:lpstr>Example (3)</vt:lpstr>
      <vt:lpstr>作业 P23</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Sam2013</dc:creator>
  <cp:lastModifiedBy>sean</cp:lastModifiedBy>
  <cp:revision>125</cp:revision>
  <dcterms:created xsi:type="dcterms:W3CDTF">2013-08-22T05:54:03Z</dcterms:created>
  <dcterms:modified xsi:type="dcterms:W3CDTF">2016-09-07T00:31:50Z</dcterms:modified>
</cp:coreProperties>
</file>